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484" r:id="rId3"/>
    <p:sldId id="512" r:id="rId4"/>
    <p:sldId id="511" r:id="rId5"/>
    <p:sldId id="513" r:id="rId6"/>
    <p:sldId id="514" r:id="rId7"/>
  </p:sldIdLst>
  <p:sldSz cx="9144000" cy="5715000" type="screen16x10"/>
  <p:notesSz cx="7315200" cy="9601200"/>
  <p:defaultTextStyle>
    <a:defPPr>
      <a:defRPr lang="en-US"/>
    </a:defPPr>
    <a:lvl1pPr algn="ctr" rtl="0" fontAlgn="base">
      <a:spcBef>
        <a:spcPct val="50000"/>
      </a:spcBef>
      <a:spcAft>
        <a:spcPct val="0"/>
      </a:spcAft>
      <a:buClr>
        <a:srgbClr val="FF0000"/>
      </a:buClr>
      <a:buFont typeface="Wingdings" pitchFamily="2" charset="2"/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ctr" rtl="0" fontAlgn="base">
      <a:spcBef>
        <a:spcPct val="50000"/>
      </a:spcBef>
      <a:spcAft>
        <a:spcPct val="0"/>
      </a:spcAft>
      <a:buClr>
        <a:srgbClr val="FF0000"/>
      </a:buClr>
      <a:buFont typeface="Wingdings" pitchFamily="2" charset="2"/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ctr" rtl="0" fontAlgn="base">
      <a:spcBef>
        <a:spcPct val="50000"/>
      </a:spcBef>
      <a:spcAft>
        <a:spcPct val="0"/>
      </a:spcAft>
      <a:buClr>
        <a:srgbClr val="FF0000"/>
      </a:buClr>
      <a:buFont typeface="Wingdings" pitchFamily="2" charset="2"/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ctr" rtl="0" fontAlgn="base">
      <a:spcBef>
        <a:spcPct val="50000"/>
      </a:spcBef>
      <a:spcAft>
        <a:spcPct val="0"/>
      </a:spcAft>
      <a:buClr>
        <a:srgbClr val="FF0000"/>
      </a:buClr>
      <a:buFont typeface="Wingdings" pitchFamily="2" charset="2"/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ctr" rtl="0" fontAlgn="base">
      <a:spcBef>
        <a:spcPct val="50000"/>
      </a:spcBef>
      <a:spcAft>
        <a:spcPct val="0"/>
      </a:spcAft>
      <a:buClr>
        <a:srgbClr val="FF0000"/>
      </a:buClr>
      <a:buFont typeface="Wingdings" pitchFamily="2" charset="2"/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00FF"/>
    <a:srgbClr val="006600"/>
    <a:srgbClr val="0000C8"/>
    <a:srgbClr val="339966"/>
    <a:srgbClr val="FFCB7F"/>
    <a:srgbClr val="69FFD8"/>
    <a:srgbClr val="66FFFF"/>
    <a:srgbClr val="FFFF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6912" autoAdjust="0"/>
    <p:restoredTop sz="94625" autoAdjust="0"/>
  </p:normalViewPr>
  <p:slideViewPr>
    <p:cSldViewPr>
      <p:cViewPr>
        <p:scale>
          <a:sx n="125" d="100"/>
          <a:sy n="125" d="100"/>
        </p:scale>
        <p:origin x="-1224" y="-360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l" defTabSz="990600">
              <a:spcBef>
                <a:spcPct val="0"/>
              </a:spcBef>
              <a:buClrTx/>
              <a:buFontTx/>
              <a:buNone/>
              <a:defRPr sz="13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spcBef>
                <a:spcPct val="0"/>
              </a:spcBef>
              <a:buClrTx/>
              <a:buFontTx/>
              <a:buNone/>
              <a:defRPr sz="13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l" defTabSz="990600">
              <a:spcBef>
                <a:spcPct val="0"/>
              </a:spcBef>
              <a:buClrTx/>
              <a:buFontTx/>
              <a:buNone/>
              <a:defRPr sz="13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spcBef>
                <a:spcPct val="0"/>
              </a:spcBef>
              <a:buClrTx/>
              <a:buFontTx/>
              <a:buNone/>
              <a:defRPr sz="1300" b="0">
                <a:latin typeface="Times New Roman" pitchFamily="18" charset="0"/>
              </a:defRPr>
            </a:lvl1pPr>
          </a:lstStyle>
          <a:p>
            <a:pPr>
              <a:defRPr/>
            </a:pPr>
            <a:fld id="{5B82C31A-2837-4C8D-97A8-BF2F33BF10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l" defTabSz="990600">
              <a:spcBef>
                <a:spcPct val="0"/>
              </a:spcBef>
              <a:buClrTx/>
              <a:buFontTx/>
              <a:buNone/>
              <a:defRPr sz="13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spcBef>
                <a:spcPct val="0"/>
              </a:spcBef>
              <a:buClrTx/>
              <a:buFontTx/>
              <a:buNone/>
              <a:defRPr sz="13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9463" y="720725"/>
            <a:ext cx="5756275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59300"/>
            <a:ext cx="5851525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Asıl metin stillerini düzenlemek için tıklatın</a:t>
            </a:r>
          </a:p>
          <a:p>
            <a:pPr lvl="1"/>
            <a:r>
              <a:rPr lang="de-DE" noProof="0" smtClean="0"/>
              <a:t>İkinci düzey</a:t>
            </a:r>
          </a:p>
          <a:p>
            <a:pPr lvl="2"/>
            <a:r>
              <a:rPr lang="de-DE" noProof="0" smtClean="0"/>
              <a:t>Üçüncü düzey</a:t>
            </a:r>
          </a:p>
          <a:p>
            <a:pPr lvl="3"/>
            <a:r>
              <a:rPr lang="de-DE" noProof="0" smtClean="0"/>
              <a:t>Dördüncü düzey</a:t>
            </a:r>
          </a:p>
          <a:p>
            <a:pPr lvl="4"/>
            <a:r>
              <a:rPr lang="de-DE" noProof="0" smtClean="0"/>
              <a:t>Beşinci düzey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l" defTabSz="990600">
              <a:spcBef>
                <a:spcPct val="0"/>
              </a:spcBef>
              <a:buClrTx/>
              <a:buFontTx/>
              <a:buNone/>
              <a:defRPr sz="13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spcBef>
                <a:spcPct val="0"/>
              </a:spcBef>
              <a:buClrTx/>
              <a:buFontTx/>
              <a:buNone/>
              <a:defRPr sz="1300" b="0">
                <a:latin typeface="Times New Roman" pitchFamily="18" charset="0"/>
              </a:defRPr>
            </a:lvl1pPr>
          </a:lstStyle>
          <a:p>
            <a:pPr>
              <a:defRPr/>
            </a:pPr>
            <a:fld id="{AAA43050-8FCF-405E-8E1F-6E1450B44D54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D970E2-5662-4540-95AF-38D6EA8C597E}" type="slidenum">
              <a:rPr lang="de-DE" altLang="en-US" smtClean="0"/>
              <a:pPr/>
              <a:t>1</a:t>
            </a:fld>
            <a:endParaRPr lang="de-DE" altLang="en-US" smtClean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79463" y="720725"/>
            <a:ext cx="5757862" cy="3598863"/>
          </a:xfrm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2009</a:t>
            </a: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EP241 - Computer Programming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2009</a:t>
            </a: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EP241 - Computer Programming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786563" y="37042"/>
            <a:ext cx="2178050" cy="5400146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250825" y="37042"/>
            <a:ext cx="6383338" cy="5400146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2009</a:t>
            </a: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EP241 - Computer Programming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0825" y="37042"/>
            <a:ext cx="8424863" cy="600604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250825" y="697178"/>
            <a:ext cx="4279900" cy="474001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83125" y="697178"/>
            <a:ext cx="4281488" cy="474001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2009</a:t>
            </a: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EP241 - Computer Programming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2009</a:t>
            </a: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EP241 - Computer Programming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2009</a:t>
            </a: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EP241 - Computer Programming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250825" y="697178"/>
            <a:ext cx="4279900" cy="474001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83125" y="697178"/>
            <a:ext cx="4281488" cy="474001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2009</a:t>
            </a: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EP241 - Computer Programming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2009</a:t>
            </a:r>
            <a:endParaRPr lang="de-D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EP241 - Computer Programming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2009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EP241 - Computer Programming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2009</a:t>
            </a: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EP241 - Computer Programming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2009</a:t>
            </a: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EP241 - Computer Programming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2009</a:t>
            </a: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EP241 - Computer Programming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36513"/>
            <a:ext cx="8424863" cy="60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Asıl başlık stili için tıklatın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696913"/>
            <a:ext cx="8713788" cy="474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Asıl metin stillerini düzenlemek için tıklatın</a:t>
            </a:r>
          </a:p>
          <a:p>
            <a:pPr lvl="1"/>
            <a:r>
              <a:rPr lang="en-US" altLang="en-US" smtClean="0"/>
              <a:t>İkinci düzey</a:t>
            </a:r>
          </a:p>
          <a:p>
            <a:pPr lvl="2"/>
            <a:r>
              <a:rPr lang="en-US" altLang="en-US" smtClean="0"/>
              <a:t>Üçüncü düzey</a:t>
            </a:r>
          </a:p>
          <a:p>
            <a:pPr lvl="3"/>
            <a:r>
              <a:rPr lang="en-US" altLang="en-US" smtClean="0"/>
              <a:t>Dördüncü düzey</a:t>
            </a:r>
          </a:p>
          <a:p>
            <a:pPr lvl="4"/>
            <a:r>
              <a:rPr lang="en-US" altLang="en-US" smtClean="0"/>
              <a:t>Beşinci düzey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46050" y="5424488"/>
            <a:ext cx="19050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ClrTx/>
              <a:buFontTx/>
              <a:buNone/>
              <a:defRPr sz="1400" b="0"/>
            </a:lvl1pPr>
          </a:lstStyle>
          <a:p>
            <a:pPr>
              <a:defRPr/>
            </a:pPr>
            <a:r>
              <a:rPr lang="tr-TR"/>
              <a:t>2009</a:t>
            </a:r>
            <a:endParaRPr 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55875" y="5437188"/>
            <a:ext cx="3816350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400" b="0"/>
            </a:lvl1pPr>
          </a:lstStyle>
          <a:p>
            <a:pPr>
              <a:defRPr/>
            </a:pPr>
            <a:r>
              <a:rPr lang="tr-TR"/>
              <a:t>EP241 - Computer Programming</a:t>
            </a:r>
            <a:endParaRPr lang="en-US"/>
          </a:p>
        </p:txBody>
      </p:sp>
      <p:sp>
        <p:nvSpPr>
          <p:cNvPr id="1030" name="Line 7"/>
          <p:cNvSpPr>
            <a:spLocks noChangeShapeType="1"/>
          </p:cNvSpPr>
          <p:nvPr/>
        </p:nvSpPr>
        <p:spPr bwMode="auto">
          <a:xfrm>
            <a:off x="0" y="5430838"/>
            <a:ext cx="91440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1031" name="Rectangle 8"/>
          <p:cNvSpPr>
            <a:spLocks noChangeArrowheads="1"/>
          </p:cNvSpPr>
          <p:nvPr/>
        </p:nvSpPr>
        <p:spPr bwMode="auto">
          <a:xfrm>
            <a:off x="7667625" y="5437188"/>
            <a:ext cx="1368425" cy="24130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eaLnBrk="0" hangingPunct="0">
              <a:defRPr sz="28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defRPr sz="28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defRPr sz="28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defRPr sz="28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defRPr sz="28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tr-TR" altLang="en-US" sz="1400" b="0" smtClean="0"/>
              <a:t>Sayfa </a:t>
            </a:r>
            <a:fld id="{E91D6C7B-5273-47D4-846D-6A1B5151A6BC}" type="slidenum">
              <a:rPr lang="tr-TR" altLang="en-US" sz="1400" b="0" smtClean="0"/>
              <a:pPr eaLnBrk="1" hangingPunct="1">
                <a:spcBef>
                  <a:spcPct val="0"/>
                </a:spcBef>
                <a:buClrTx/>
                <a:buFontTx/>
                <a:buNone/>
                <a:defRPr/>
              </a:pPr>
              <a:t>‹#›</a:t>
            </a:fld>
            <a:endParaRPr lang="de-DE" altLang="en-US" sz="1400" b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Wingdings" pitchFamily="2" charset="2"/>
        <a:buChar char="§"/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Ø"/>
        <a:defRPr sz="22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Wingdings" pitchFamily="2" charset="2"/>
        <a:buChar char="§"/>
        <a:defRPr sz="22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Wingdings" pitchFamily="2" charset="2"/>
        <a:buChar char="§"/>
        <a:defRPr sz="22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Wingdings" pitchFamily="2" charset="2"/>
        <a:buChar char="§"/>
        <a:defRPr sz="22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Font typeface="Wingdings" pitchFamily="2" charset="2"/>
        <a:buChar char="§"/>
        <a:defRPr sz="22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Font typeface="Wingdings" pitchFamily="2" charset="2"/>
        <a:buChar char="§"/>
        <a:defRPr sz="22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Font typeface="Wingdings" pitchFamily="2" charset="2"/>
        <a:buChar char="§"/>
        <a:defRPr sz="22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Font typeface="Wingdings" pitchFamily="2" charset="2"/>
        <a:buChar char="§"/>
        <a:defRPr sz="22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277813"/>
            <a:ext cx="7772400" cy="660400"/>
          </a:xfrm>
        </p:spPr>
        <p:txBody>
          <a:bodyPr/>
          <a:lstStyle/>
          <a:p>
            <a:pPr eaLnBrk="1" hangingPunct="1"/>
            <a:r>
              <a:rPr lang="de-DE" altLang="en-US" smtClean="0"/>
              <a:t>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43125" y="238125"/>
            <a:ext cx="5740400" cy="1012825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</a:pPr>
            <a:r>
              <a:rPr lang="tr-TR" altLang="en-US" sz="2800" b="1" smtClean="0">
                <a:solidFill>
                  <a:schemeClr val="accent2"/>
                </a:solidFill>
              </a:rPr>
              <a:t>YBS519 </a:t>
            </a:r>
          </a:p>
          <a:p>
            <a:pPr algn="l" eaLnBrk="1" hangingPunct="1">
              <a:lnSpc>
                <a:spcPct val="80000"/>
              </a:lnSpc>
            </a:pPr>
            <a:r>
              <a:rPr lang="tr-TR" altLang="tr-TR" sz="2800" b="1" smtClean="0">
                <a:solidFill>
                  <a:srgbClr val="0000C8"/>
                </a:solidFill>
              </a:rPr>
              <a:t>Yapay Zeka ve Uygulamaları</a:t>
            </a:r>
            <a:endParaRPr lang="en-US" altLang="en-US" sz="2800" b="1" smtClean="0">
              <a:solidFill>
                <a:srgbClr val="0000C8"/>
              </a:solidFill>
            </a:endParaRPr>
          </a:p>
        </p:txBody>
      </p:sp>
      <p:pic>
        <p:nvPicPr>
          <p:cNvPr id="2052" name="Picture 10" descr="log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217488"/>
            <a:ext cx="1000125" cy="833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TextBox 6"/>
          <p:cNvSpPr txBox="1">
            <a:spLocks noChangeArrowheads="1"/>
          </p:cNvSpPr>
          <p:nvPr/>
        </p:nvSpPr>
        <p:spPr bwMode="auto">
          <a:xfrm>
            <a:off x="3500438" y="5000625"/>
            <a:ext cx="20002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altLang="en-US" sz="1800" dirty="0"/>
              <a:t>Şubat </a:t>
            </a:r>
            <a:r>
              <a:rPr lang="en-US" altLang="en-US" sz="1800" dirty="0"/>
              <a:t>20</a:t>
            </a:r>
            <a:r>
              <a:rPr lang="tr-TR" altLang="en-US" sz="1800" dirty="0" smtClean="0"/>
              <a:t>22</a:t>
            </a:r>
            <a:endParaRPr lang="en-US" altLang="en-US" sz="1800" dirty="0"/>
          </a:p>
        </p:txBody>
      </p:sp>
      <p:sp>
        <p:nvSpPr>
          <p:cNvPr id="2054" name="TextBox 8"/>
          <p:cNvSpPr txBox="1">
            <a:spLocks noChangeArrowheads="1"/>
          </p:cNvSpPr>
          <p:nvPr/>
        </p:nvSpPr>
        <p:spPr bwMode="auto">
          <a:xfrm>
            <a:off x="500063" y="1727200"/>
            <a:ext cx="3286125" cy="116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tr-TR" altLang="en-US"/>
              <a:t>Bölüm</a:t>
            </a:r>
            <a:r>
              <a:rPr lang="en-US" altLang="en-US"/>
              <a:t> </a:t>
            </a:r>
            <a:r>
              <a:rPr lang="tr-TR" altLang="en-US"/>
              <a:t>1</a:t>
            </a:r>
            <a:endParaRPr lang="en-US" altLang="en-US"/>
          </a:p>
          <a:p>
            <a:pPr algn="l"/>
            <a:r>
              <a:rPr lang="tr-TR" altLang="en-US"/>
              <a:t>Giriş</a:t>
            </a:r>
          </a:p>
        </p:txBody>
      </p:sp>
      <p:sp>
        <p:nvSpPr>
          <p:cNvPr id="2055" name="8 Dikdörtgen"/>
          <p:cNvSpPr>
            <a:spLocks noChangeArrowheads="1"/>
          </p:cNvSpPr>
          <p:nvPr/>
        </p:nvSpPr>
        <p:spPr bwMode="auto">
          <a:xfrm>
            <a:off x="3857625" y="3857625"/>
            <a:ext cx="507206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1600">
                <a:solidFill>
                  <a:srgbClr val="0000FF"/>
                </a:solidFill>
                <a:latin typeface="Courier New" pitchFamily="49" charset="0"/>
              </a:rPr>
              <a:t>http://www</a:t>
            </a:r>
            <a:r>
              <a:rPr lang="tr-TR" altLang="en-US" sz="1600">
                <a:solidFill>
                  <a:srgbClr val="0000FF"/>
                </a:solidFill>
                <a:latin typeface="Courier New" pitchFamily="49" charset="0"/>
              </a:rPr>
              <a:t>1</a:t>
            </a:r>
            <a:r>
              <a:rPr lang="en-US" altLang="en-US" sz="1600">
                <a:solidFill>
                  <a:srgbClr val="0000FF"/>
                </a:solidFill>
                <a:latin typeface="Courier New" pitchFamily="49" charset="0"/>
              </a:rPr>
              <a:t>.gantep.edu.tr/~bingul/</a:t>
            </a:r>
            <a:r>
              <a:rPr lang="tr-TR" altLang="en-US" sz="1600">
                <a:solidFill>
                  <a:srgbClr val="0000FF"/>
                </a:solidFill>
                <a:latin typeface="Courier New" pitchFamily="49" charset="0"/>
              </a:rPr>
              <a:t>ai</a:t>
            </a:r>
            <a:endParaRPr lang="tr-TR" altLang="en-US" sz="1600"/>
          </a:p>
        </p:txBody>
      </p:sp>
      <p:sp>
        <p:nvSpPr>
          <p:cNvPr id="2056" name="Text Box 7"/>
          <p:cNvSpPr txBox="1">
            <a:spLocks noChangeArrowheads="1"/>
          </p:cNvSpPr>
          <p:nvPr/>
        </p:nvSpPr>
        <p:spPr bwMode="auto">
          <a:xfrm>
            <a:off x="203200" y="3695700"/>
            <a:ext cx="3357563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buClrTx/>
            </a:pPr>
            <a:r>
              <a:rPr lang="en-US" altLang="en-US" sz="2000">
                <a:solidFill>
                  <a:srgbClr val="FF0000"/>
                </a:solidFill>
              </a:rPr>
              <a:t>Gaziantep</a:t>
            </a:r>
            <a:r>
              <a:rPr lang="tr-TR" altLang="en-US" sz="2000">
                <a:solidFill>
                  <a:srgbClr val="FF0000"/>
                </a:solidFill>
              </a:rPr>
              <a:t> Üniversitesi</a:t>
            </a:r>
            <a:endParaRPr lang="en-US" altLang="en-US" sz="2000">
              <a:solidFill>
                <a:srgbClr val="FF0000"/>
              </a:solidFill>
            </a:endParaRPr>
          </a:p>
          <a:p>
            <a:pPr algn="l">
              <a:buClrTx/>
            </a:pPr>
            <a:r>
              <a:rPr lang="tr-TR" altLang="tr-TR" sz="2000" i="1">
                <a:solidFill>
                  <a:srgbClr val="FF0000"/>
                </a:solidFill>
              </a:rPr>
              <a:t>Yönetim Bilişim Sistemleri, Tezsiz Yüksek Lisans Programı</a:t>
            </a:r>
          </a:p>
        </p:txBody>
      </p:sp>
      <p:pic>
        <p:nvPicPr>
          <p:cNvPr id="2057" name="Picture 1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929188" y="1571625"/>
            <a:ext cx="3048000" cy="2047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en-US" smtClean="0"/>
              <a:t>YBS519</a:t>
            </a:r>
            <a:endParaRPr lang="en-US" altLang="en-US" smtClean="0"/>
          </a:p>
        </p:txBody>
      </p:sp>
      <p:sp>
        <p:nvSpPr>
          <p:cNvPr id="3075" name="Text Box 4"/>
          <p:cNvSpPr>
            <a:spLocks noGrp="1" noChangeArrowheads="1"/>
          </p:cNvSpPr>
          <p:nvPr>
            <p:ph type="body" idx="1"/>
          </p:nvPr>
        </p:nvSpPr>
        <p:spPr>
          <a:xfrm>
            <a:off x="250825" y="638175"/>
            <a:ext cx="8713788" cy="4719638"/>
          </a:xfrm>
        </p:spPr>
        <p:txBody>
          <a:bodyPr/>
          <a:lstStyle/>
          <a:p>
            <a:r>
              <a:rPr lang="tr-TR" altLang="tr-TR" sz="2400" b="1" dirty="0" smtClean="0"/>
              <a:t>Dersin Web sayfası</a:t>
            </a:r>
          </a:p>
          <a:p>
            <a:pPr>
              <a:buFont typeface="Wingdings" pitchFamily="2" charset="2"/>
              <a:buNone/>
            </a:pPr>
            <a:r>
              <a:rPr lang="tr-TR" altLang="tr-TR" sz="2400" dirty="0" smtClean="0">
                <a:solidFill>
                  <a:srgbClr val="0000FF"/>
                </a:solidFill>
              </a:rPr>
              <a:t>	http://www1.gantep.edu.tr/~bingul/ai/</a:t>
            </a:r>
            <a:endParaRPr lang="tr-TR" altLang="tr-TR" sz="2400" dirty="0" smtClean="0"/>
          </a:p>
          <a:p>
            <a:endParaRPr lang="tr-TR" altLang="tr-TR" sz="2400" dirty="0" smtClean="0"/>
          </a:p>
          <a:p>
            <a:r>
              <a:rPr lang="tr-TR" altLang="tr-TR" sz="2400" b="1" dirty="0" smtClean="0"/>
              <a:t>Programlama Dili</a:t>
            </a:r>
            <a:r>
              <a:rPr lang="tr-TR" altLang="tr-TR" sz="2400" dirty="0" smtClean="0">
                <a:solidFill>
                  <a:srgbClr val="0000FF"/>
                </a:solidFill>
              </a:rPr>
              <a:t/>
            </a:r>
            <a:br>
              <a:rPr lang="tr-TR" altLang="tr-TR" sz="2400" dirty="0" smtClean="0">
                <a:solidFill>
                  <a:srgbClr val="0000FF"/>
                </a:solidFill>
              </a:rPr>
            </a:br>
            <a:r>
              <a:rPr lang="tr-TR" altLang="tr-TR" sz="2400" dirty="0" smtClean="0">
                <a:solidFill>
                  <a:srgbClr val="0000FF"/>
                </a:solidFill>
              </a:rPr>
              <a:t>MATLAB 2018+</a:t>
            </a:r>
          </a:p>
          <a:p>
            <a:endParaRPr lang="tr-TR" altLang="tr-TR" sz="2400" dirty="0" smtClean="0">
              <a:solidFill>
                <a:srgbClr val="0000FF"/>
              </a:solidFill>
            </a:endParaRPr>
          </a:p>
          <a:p>
            <a:r>
              <a:rPr lang="tr-TR" altLang="tr-TR" sz="2400" b="1" dirty="0" smtClean="0"/>
              <a:t>Ders Saati</a:t>
            </a:r>
            <a:br>
              <a:rPr lang="tr-TR" altLang="tr-TR" sz="2400" b="1" dirty="0" smtClean="0"/>
            </a:br>
            <a:r>
              <a:rPr lang="tr-TR" altLang="tr-TR" sz="2400" dirty="0" smtClean="0">
                <a:solidFill>
                  <a:srgbClr val="0000FF"/>
                </a:solidFill>
              </a:rPr>
              <a:t>Salı </a:t>
            </a:r>
            <a:r>
              <a:rPr lang="tr-TR" altLang="tr-TR" sz="2400" dirty="0" smtClean="0">
                <a:solidFill>
                  <a:srgbClr val="0000FF"/>
                </a:solidFill>
              </a:rPr>
              <a:t>19:00-20:00</a:t>
            </a:r>
            <a:endParaRPr lang="tr-TR" altLang="tr-TR" sz="2400" dirty="0" smtClean="0">
              <a:solidFill>
                <a:srgbClr val="0000FF"/>
              </a:solidFill>
            </a:endParaRPr>
          </a:p>
          <a:p>
            <a:endParaRPr lang="tr-TR" altLang="tr-TR" sz="2400" dirty="0" smtClean="0">
              <a:solidFill>
                <a:srgbClr val="0000FF"/>
              </a:solidFill>
            </a:endParaRPr>
          </a:p>
          <a:p>
            <a:pPr>
              <a:buFont typeface="Wingdings" pitchFamily="2" charset="2"/>
              <a:buNone/>
            </a:pPr>
            <a:endParaRPr lang="tr-TR" altLang="tr-TR" sz="2400" dirty="0" smtClean="0">
              <a:solidFill>
                <a:srgbClr val="0000FF"/>
              </a:solidFill>
            </a:endParaRPr>
          </a:p>
          <a:p>
            <a:pPr>
              <a:buFont typeface="Wingdings" pitchFamily="2" charset="2"/>
              <a:buNone/>
            </a:pPr>
            <a:endParaRPr lang="tr-TR" altLang="tr-TR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en-US" smtClean="0"/>
              <a:t>Kitaplar</a:t>
            </a:r>
            <a:endParaRPr lang="en-US" altLang="en-US" smtClean="0"/>
          </a:p>
        </p:txBody>
      </p:sp>
      <p:sp>
        <p:nvSpPr>
          <p:cNvPr id="4099" name="Text Box 4"/>
          <p:cNvSpPr>
            <a:spLocks noGrp="1" noChangeArrowheads="1"/>
          </p:cNvSpPr>
          <p:nvPr>
            <p:ph type="body" idx="1"/>
          </p:nvPr>
        </p:nvSpPr>
        <p:spPr>
          <a:xfrm>
            <a:off x="250825" y="638175"/>
            <a:ext cx="8713788" cy="4719638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tr-TR" altLang="tr-TR" sz="2000" b="1" dirty="0" smtClean="0"/>
              <a:t>MATLAB</a:t>
            </a:r>
          </a:p>
          <a:p>
            <a:pPr>
              <a:buFont typeface="Wingdings" pitchFamily="2" charset="2"/>
              <a:buNone/>
            </a:pPr>
            <a:r>
              <a:rPr lang="tr-TR" altLang="tr-TR" sz="2000" b="1" dirty="0" smtClean="0"/>
              <a:t>Yapay Zeka ve Mühendislik Uygulamaları</a:t>
            </a:r>
          </a:p>
          <a:p>
            <a:pPr>
              <a:buFont typeface="Wingdings" pitchFamily="2" charset="2"/>
              <a:buNone/>
            </a:pPr>
            <a:endParaRPr lang="tr-TR" altLang="tr-TR" sz="2000" b="1" dirty="0" smtClean="0"/>
          </a:p>
          <a:p>
            <a:pPr>
              <a:buFont typeface="Wingdings" pitchFamily="2" charset="2"/>
              <a:buNone/>
            </a:pPr>
            <a:r>
              <a:rPr lang="tr-TR" altLang="tr-TR" sz="2000" b="1" dirty="0" smtClean="0"/>
              <a:t>Yazar: Cemalettin Kubat</a:t>
            </a:r>
          </a:p>
          <a:p>
            <a:pPr>
              <a:buFont typeface="Wingdings" pitchFamily="2" charset="2"/>
              <a:buNone/>
            </a:pPr>
            <a:r>
              <a:rPr lang="tr-TR" altLang="tr-TR" sz="2000" b="1" dirty="0" smtClean="0"/>
              <a:t>Yayınevi : Abaküs</a:t>
            </a:r>
          </a:p>
          <a:p>
            <a:pPr>
              <a:buFont typeface="Wingdings" pitchFamily="2" charset="2"/>
              <a:buNone/>
            </a:pPr>
            <a:endParaRPr lang="tr-TR" altLang="tr-TR" sz="2000" dirty="0" smtClean="0"/>
          </a:p>
        </p:txBody>
      </p:sp>
      <p:pic>
        <p:nvPicPr>
          <p:cNvPr id="410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99188" y="0"/>
            <a:ext cx="2944812" cy="43529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en-US" smtClean="0"/>
              <a:t>Kitaplar</a:t>
            </a:r>
            <a:endParaRPr lang="en-US" altLang="en-US" smtClean="0"/>
          </a:p>
        </p:txBody>
      </p:sp>
      <p:sp>
        <p:nvSpPr>
          <p:cNvPr id="5123" name="Text Box 4"/>
          <p:cNvSpPr>
            <a:spLocks noGrp="1" noChangeArrowheads="1"/>
          </p:cNvSpPr>
          <p:nvPr>
            <p:ph type="body" idx="1"/>
          </p:nvPr>
        </p:nvSpPr>
        <p:spPr>
          <a:xfrm>
            <a:off x="250825" y="638175"/>
            <a:ext cx="8713788" cy="4719638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tr-TR" altLang="tr-TR" sz="2000" b="1" dirty="0" smtClean="0"/>
              <a:t>Yapay Zeka</a:t>
            </a:r>
          </a:p>
          <a:p>
            <a:pPr>
              <a:buFont typeface="Wingdings" pitchFamily="2" charset="2"/>
              <a:buNone/>
            </a:pPr>
            <a:r>
              <a:rPr lang="tr-TR" altLang="tr-TR" sz="2000" b="1" dirty="0" smtClean="0"/>
              <a:t>Problemler - Yöntemler - Algoritma</a:t>
            </a:r>
          </a:p>
          <a:p>
            <a:pPr>
              <a:buFont typeface="Wingdings" pitchFamily="2" charset="2"/>
              <a:buNone/>
            </a:pPr>
            <a:endParaRPr lang="tr-TR" altLang="tr-TR" sz="2000" b="1" dirty="0" smtClean="0"/>
          </a:p>
          <a:p>
            <a:pPr>
              <a:buFont typeface="Wingdings" pitchFamily="2" charset="2"/>
              <a:buNone/>
            </a:pPr>
            <a:r>
              <a:rPr lang="tr-TR" altLang="tr-TR" sz="2000" b="1" dirty="0" smtClean="0"/>
              <a:t>Yazar: Vasif Vagifoğlu Nabiyev</a:t>
            </a:r>
          </a:p>
          <a:p>
            <a:pPr>
              <a:buFont typeface="Wingdings" pitchFamily="2" charset="2"/>
              <a:buNone/>
            </a:pPr>
            <a:r>
              <a:rPr lang="tr-TR" altLang="tr-TR" sz="2000" b="1" dirty="0" smtClean="0"/>
              <a:t>Yayınevi : Seçkin Yayıncılık</a:t>
            </a:r>
          </a:p>
          <a:p>
            <a:pPr>
              <a:buFont typeface="Wingdings" pitchFamily="2" charset="2"/>
              <a:buNone/>
            </a:pPr>
            <a:endParaRPr lang="tr-TR" altLang="tr-TR" sz="2000" b="1" dirty="0" smtClean="0"/>
          </a:p>
        </p:txBody>
      </p:sp>
      <p:pic>
        <p:nvPicPr>
          <p:cNvPr id="512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15063" y="0"/>
            <a:ext cx="2928937" cy="4316413"/>
          </a:xfrm>
          <a:prstGeom prst="rect">
            <a:avLst/>
          </a:prstGeom>
          <a:noFill/>
          <a:ln w="9525" algn="ctr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en-US" smtClean="0"/>
              <a:t>Kitaplar</a:t>
            </a:r>
            <a:endParaRPr lang="en-US" altLang="en-US" smtClean="0"/>
          </a:p>
        </p:txBody>
      </p:sp>
      <p:sp>
        <p:nvSpPr>
          <p:cNvPr id="6147" name="Text Box 4"/>
          <p:cNvSpPr>
            <a:spLocks noGrp="1" noChangeArrowheads="1"/>
          </p:cNvSpPr>
          <p:nvPr>
            <p:ph type="body" idx="1"/>
          </p:nvPr>
        </p:nvSpPr>
        <p:spPr>
          <a:xfrm>
            <a:off x="250825" y="638175"/>
            <a:ext cx="8713788" cy="4719638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tr-TR" altLang="tr-TR" sz="2000" b="1" dirty="0" smtClean="0"/>
              <a:t>Fundamentals of Neural Networks</a:t>
            </a:r>
          </a:p>
          <a:p>
            <a:pPr>
              <a:buFont typeface="Wingdings" pitchFamily="2" charset="2"/>
              <a:buNone/>
            </a:pPr>
            <a:r>
              <a:rPr lang="tr-TR" altLang="tr-TR" sz="2000" b="1" dirty="0" smtClean="0"/>
              <a:t>Architectures, Algorithms and Applications</a:t>
            </a:r>
          </a:p>
          <a:p>
            <a:pPr>
              <a:buFont typeface="Wingdings" pitchFamily="2" charset="2"/>
              <a:buNone/>
            </a:pPr>
            <a:endParaRPr lang="tr-TR" altLang="tr-TR" sz="2000" b="1" dirty="0" smtClean="0"/>
          </a:p>
          <a:p>
            <a:pPr>
              <a:buFont typeface="Wingdings" pitchFamily="2" charset="2"/>
              <a:buNone/>
            </a:pPr>
            <a:r>
              <a:rPr lang="tr-TR" altLang="tr-TR" sz="2000" b="1" dirty="0" smtClean="0"/>
              <a:t>Yazar: Laurene Fausett</a:t>
            </a:r>
          </a:p>
          <a:p>
            <a:pPr>
              <a:buFont typeface="Wingdings" pitchFamily="2" charset="2"/>
              <a:buNone/>
            </a:pPr>
            <a:r>
              <a:rPr lang="tr-TR" altLang="tr-TR" sz="2000" b="1" dirty="0" smtClean="0"/>
              <a:t>Yayınevi : Prentice-Hall Inc.</a:t>
            </a:r>
          </a:p>
          <a:p>
            <a:pPr>
              <a:buFont typeface="Wingdings" pitchFamily="2" charset="2"/>
              <a:buNone/>
            </a:pPr>
            <a:endParaRPr lang="tr-TR" altLang="tr-TR" sz="2000" b="1" dirty="0" smtClean="0"/>
          </a:p>
          <a:p>
            <a:pPr>
              <a:buFont typeface="Wingdings" pitchFamily="2" charset="2"/>
              <a:buNone/>
            </a:pPr>
            <a:endParaRPr lang="tr-TR" altLang="tr-TR" sz="2000" b="1" dirty="0" smtClean="0"/>
          </a:p>
        </p:txBody>
      </p:sp>
      <p:pic>
        <p:nvPicPr>
          <p:cNvPr id="614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35650" y="0"/>
            <a:ext cx="3308350" cy="457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en-US" smtClean="0"/>
              <a:t>Kitaplar</a:t>
            </a:r>
            <a:endParaRPr lang="en-US" altLang="en-US" smtClean="0"/>
          </a:p>
        </p:txBody>
      </p:sp>
      <p:sp>
        <p:nvSpPr>
          <p:cNvPr id="6147" name="Text Box 4"/>
          <p:cNvSpPr>
            <a:spLocks noGrp="1" noChangeArrowheads="1"/>
          </p:cNvSpPr>
          <p:nvPr>
            <p:ph type="body" idx="1"/>
          </p:nvPr>
        </p:nvSpPr>
        <p:spPr>
          <a:xfrm>
            <a:off x="250825" y="638175"/>
            <a:ext cx="8713788" cy="4719638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tr-TR" altLang="tr-TR" sz="2000" b="1" dirty="0" smtClean="0"/>
              <a:t>Fuzzy Logic with</a:t>
            </a:r>
          </a:p>
          <a:p>
            <a:pPr>
              <a:buFont typeface="Wingdings" pitchFamily="2" charset="2"/>
              <a:buNone/>
            </a:pPr>
            <a:r>
              <a:rPr lang="tr-TR" altLang="tr-TR" sz="2000" b="1" dirty="0" smtClean="0"/>
              <a:t>Engineering Applications</a:t>
            </a:r>
          </a:p>
          <a:p>
            <a:pPr>
              <a:buFont typeface="Wingdings" pitchFamily="2" charset="2"/>
              <a:buNone/>
            </a:pPr>
            <a:endParaRPr lang="tr-TR" altLang="tr-TR" sz="2000" b="1" dirty="0" smtClean="0"/>
          </a:p>
          <a:p>
            <a:pPr>
              <a:buFont typeface="Wingdings" pitchFamily="2" charset="2"/>
              <a:buNone/>
            </a:pPr>
            <a:r>
              <a:rPr lang="tr-TR" altLang="tr-TR" sz="2000" b="1" dirty="0" smtClean="0"/>
              <a:t>Yazar: Timothy J. Ross</a:t>
            </a:r>
          </a:p>
          <a:p>
            <a:pPr>
              <a:buFont typeface="Wingdings" pitchFamily="2" charset="2"/>
              <a:buNone/>
            </a:pPr>
            <a:r>
              <a:rPr lang="tr-TR" altLang="tr-TR" sz="2000" b="1" dirty="0" smtClean="0"/>
              <a:t>Yayınevi : Wiley</a:t>
            </a:r>
          </a:p>
          <a:p>
            <a:pPr>
              <a:buFont typeface="Wingdings" pitchFamily="2" charset="2"/>
              <a:buNone/>
            </a:pPr>
            <a:endParaRPr lang="tr-TR" altLang="tr-TR" sz="2000" b="1" dirty="0" smtClean="0"/>
          </a:p>
          <a:p>
            <a:pPr>
              <a:buFont typeface="Wingdings" pitchFamily="2" charset="2"/>
              <a:buNone/>
            </a:pPr>
            <a:endParaRPr lang="tr-TR" altLang="tr-TR" sz="2000" b="1" dirty="0" smtClean="0"/>
          </a:p>
        </p:txBody>
      </p:sp>
      <p:sp>
        <p:nvSpPr>
          <p:cNvPr id="1026" name="AutoShape 2" descr="Wiley Publishing Fuzzy Logic With Engineering Applications Fiyatı,  Yorumları - TRENDYO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72198" y="1"/>
            <a:ext cx="3071802" cy="4597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arsayılan Tasarım">
  <a:themeElements>
    <a:clrScheme name="Varsayılan Tasarı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Varsayılan Tasarım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342900" marR="0" indent="-34290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>
            <a:srgbClr val="FF0000"/>
          </a:buClr>
          <a:buSzTx/>
          <a:buFont typeface="Wingdings" pitchFamily="2" charset="2"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342900" marR="0" indent="-34290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>
            <a:srgbClr val="FF0000"/>
          </a:buClr>
          <a:buSzTx/>
          <a:buFont typeface="Wingdings" pitchFamily="2" charset="2"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Varsayılan Tasarım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3997</TotalTime>
  <Words>100</Words>
  <Application>Microsoft Office PowerPoint</Application>
  <PresentationFormat>Ekran Gösterisi (16:10)</PresentationFormat>
  <Paragraphs>42</Paragraphs>
  <Slides>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7" baseType="lpstr">
      <vt:lpstr>Varsayılan Tasarım</vt:lpstr>
      <vt:lpstr> </vt:lpstr>
      <vt:lpstr>YBS519</vt:lpstr>
      <vt:lpstr>Kitaplar</vt:lpstr>
      <vt:lpstr>Kitaplar</vt:lpstr>
      <vt:lpstr>Kitaplar</vt:lpstr>
      <vt:lpstr>Kitaplar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bingul</dc:creator>
  <cp:lastModifiedBy>ronaldinho424</cp:lastModifiedBy>
  <cp:revision>966</cp:revision>
  <dcterms:created xsi:type="dcterms:W3CDTF">2007-07-20T00:09:13Z</dcterms:created>
  <dcterms:modified xsi:type="dcterms:W3CDTF">2023-03-04T09:43:30Z</dcterms:modified>
</cp:coreProperties>
</file>