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84" r:id="rId3"/>
    <p:sldId id="485" r:id="rId4"/>
    <p:sldId id="486" r:id="rId5"/>
    <p:sldId id="487" r:id="rId6"/>
    <p:sldId id="488" r:id="rId7"/>
    <p:sldId id="500" r:id="rId8"/>
    <p:sldId id="493" r:id="rId9"/>
    <p:sldId id="497" r:id="rId10"/>
    <p:sldId id="491" r:id="rId11"/>
    <p:sldId id="492" r:id="rId12"/>
    <p:sldId id="501" r:id="rId13"/>
    <p:sldId id="489" r:id="rId14"/>
    <p:sldId id="494" r:id="rId15"/>
    <p:sldId id="496" r:id="rId16"/>
    <p:sldId id="495" r:id="rId17"/>
    <p:sldId id="498" r:id="rId18"/>
    <p:sldId id="499" r:id="rId19"/>
    <p:sldId id="490" r:id="rId20"/>
  </p:sldIdLst>
  <p:sldSz cx="9144000" cy="5715000" type="screen16x10"/>
  <p:notesSz cx="7315200" cy="96012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buClr>
        <a:srgbClr val="FF0000"/>
      </a:buClr>
      <a:buFont typeface="Wingdings" pitchFamily="2" charset="2"/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buClr>
        <a:srgbClr val="FF0000"/>
      </a:buClr>
      <a:buFont typeface="Wingdings" pitchFamily="2" charset="2"/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buClr>
        <a:srgbClr val="FF0000"/>
      </a:buClr>
      <a:buFont typeface="Wingdings" pitchFamily="2" charset="2"/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buClr>
        <a:srgbClr val="FF0000"/>
      </a:buClr>
      <a:buFont typeface="Wingdings" pitchFamily="2" charset="2"/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buClr>
        <a:srgbClr val="FF0000"/>
      </a:buClr>
      <a:buFont typeface="Wingdings" pitchFamily="2" charset="2"/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339966"/>
    <a:srgbClr val="006600"/>
    <a:srgbClr val="0000C8"/>
    <a:srgbClr val="FFCB7F"/>
    <a:srgbClr val="69FFD8"/>
    <a:srgbClr val="66FF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12" autoAdjust="0"/>
    <p:restoredTop sz="94625" autoAdjust="0"/>
  </p:normalViewPr>
  <p:slideViewPr>
    <p:cSldViewPr>
      <p:cViewPr>
        <p:scale>
          <a:sx n="125" d="100"/>
          <a:sy n="125" d="100"/>
        </p:scale>
        <p:origin x="-1224" y="-3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buClrTx/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buClrTx/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5B82C31A-2837-4C8D-97A8-BF2F33BF1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buClrTx/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20725"/>
            <a:ext cx="575627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Asıl metin stillerini düzenlemek için tıklatın</a:t>
            </a:r>
          </a:p>
          <a:p>
            <a:pPr lvl="1"/>
            <a:r>
              <a:rPr lang="de-DE" noProof="0" smtClean="0"/>
              <a:t>İkinci düzey</a:t>
            </a:r>
          </a:p>
          <a:p>
            <a:pPr lvl="2"/>
            <a:r>
              <a:rPr lang="de-DE" noProof="0" smtClean="0"/>
              <a:t>Üçüncü düzey</a:t>
            </a:r>
          </a:p>
          <a:p>
            <a:pPr lvl="3"/>
            <a:r>
              <a:rPr lang="de-DE" noProof="0" smtClean="0"/>
              <a:t>Dördüncü düzey</a:t>
            </a:r>
          </a:p>
          <a:p>
            <a:pPr lvl="4"/>
            <a:r>
              <a:rPr lang="de-DE" noProof="0" smtClean="0"/>
              <a:t>Beşinci düzey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buClrTx/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AAA43050-8FCF-405E-8E1F-6E1450B44D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970E2-5662-4540-95AF-38D6EA8C597E}" type="slidenum">
              <a:rPr lang="de-DE" altLang="en-US" smtClean="0"/>
              <a:pPr/>
              <a:t>1</a:t>
            </a:fld>
            <a:endParaRPr lang="de-DE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20725"/>
            <a:ext cx="5757862" cy="3598863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EP241 - Computer Programming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EP241 - Computer Programming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6563" y="37042"/>
            <a:ext cx="2178050" cy="540014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50825" y="37042"/>
            <a:ext cx="6383338" cy="540014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EP241 - Computer Programming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0825" y="37042"/>
            <a:ext cx="8424863" cy="60060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250825" y="697178"/>
            <a:ext cx="4279900" cy="474001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83125" y="697178"/>
            <a:ext cx="4281488" cy="474001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EP241 - Computer Programming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EP241 - Computer Programming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EP241 - Computer Programming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50825" y="697178"/>
            <a:ext cx="4279900" cy="47400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83125" y="697178"/>
            <a:ext cx="4281488" cy="47400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EP241 - Computer Programming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EP241 - Computer Programming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EP241 - Computer Programming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EP241 - Computer Programming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EP241 - Computer Programming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EP241 - Computer Programming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6513"/>
            <a:ext cx="8424863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696913"/>
            <a:ext cx="871378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50" y="5424488"/>
            <a:ext cx="1905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 b="0"/>
            </a:lvl1pPr>
          </a:lstStyle>
          <a:p>
            <a:pPr>
              <a:defRPr/>
            </a:pPr>
            <a:r>
              <a:rPr lang="tr-TR"/>
              <a:t>2009</a:t>
            </a: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5437188"/>
            <a:ext cx="38163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0"/>
            </a:lvl1pPr>
          </a:lstStyle>
          <a:p>
            <a:pPr>
              <a:defRPr/>
            </a:pPr>
            <a:r>
              <a:rPr lang="tr-TR"/>
              <a:t>EP241 - Computer Programming</a:t>
            </a:r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0" y="543083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7667625" y="5437188"/>
            <a:ext cx="1368425" cy="241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r-TR" altLang="en-US" sz="1400" b="0" smtClean="0"/>
              <a:t>Sayfa </a:t>
            </a:r>
            <a:fld id="{E91D6C7B-5273-47D4-846D-6A1B5151A6BC}" type="slidenum">
              <a:rPr lang="tr-TR" altLang="en-US" sz="1400" b="0" smtClean="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de-DE" altLang="en-US" sz="1400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77813"/>
            <a:ext cx="7772400" cy="660400"/>
          </a:xfrm>
        </p:spPr>
        <p:txBody>
          <a:bodyPr/>
          <a:lstStyle/>
          <a:p>
            <a:pPr eaLnBrk="1" hangingPunct="1"/>
            <a:r>
              <a:rPr lang="de-DE" altLang="en-US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25" y="238125"/>
            <a:ext cx="5740400" cy="10128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tr-TR" altLang="en-US" sz="2800" b="1" smtClean="0">
                <a:solidFill>
                  <a:schemeClr val="accent2"/>
                </a:solidFill>
              </a:rPr>
              <a:t>YBS519 </a:t>
            </a:r>
          </a:p>
          <a:p>
            <a:pPr algn="l" eaLnBrk="1" hangingPunct="1">
              <a:lnSpc>
                <a:spcPct val="80000"/>
              </a:lnSpc>
            </a:pPr>
            <a:r>
              <a:rPr lang="tr-TR" altLang="tr-TR" sz="2800" b="1" smtClean="0">
                <a:solidFill>
                  <a:srgbClr val="0000C8"/>
                </a:solidFill>
              </a:rPr>
              <a:t>Yapay Zeka ve Uygulamaları</a:t>
            </a:r>
            <a:endParaRPr lang="en-US" altLang="en-US" sz="2800" b="1" smtClean="0">
              <a:solidFill>
                <a:srgbClr val="0000C8"/>
              </a:solidFill>
            </a:endParaRPr>
          </a:p>
        </p:txBody>
      </p:sp>
      <p:pic>
        <p:nvPicPr>
          <p:cNvPr id="2052" name="Picture 10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17488"/>
            <a:ext cx="1000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500438" y="5000625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en-US" sz="1800" smtClean="0"/>
              <a:t>Mart </a:t>
            </a:r>
            <a:r>
              <a:rPr lang="en-US" altLang="en-US" sz="1800" smtClean="0"/>
              <a:t>20</a:t>
            </a:r>
            <a:r>
              <a:rPr lang="tr-TR" altLang="en-US" sz="1800" dirty="0" smtClean="0"/>
              <a:t>22</a:t>
            </a:r>
            <a:endParaRPr lang="en-US" altLang="en-US" sz="1800" dirty="0"/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500063" y="1727200"/>
            <a:ext cx="32861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 altLang="en-US" dirty="0"/>
              <a:t>Bölüm</a:t>
            </a:r>
            <a:r>
              <a:rPr lang="en-US" altLang="en-US" dirty="0"/>
              <a:t> </a:t>
            </a:r>
            <a:r>
              <a:rPr lang="tr-TR" altLang="en-US" dirty="0" smtClean="0"/>
              <a:t>2</a:t>
            </a:r>
            <a:endParaRPr lang="en-US" altLang="en-US" dirty="0"/>
          </a:p>
          <a:p>
            <a:pPr algn="l"/>
            <a:r>
              <a:rPr lang="tr-TR" altLang="en-US" dirty="0" smtClean="0"/>
              <a:t>Yapay Zeka Nedir?</a:t>
            </a:r>
            <a:endParaRPr lang="tr-TR" altLang="en-US" dirty="0"/>
          </a:p>
        </p:txBody>
      </p:sp>
      <p:sp>
        <p:nvSpPr>
          <p:cNvPr id="2055" name="8 Dikdörtgen"/>
          <p:cNvSpPr>
            <a:spLocks noChangeArrowheads="1"/>
          </p:cNvSpPr>
          <p:nvPr/>
        </p:nvSpPr>
        <p:spPr bwMode="auto">
          <a:xfrm>
            <a:off x="3857625" y="3857625"/>
            <a:ext cx="5072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0000FF"/>
                </a:solidFill>
                <a:latin typeface="Courier New" pitchFamily="49" charset="0"/>
              </a:rPr>
              <a:t>http://www</a:t>
            </a:r>
            <a:r>
              <a:rPr lang="tr-TR" altLang="en-US" sz="1600">
                <a:solidFill>
                  <a:srgbClr val="0000FF"/>
                </a:solidFill>
                <a:latin typeface="Courier New" pitchFamily="49" charset="0"/>
              </a:rPr>
              <a:t>1</a:t>
            </a:r>
            <a:r>
              <a:rPr lang="en-US" altLang="en-US" sz="1600">
                <a:solidFill>
                  <a:srgbClr val="0000FF"/>
                </a:solidFill>
                <a:latin typeface="Courier New" pitchFamily="49" charset="0"/>
              </a:rPr>
              <a:t>.gantep.edu.tr/~bingul/</a:t>
            </a:r>
            <a:r>
              <a:rPr lang="tr-TR" altLang="en-US" sz="1600">
                <a:solidFill>
                  <a:srgbClr val="0000FF"/>
                </a:solidFill>
                <a:latin typeface="Courier New" pitchFamily="49" charset="0"/>
              </a:rPr>
              <a:t>ai</a:t>
            </a:r>
            <a:endParaRPr lang="tr-TR" altLang="en-US" sz="1600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03200" y="3695700"/>
            <a:ext cx="33575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Tx/>
            </a:pPr>
            <a:r>
              <a:rPr lang="en-US" altLang="en-US" sz="2000" dirty="0">
                <a:solidFill>
                  <a:srgbClr val="FF0000"/>
                </a:solidFill>
              </a:rPr>
              <a:t>Gaziantep</a:t>
            </a:r>
            <a:r>
              <a:rPr lang="tr-TR" altLang="en-US" sz="2000" dirty="0">
                <a:solidFill>
                  <a:srgbClr val="FF0000"/>
                </a:solidFill>
              </a:rPr>
              <a:t> Üniversitesi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algn="l">
              <a:buClrTx/>
            </a:pPr>
            <a:r>
              <a:rPr lang="tr-TR" altLang="tr-TR" sz="2000" i="1" dirty="0">
                <a:solidFill>
                  <a:srgbClr val="FF0000"/>
                </a:solidFill>
              </a:rPr>
              <a:t>Yönetim Bilişim Sistemleri, Tezsiz Yüksek Lisans Programı</a:t>
            </a:r>
          </a:p>
        </p:txBody>
      </p:sp>
      <p:pic>
        <p:nvPicPr>
          <p:cNvPr id="205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571625"/>
            <a:ext cx="3048000" cy="204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dirty="0" smtClean="0"/>
              <a:t>Yapay Zeka Tanımları</a:t>
            </a: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4" y="607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r-TR" sz="2400" b="0" kern="0" dirty="0">
              <a:solidFill>
                <a:srgbClr val="0000C8"/>
              </a:solidFill>
            </a:endParaRP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142905" y="71436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r>
              <a:rPr lang="tr-TR" sz="2400" dirty="0" smtClean="0">
                <a:solidFill>
                  <a:srgbClr val="0000FF"/>
                </a:solidFill>
              </a:rPr>
              <a:t>İnsansı (Mantıklı) Düşünme</a:t>
            </a:r>
          </a:p>
          <a:p>
            <a:pPr marL="342900" indent="-342900" algn="l"/>
            <a:r>
              <a:rPr lang="tr-TR" sz="1800" b="0" dirty="0" smtClean="0"/>
              <a:t>İnsanın düşünme mekanızmasını anlamanın 3 yolu vardır:</a:t>
            </a:r>
          </a:p>
          <a:p>
            <a:pPr marL="342900" indent="-342900" algn="l"/>
            <a:r>
              <a:rPr lang="tr-TR" sz="1800" dirty="0" smtClean="0"/>
              <a:t>1. İç gözlem                 :</a:t>
            </a:r>
            <a:r>
              <a:rPr lang="tr-TR" sz="1800" b="0" dirty="0" smtClean="0"/>
              <a:t> </a:t>
            </a:r>
            <a:r>
              <a:rPr lang="tr-TR" sz="1800" b="0" i="1" dirty="0" smtClean="0"/>
              <a:t>düşünceler oluşurken yakalamaya çalışmak</a:t>
            </a:r>
          </a:p>
          <a:p>
            <a:pPr marL="342900" indent="-342900" algn="l"/>
            <a:r>
              <a:rPr lang="tr-TR" sz="1800" dirty="0" smtClean="0"/>
              <a:t>2. Psikolojik deneyler :</a:t>
            </a:r>
            <a:r>
              <a:rPr lang="tr-TR" sz="1800" b="0" dirty="0" smtClean="0"/>
              <a:t> </a:t>
            </a:r>
            <a:r>
              <a:rPr lang="tr-TR" sz="1800" b="0" i="1" dirty="0" smtClean="0"/>
              <a:t>bir kişinin davranışlarını gözlemlemek</a:t>
            </a:r>
          </a:p>
          <a:p>
            <a:pPr marL="342900" indent="-342900" algn="l"/>
            <a:r>
              <a:rPr lang="tr-TR" sz="1800" dirty="0" smtClean="0"/>
              <a:t>3. Beyin görüntüleme :</a:t>
            </a:r>
            <a:r>
              <a:rPr lang="tr-TR" sz="1800" b="0" dirty="0" smtClean="0"/>
              <a:t> </a:t>
            </a:r>
            <a:r>
              <a:rPr lang="tr-TR" sz="1800" b="0" i="1" dirty="0" smtClean="0"/>
              <a:t>beynin çalışmasını gözlemlemek</a:t>
            </a:r>
          </a:p>
          <a:p>
            <a:pPr marL="342900" indent="-342900" algn="l"/>
            <a:r>
              <a:rPr lang="tr-TR" sz="2400" dirty="0" smtClean="0">
                <a:solidFill>
                  <a:srgbClr val="0000FF"/>
                </a:solidFill>
              </a:rPr>
              <a:t>İnsansı (Mantıklı) Davranma</a:t>
            </a:r>
            <a:endParaRPr lang="tr-TR" sz="2400" b="0" dirty="0" smtClean="0">
              <a:solidFill>
                <a:srgbClr val="0000FF"/>
              </a:solidFill>
            </a:endParaRPr>
          </a:p>
          <a:p>
            <a:pPr marL="342900" indent="-342900" algn="l">
              <a:spcBef>
                <a:spcPts val="0"/>
              </a:spcBef>
            </a:pPr>
            <a:r>
              <a:rPr lang="tr-TR" sz="2000" b="0" i="1" dirty="0" smtClean="0"/>
              <a:t>Alan Turing’in Yapay Zeka Testi (1950)</a:t>
            </a:r>
          </a:p>
          <a:p>
            <a:pPr marL="342900" indent="-342900" algn="l">
              <a:spcBef>
                <a:spcPts val="0"/>
              </a:spcBef>
            </a:pPr>
            <a:r>
              <a:rPr lang="tr-TR" sz="2000" b="0" i="1" dirty="0" smtClean="0"/>
              <a:t>Bir insan ve bir bilgisayarla belirli bir konuda yazışan kişi,</a:t>
            </a:r>
          </a:p>
          <a:p>
            <a:pPr marL="342900" indent="-342900" algn="l">
              <a:spcBef>
                <a:spcPts val="0"/>
              </a:spcBef>
            </a:pPr>
            <a:r>
              <a:rPr lang="tr-TR" sz="2000" b="0" i="1" dirty="0" smtClean="0"/>
              <a:t>karşısındakinin bilgisayar mı yoksa insan mı olduğunu</a:t>
            </a:r>
          </a:p>
          <a:p>
            <a:pPr marL="342900" indent="-342900" algn="l">
              <a:spcBef>
                <a:spcPts val="0"/>
              </a:spcBef>
            </a:pPr>
            <a:r>
              <a:rPr lang="tr-TR" sz="2000" b="0" i="1" dirty="0" smtClean="0"/>
              <a:t>anlayamıyorsa, o bilgisyarın “zeki” kabul edilir.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285884"/>
            <a:ext cx="1466846" cy="200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6929422" y="3282526"/>
            <a:ext cx="221457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0" dirty="0" smtClean="0">
                <a:solidFill>
                  <a:srgbClr val="339966"/>
                </a:solidFill>
              </a:rPr>
              <a:t>A. M. Turing, İngiliz matematikçi, bilgisayar bilimcisi ve kriptolog. Bilgisayar biliminin kurucusu sayılır. Geliştirmiş olduğu Turing testi ile makinelerin ve bilgisayarların düşünme yetisine sahip olup olamayacakları konusunda bir kriter öne sürmüştür.</a:t>
            </a:r>
          </a:p>
          <a:p>
            <a:pPr algn="r"/>
            <a:r>
              <a:rPr lang="tr-TR" sz="900" b="0" dirty="0" smtClean="0">
                <a:solidFill>
                  <a:srgbClr val="339966"/>
                </a:solidFill>
              </a:rPr>
              <a:t>https://tr.wikipedia.org/wiki/Alan_Turing</a:t>
            </a:r>
            <a:endParaRPr lang="tr-TR" sz="1200" b="0" dirty="0" smtClean="0">
              <a:solidFill>
                <a:srgbClr val="339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dirty="0" smtClean="0"/>
              <a:t>Yapay Zeka Yetenekleri</a:t>
            </a: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4" y="607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r-TR" sz="2400" b="0" kern="0" dirty="0">
              <a:solidFill>
                <a:srgbClr val="0000C8"/>
              </a:solidFill>
            </a:endParaRP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214282" y="714360"/>
            <a:ext cx="871537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ts val="0"/>
              </a:spcBef>
            </a:pPr>
            <a:r>
              <a:rPr lang="tr-TR" sz="1800" b="0" dirty="0" smtClean="0"/>
              <a:t>Bir bilgisayarın Turing testini geçmesi için sahip olması gereken belli başlı</a:t>
            </a:r>
          </a:p>
          <a:p>
            <a:pPr marL="342900" indent="-342900" algn="l">
              <a:spcBef>
                <a:spcPts val="0"/>
              </a:spcBef>
            </a:pPr>
            <a:r>
              <a:rPr lang="tr-TR" sz="1800" b="0" dirty="0" smtClean="0"/>
              <a:t>yetenekler bir kaçı başlık altında toplanabilir:</a:t>
            </a:r>
          </a:p>
          <a:p>
            <a:pPr marL="342900" indent="-342900" algn="l">
              <a:spcBef>
                <a:spcPts val="0"/>
              </a:spcBef>
            </a:pPr>
            <a:endParaRPr lang="tr-TR" sz="1800" b="0" dirty="0" smtClean="0"/>
          </a:p>
          <a:p>
            <a:pPr marL="342900" indent="-342900" algn="l">
              <a:buClr>
                <a:srgbClr val="0000FF"/>
              </a:buClr>
              <a:buFont typeface="+mj-lt"/>
              <a:buAutoNum type="arabicPeriod"/>
            </a:pPr>
            <a:r>
              <a:rPr lang="tr-TR" sz="1800" dirty="0" smtClean="0">
                <a:solidFill>
                  <a:srgbClr val="0000FF"/>
                </a:solidFill>
              </a:rPr>
              <a:t>Dogal Dil İşleme (Natural Language Processing)</a:t>
            </a: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b="0" dirty="0" smtClean="0"/>
              <a:t>İnsanların konuştuğu dillerden en az birinde başarılı şekilde iletisim kurabilme.</a:t>
            </a:r>
          </a:p>
          <a:p>
            <a:pPr marL="342900" indent="-342900" algn="l">
              <a:buClr>
                <a:srgbClr val="0000FF"/>
              </a:buClr>
              <a:buFont typeface="+mj-lt"/>
              <a:buAutoNum type="arabicPeriod"/>
            </a:pPr>
            <a:r>
              <a:rPr lang="tr-TR" sz="1800" dirty="0" smtClean="0">
                <a:solidFill>
                  <a:srgbClr val="0000FF"/>
                </a:solidFill>
              </a:rPr>
              <a:t>Bilgi Temsili (Knowledge Representation)</a:t>
            </a: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b="0" dirty="0" smtClean="0"/>
              <a:t>Kendisine ulaşan bilgiyi saklayabilme.</a:t>
            </a:r>
          </a:p>
          <a:p>
            <a:pPr marL="342900" indent="-342900" algn="l">
              <a:buClr>
                <a:srgbClr val="0000FF"/>
              </a:buClr>
              <a:buFont typeface="+mj-lt"/>
              <a:buAutoNum type="arabicPeriod"/>
            </a:pPr>
            <a:r>
              <a:rPr lang="tr-TR" sz="1800" dirty="0" smtClean="0">
                <a:solidFill>
                  <a:srgbClr val="0000FF"/>
                </a:solidFill>
              </a:rPr>
              <a:t>Otomatik Çıkarsama (Automated Reasoning)</a:t>
            </a:r>
            <a:r>
              <a:rPr lang="tr-TR" sz="1800" b="0" dirty="0" smtClean="0"/>
              <a:t/>
            </a:r>
            <a:br>
              <a:rPr lang="tr-TR" sz="1800" b="0" dirty="0" smtClean="0"/>
            </a:br>
            <a:r>
              <a:rPr lang="tr-TR" sz="1800" b="0" dirty="0" smtClean="0"/>
              <a:t>Kayıtlı bilgileri kullanarak sorulara yanıt verebilme ve </a:t>
            </a:r>
            <a:br>
              <a:rPr lang="tr-TR" sz="1800" b="0" dirty="0" smtClean="0"/>
            </a:br>
            <a:r>
              <a:rPr lang="tr-TR" sz="1800" b="0" dirty="0" smtClean="0"/>
              <a:t>yeni sonuçlar çıkarabilme.</a:t>
            </a:r>
          </a:p>
          <a:p>
            <a:pPr marL="342900" indent="-342900" algn="l">
              <a:buClr>
                <a:srgbClr val="0000FF"/>
              </a:buClr>
              <a:buFont typeface="+mj-lt"/>
              <a:buAutoNum type="arabicPeriod"/>
            </a:pPr>
            <a:r>
              <a:rPr lang="tr-TR" sz="1800" dirty="0" smtClean="0">
                <a:solidFill>
                  <a:srgbClr val="0000FF"/>
                </a:solidFill>
              </a:rPr>
              <a:t>Makine Ogrenmesi (Machine Learning)</a:t>
            </a: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b="0" dirty="0" smtClean="0"/>
              <a:t>Yeni koşullara uyum saglama, desenleri belirleme ve öngörme.</a:t>
            </a:r>
          </a:p>
          <a:p>
            <a:pPr marL="342900" indent="-342900" algn="l">
              <a:buClr>
                <a:srgbClr val="0000FF"/>
              </a:buClr>
              <a:buFont typeface="+mj-lt"/>
              <a:buAutoNum type="arabicPeriod"/>
            </a:pPr>
            <a:r>
              <a:rPr lang="tr-TR" sz="1800" dirty="0" smtClean="0">
                <a:solidFill>
                  <a:srgbClr val="0000FF"/>
                </a:solidFill>
              </a:rPr>
              <a:t>Bilgisayar Görmesi (Computer Vision)</a:t>
            </a:r>
            <a:r>
              <a:rPr lang="tr-TR" sz="1800" dirty="0" smtClean="0"/>
              <a:t>: </a:t>
            </a:r>
            <a:r>
              <a:rPr lang="tr-TR" sz="1800" b="0" dirty="0" smtClean="0"/>
              <a:t>Nesneleri alglama</a:t>
            </a:r>
          </a:p>
          <a:p>
            <a:pPr marL="342900" indent="-342900" algn="l">
              <a:buClr>
                <a:srgbClr val="0000FF"/>
              </a:buClr>
              <a:buFont typeface="+mj-lt"/>
              <a:buAutoNum type="arabicPeriod"/>
            </a:pPr>
            <a:r>
              <a:rPr lang="tr-TR" sz="1800" dirty="0" smtClean="0">
                <a:solidFill>
                  <a:srgbClr val="0000FF"/>
                </a:solidFill>
              </a:rPr>
              <a:t>Robotik (Robotics)</a:t>
            </a:r>
            <a:r>
              <a:rPr lang="tr-TR" sz="1800" dirty="0" smtClean="0"/>
              <a:t>: </a:t>
            </a:r>
            <a:r>
              <a:rPr lang="tr-TR" sz="1800" b="0" dirty="0" smtClean="0"/>
              <a:t>Nesneleri degistirme ve hareket ettirme</a:t>
            </a:r>
            <a:endParaRPr lang="tr-TR" sz="1800" b="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dirty="0" smtClean="0"/>
              <a:t>Başlıca Yapay Zeka Yöntemleri</a:t>
            </a: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4" y="607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r-TR" sz="2400" b="0" kern="0" dirty="0">
              <a:solidFill>
                <a:srgbClr val="0000C8"/>
              </a:solidFill>
            </a:endParaRP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214282" y="714360"/>
            <a:ext cx="871537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r>
              <a:rPr lang="tr-TR" sz="1800" dirty="0" smtClean="0"/>
              <a:t>Bulanık Mantık</a:t>
            </a:r>
            <a:r>
              <a:rPr lang="tr-TR" sz="1800" i="1" dirty="0" smtClean="0"/>
              <a:t> 			Fuzzy Logic</a:t>
            </a:r>
          </a:p>
          <a:p>
            <a:pPr marL="342900" indent="-342900" algn="l"/>
            <a:r>
              <a:rPr lang="tr-TR" sz="1800" dirty="0" smtClean="0"/>
              <a:t>Yapay Sinir Ağları</a:t>
            </a:r>
            <a:r>
              <a:rPr lang="tr-TR" sz="1800" i="1" dirty="0" smtClean="0"/>
              <a:t> 		Artificial Neural Network</a:t>
            </a:r>
          </a:p>
          <a:p>
            <a:pPr marL="342900" indent="-342900" algn="l"/>
            <a:r>
              <a:rPr lang="tr-TR" sz="1800" dirty="0" smtClean="0"/>
              <a:t>Genetik Algoritmalar</a:t>
            </a:r>
            <a:r>
              <a:rPr lang="tr-TR" sz="1800" i="1" dirty="0" smtClean="0"/>
              <a:t> 		Genetic Algorithm</a:t>
            </a:r>
          </a:p>
          <a:p>
            <a:pPr marL="342900" indent="-342900" algn="l"/>
            <a:r>
              <a:rPr lang="tr-TR" sz="1800" dirty="0" smtClean="0"/>
              <a:t>Karınca Kolonisi Algoritması</a:t>
            </a:r>
            <a:r>
              <a:rPr lang="tr-TR" sz="1800" i="1" dirty="0" smtClean="0"/>
              <a:t> 	Ant Colony</a:t>
            </a:r>
          </a:p>
          <a:p>
            <a:pPr marL="342900" indent="-342900" algn="l"/>
            <a:r>
              <a:rPr lang="tr-TR" sz="1800" dirty="0" smtClean="0"/>
              <a:t>Uzman Sistemler 	</a:t>
            </a:r>
            <a:r>
              <a:rPr lang="tr-TR" sz="1800" i="1" dirty="0" smtClean="0"/>
              <a:t>	Expert Systems</a:t>
            </a:r>
          </a:p>
          <a:p>
            <a:pPr marL="342900" indent="-342900" algn="l"/>
            <a:r>
              <a:rPr lang="tr-TR" sz="1800" dirty="0" smtClean="0"/>
              <a:t>Karar Ağaçları</a:t>
            </a:r>
            <a:r>
              <a:rPr lang="tr-TR" sz="1800" i="1" dirty="0" smtClean="0"/>
              <a:t> 			Decision Trees, Boosted Decision Trees</a:t>
            </a:r>
          </a:p>
          <a:p>
            <a:pPr marL="342900" indent="-342900" algn="l"/>
            <a:endParaRPr lang="tr-TR" sz="1800" b="0" i="1" dirty="0" smtClean="0"/>
          </a:p>
          <a:p>
            <a:pPr marL="342900" indent="-342900" algn="l"/>
            <a:endParaRPr lang="tr-TR" sz="1800" b="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Yapay Zeka Uygulamaları</a:t>
            </a: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4" y="607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r-TR" sz="2400" b="0" kern="0" dirty="0">
              <a:solidFill>
                <a:srgbClr val="0000C8"/>
              </a:solidFill>
            </a:endParaRPr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179389" y="734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tr-TR" sz="2400" dirty="0">
                <a:solidFill>
                  <a:srgbClr val="0000FF"/>
                </a:solidFill>
              </a:rPr>
              <a:t>Robotik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297782"/>
            <a:ext cx="14287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000112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6187" y="0"/>
            <a:ext cx="2817813" cy="207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857500"/>
            <a:ext cx="3615117" cy="27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22"/>
            <a:ext cx="294491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Yapay Zeka Uygulamaları</a:t>
            </a: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4" y="607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r-TR" sz="2400" b="0" kern="0" dirty="0">
              <a:solidFill>
                <a:srgbClr val="0000C8"/>
              </a:solidFill>
            </a:endParaRPr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179389" y="734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tr-TR" sz="2400" dirty="0">
              <a:solidFill>
                <a:srgbClr val="0000FF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857236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31789" y="8866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tr-TR" sz="2400" dirty="0" smtClean="0">
                <a:solidFill>
                  <a:srgbClr val="0000FF"/>
                </a:solidFill>
              </a:rPr>
              <a:t>Otonom Planlama</a:t>
            </a:r>
          </a:p>
          <a:p>
            <a:pPr algn="l"/>
            <a:r>
              <a:rPr lang="tr-TR" sz="2400" dirty="0" smtClean="0">
                <a:solidFill>
                  <a:srgbClr val="0000FF"/>
                </a:solidFill>
              </a:rPr>
              <a:t>(NASA Rover)</a:t>
            </a:r>
            <a:endParaRPr lang="tr-TR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Yapay Zeka Uygulamaları</a:t>
            </a: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4" y="607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r-TR" sz="2400" b="0" kern="0" dirty="0">
              <a:solidFill>
                <a:srgbClr val="0000C8"/>
              </a:solidFill>
            </a:endParaRPr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179389" y="734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tr-TR" sz="2400" dirty="0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857236"/>
            <a:ext cx="755943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Yapay Zeka Uygulamaları</a:t>
            </a: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4" y="607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r-TR" sz="2400" b="0" kern="0" dirty="0">
              <a:solidFill>
                <a:srgbClr val="0000C8"/>
              </a:solidFill>
            </a:endParaRPr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179389" y="734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tr-TR" sz="2400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6"/>
            <a:ext cx="45853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500034" y="857236"/>
            <a:ext cx="2155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tr-TR" dirty="0" smtClean="0">
                <a:solidFill>
                  <a:srgbClr val="0000FF"/>
                </a:solidFill>
              </a:rPr>
              <a:t>Ses Tanıma</a:t>
            </a:r>
            <a:endParaRPr lang="tr-TR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Yapay Zeka Uygulamaları</a:t>
            </a: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4" y="607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r-TR" sz="2400" b="0" kern="0" dirty="0">
              <a:solidFill>
                <a:srgbClr val="0000C8"/>
              </a:solidFill>
            </a:endParaRPr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179389" y="734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tr-TR" sz="2400" dirty="0">
              <a:solidFill>
                <a:srgbClr val="0000FF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500034" y="857236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tr-TR" dirty="0" smtClean="0">
                <a:solidFill>
                  <a:srgbClr val="0000FF"/>
                </a:solidFill>
              </a:rPr>
              <a:t>Çevirmen</a:t>
            </a:r>
            <a:endParaRPr lang="tr-TR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323964"/>
            <a:ext cx="4643470" cy="409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Yapay Zeka Uygulamaları</a:t>
            </a: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4" y="607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r-TR" sz="2400" b="0" kern="0" dirty="0">
              <a:solidFill>
                <a:srgbClr val="0000C8"/>
              </a:solidFill>
            </a:endParaRPr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179389" y="734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tr-TR" sz="2400" dirty="0">
              <a:solidFill>
                <a:srgbClr val="0000FF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500034" y="857236"/>
            <a:ext cx="781335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tr-TR" dirty="0" smtClean="0">
                <a:solidFill>
                  <a:srgbClr val="0000FF"/>
                </a:solidFill>
              </a:rPr>
              <a:t>İleri düzey Satranç ve Go Oynayan yazılımlar</a:t>
            </a:r>
          </a:p>
          <a:p>
            <a:pPr algn="l"/>
            <a:r>
              <a:rPr lang="tr-TR" sz="1600" dirty="0" smtClean="0">
                <a:solidFill>
                  <a:srgbClr val="0000FF"/>
                </a:solidFill>
              </a:rPr>
              <a:t>https://www.youtube.com/watch?v=-Tj1OArMmYM&amp;t=13s</a:t>
            </a:r>
          </a:p>
          <a:p>
            <a:pPr algn="l"/>
            <a:r>
              <a:rPr lang="tr-TR" sz="1600" dirty="0" smtClean="0">
                <a:solidFill>
                  <a:srgbClr val="0000FF"/>
                </a:solidFill>
              </a:rPr>
              <a:t>https://www.youtube.com/watch?v=AVtFE3NfRug</a:t>
            </a:r>
            <a:endParaRPr lang="tr-TR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Yapay Zeka Uygulamaları</a:t>
            </a: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4" y="607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r-TR" sz="2400" b="0" kern="0" dirty="0">
              <a:solidFill>
                <a:srgbClr val="0000C8"/>
              </a:solidFill>
            </a:endParaRPr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179389" y="734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tr-TR" sz="2000" dirty="0">
                <a:solidFill>
                  <a:srgbClr val="0000FF"/>
                </a:solidFill>
              </a:rPr>
              <a:t>Astronomi</a:t>
            </a:r>
          </a:p>
          <a:p>
            <a:pPr algn="l">
              <a:spcBef>
                <a:spcPct val="0"/>
              </a:spcBef>
            </a:pPr>
            <a:r>
              <a:rPr lang="tr-TR" sz="2000" b="0" dirty="0"/>
              <a:t>	</a:t>
            </a:r>
            <a:r>
              <a:rPr lang="en-US" sz="2000" b="0" dirty="0"/>
              <a:t>Uzak yıldızlardan ve galaksilerden gelen zayıf sinyalleri</a:t>
            </a:r>
          </a:p>
          <a:p>
            <a:pPr algn="l">
              <a:spcBef>
                <a:spcPct val="0"/>
              </a:spcBef>
            </a:pPr>
            <a:r>
              <a:rPr lang="tr-TR" sz="2000" b="0" dirty="0"/>
              <a:t>	</a:t>
            </a:r>
            <a:r>
              <a:rPr lang="en-US" sz="2000" b="0" dirty="0" smtClean="0"/>
              <a:t>öğrenmek, </a:t>
            </a:r>
            <a:r>
              <a:rPr lang="en-US" sz="2000" b="0" dirty="0"/>
              <a:t>bu </a:t>
            </a:r>
            <a:r>
              <a:rPr lang="en-US" sz="2000" b="0" dirty="0" smtClean="0"/>
              <a:t>yıldızları </a:t>
            </a:r>
            <a:r>
              <a:rPr lang="en-US" sz="2000" b="0" dirty="0"/>
              <a:t>uzman </a:t>
            </a:r>
            <a:r>
              <a:rPr lang="en-US" sz="2000" b="0" dirty="0" smtClean="0"/>
              <a:t>sınıflandırılma</a:t>
            </a:r>
            <a:r>
              <a:rPr lang="tr-TR" sz="2000" b="0" dirty="0" smtClean="0"/>
              <a:t>k</a:t>
            </a:r>
            <a:endParaRPr lang="tr-TR" sz="2000" b="0" dirty="0"/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r>
              <a:rPr lang="tr-TR" sz="2000" dirty="0" smtClean="0">
                <a:solidFill>
                  <a:srgbClr val="0000FF"/>
                </a:solidFill>
              </a:rPr>
              <a:t>Parçacık </a:t>
            </a:r>
            <a:r>
              <a:rPr lang="tr-TR" sz="2000" dirty="0">
                <a:solidFill>
                  <a:srgbClr val="0000FF"/>
                </a:solidFill>
              </a:rPr>
              <a:t>Fiziği</a:t>
            </a:r>
          </a:p>
          <a:p>
            <a:pPr algn="l">
              <a:spcBef>
                <a:spcPct val="0"/>
              </a:spcBef>
            </a:pPr>
            <a:r>
              <a:rPr lang="tr-TR" sz="2000" b="0" dirty="0"/>
              <a:t>	Samanlıkta iğne aramak</a:t>
            </a:r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r>
              <a:rPr lang="tr-TR" sz="2000" dirty="0" smtClean="0">
                <a:solidFill>
                  <a:srgbClr val="0000FF"/>
                </a:solidFill>
              </a:rPr>
              <a:t>Otomotiv</a:t>
            </a:r>
            <a:r>
              <a:rPr lang="en-US" sz="2000" b="0" dirty="0" smtClean="0"/>
              <a:t> </a:t>
            </a:r>
            <a:endParaRPr lang="tr-TR" sz="2000" b="0" dirty="0"/>
          </a:p>
          <a:p>
            <a:pPr algn="l">
              <a:spcBef>
                <a:spcPct val="0"/>
              </a:spcBef>
            </a:pPr>
            <a:r>
              <a:rPr lang="tr-TR" sz="2000" b="0" dirty="0"/>
              <a:t>	</a:t>
            </a:r>
            <a:r>
              <a:rPr lang="en-US" sz="2000" b="0" dirty="0"/>
              <a:t>Ses tanıma, Otomatik park</a:t>
            </a:r>
            <a:endParaRPr lang="tr-TR" sz="2000" b="0" dirty="0"/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Bankacılık</a:t>
            </a:r>
            <a:r>
              <a:rPr lang="en-US" sz="2000" b="0" dirty="0" smtClean="0"/>
              <a:t> </a:t>
            </a:r>
            <a:endParaRPr lang="tr-TR" sz="2000" b="0" dirty="0"/>
          </a:p>
          <a:p>
            <a:pPr algn="l">
              <a:spcBef>
                <a:spcPct val="0"/>
              </a:spcBef>
            </a:pPr>
            <a:r>
              <a:rPr lang="tr-TR" sz="2000" b="0" dirty="0"/>
              <a:t>	</a:t>
            </a:r>
            <a:r>
              <a:rPr lang="en-US" sz="2000" b="0" dirty="0"/>
              <a:t>Dolandırıcılık tespiti</a:t>
            </a:r>
            <a:endParaRPr lang="tr-TR" sz="2000" b="0" dirty="0"/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Güvenlik</a:t>
            </a:r>
            <a:endParaRPr lang="tr-TR" sz="2000" b="0" dirty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r>
              <a:rPr lang="tr-TR" sz="2000" b="0" dirty="0"/>
              <a:t>	</a:t>
            </a:r>
            <a:r>
              <a:rPr lang="tr-TR" sz="2000" b="0" dirty="0" smtClean="0"/>
              <a:t>Görüntü işleme, y</a:t>
            </a:r>
            <a:r>
              <a:rPr lang="en-US" sz="2000" b="0" dirty="0" smtClean="0"/>
              <a:t>üz </a:t>
            </a:r>
            <a:r>
              <a:rPr lang="en-US" sz="2000" b="0" dirty="0"/>
              <a:t>tanıma, parmak izi tanıma</a:t>
            </a:r>
            <a:endParaRPr lang="tr-TR" sz="2000" dirty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9076" y="3877469"/>
            <a:ext cx="24669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0338" y="1957917"/>
            <a:ext cx="3810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YBS519</a:t>
            </a:r>
            <a:endParaRPr lang="en-US" altLang="en-US" smtClean="0"/>
          </a:p>
        </p:txBody>
      </p:sp>
      <p:sp>
        <p:nvSpPr>
          <p:cNvPr id="3075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250825" y="638175"/>
            <a:ext cx="8713788" cy="4719638"/>
          </a:xfrm>
        </p:spPr>
        <p:txBody>
          <a:bodyPr/>
          <a:lstStyle/>
          <a:p>
            <a:r>
              <a:rPr lang="tr-TR" altLang="tr-TR" sz="2400" b="1" dirty="0" smtClean="0"/>
              <a:t>Dersin Web sayfası</a:t>
            </a:r>
          </a:p>
          <a:p>
            <a:pPr>
              <a:buFont typeface="Wingdings" pitchFamily="2" charset="2"/>
              <a:buNone/>
            </a:pPr>
            <a:r>
              <a:rPr lang="tr-TR" altLang="tr-TR" sz="2400" dirty="0" smtClean="0">
                <a:solidFill>
                  <a:srgbClr val="0000FF"/>
                </a:solidFill>
              </a:rPr>
              <a:t>	http://www1.gantep.edu.tr/~bingul/ai/</a:t>
            </a:r>
            <a:endParaRPr lang="tr-TR" altLang="tr-TR" sz="2400" dirty="0" smtClean="0"/>
          </a:p>
          <a:p>
            <a:endParaRPr lang="tr-TR" altLang="tr-TR" sz="2400" dirty="0" smtClean="0"/>
          </a:p>
          <a:p>
            <a:r>
              <a:rPr lang="tr-TR" altLang="tr-TR" sz="2400" b="1" dirty="0" smtClean="0"/>
              <a:t>Programlam Dili</a:t>
            </a:r>
            <a:r>
              <a:rPr lang="tr-TR" altLang="tr-TR" sz="2400" dirty="0" smtClean="0">
                <a:solidFill>
                  <a:srgbClr val="0000FF"/>
                </a:solidFill>
              </a:rPr>
              <a:t/>
            </a:r>
            <a:br>
              <a:rPr lang="tr-TR" altLang="tr-TR" sz="2400" dirty="0" smtClean="0">
                <a:solidFill>
                  <a:srgbClr val="0000FF"/>
                </a:solidFill>
              </a:rPr>
            </a:br>
            <a:r>
              <a:rPr lang="tr-TR" altLang="tr-TR" sz="2400" dirty="0" smtClean="0">
                <a:solidFill>
                  <a:srgbClr val="0000FF"/>
                </a:solidFill>
              </a:rPr>
              <a:t>MATLAB </a:t>
            </a:r>
            <a:r>
              <a:rPr lang="tr-TR" altLang="tr-TR" sz="2400" dirty="0" smtClean="0">
                <a:solidFill>
                  <a:srgbClr val="0000FF"/>
                </a:solidFill>
              </a:rPr>
              <a:t>2018+</a:t>
            </a:r>
            <a:endParaRPr lang="tr-TR" altLang="tr-TR" sz="2400" dirty="0" smtClean="0">
              <a:solidFill>
                <a:srgbClr val="0000FF"/>
              </a:solidFill>
            </a:endParaRPr>
          </a:p>
          <a:p>
            <a:endParaRPr lang="tr-TR" altLang="tr-TR" sz="2400" dirty="0" smtClean="0">
              <a:solidFill>
                <a:srgbClr val="0000FF"/>
              </a:solidFill>
            </a:endParaRPr>
          </a:p>
          <a:p>
            <a:r>
              <a:rPr lang="tr-TR" altLang="tr-TR" sz="2400" b="1" dirty="0" smtClean="0"/>
              <a:t>Ders Saati</a:t>
            </a:r>
            <a:br>
              <a:rPr lang="tr-TR" altLang="tr-TR" sz="2400" b="1" dirty="0" smtClean="0"/>
            </a:br>
            <a:r>
              <a:rPr lang="tr-TR" altLang="tr-TR" sz="2400" dirty="0" smtClean="0">
                <a:solidFill>
                  <a:srgbClr val="0000FF"/>
                </a:solidFill>
              </a:rPr>
              <a:t>Salı </a:t>
            </a:r>
            <a:r>
              <a:rPr lang="tr-TR" altLang="tr-TR" sz="2400" dirty="0" smtClean="0">
                <a:solidFill>
                  <a:srgbClr val="0000FF"/>
                </a:solidFill>
              </a:rPr>
              <a:t>20:00-21:00</a:t>
            </a:r>
          </a:p>
          <a:p>
            <a:endParaRPr lang="tr-TR" altLang="tr-TR" sz="24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endParaRPr lang="tr-TR" altLang="tr-TR" sz="24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endParaRPr lang="tr-TR" alt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dirty="0" smtClean="0"/>
              <a:t>Zeka Nedir?</a:t>
            </a:r>
            <a:endParaRPr lang="en-US" altLang="en-US" dirty="0" smtClean="0"/>
          </a:p>
        </p:txBody>
      </p:sp>
      <p:sp>
        <p:nvSpPr>
          <p:cNvPr id="3075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250825" y="638175"/>
            <a:ext cx="8713788" cy="4719638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 smtClean="0"/>
              <a:t>Bizi diğer canlılardan farklı yapan nedir?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 smtClean="0"/>
              <a:t>Beynimizde sinir hücreleri nasıl etkileşim yapıyorlar?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 smtClean="0"/>
              <a:t>Sevgi, nefret, his nedir?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 smtClean="0"/>
              <a:t>Şuur nedir?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 smtClean="0"/>
              <a:t>Akıl Nedir?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 smtClean="0"/>
              <a:t>Zeka Nedir?</a:t>
            </a:r>
          </a:p>
          <a:p>
            <a:pPr>
              <a:spcBef>
                <a:spcPts val="0"/>
              </a:spcBef>
              <a:buNone/>
              <a:defRPr/>
            </a:pPr>
            <a:endParaRPr lang="tr-TR" sz="2400" dirty="0" smtClean="0"/>
          </a:p>
          <a:p>
            <a:pPr>
              <a:spcBef>
                <a:spcPts val="0"/>
              </a:spcBef>
              <a:buNone/>
              <a:defRPr/>
            </a:pPr>
            <a:r>
              <a:rPr lang="tr-TR" sz="2400" b="1" dirty="0" smtClean="0"/>
              <a:t>TDK’ya göre Zeka: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tr-TR" sz="2400" dirty="0" smtClean="0">
                <a:solidFill>
                  <a:srgbClr val="0000FF"/>
                </a:solidFill>
              </a:rPr>
              <a:t>İnsanın düşünme, akıl yürütme, objektif gerçekleri algılama,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tr-TR" sz="2400" dirty="0" smtClean="0">
                <a:solidFill>
                  <a:srgbClr val="0000FF"/>
                </a:solidFill>
              </a:rPr>
              <a:t>yargılama ve sonuç çıkarma yeteneklerinin tamamı, ahlak,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tr-TR" sz="2400" dirty="0" smtClean="0">
                <a:solidFill>
                  <a:srgbClr val="0000FF"/>
                </a:solidFill>
              </a:rPr>
              <a:t>dirayet, zeyreklik, feraset.</a:t>
            </a:r>
          </a:p>
          <a:p>
            <a:pPr>
              <a:buNone/>
            </a:pPr>
            <a:endParaRPr lang="tr-TR" altLang="tr-TR" sz="24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endParaRPr lang="tr-TR" altLang="tr-TR" sz="24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endParaRPr lang="tr-TR" alt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Zeka Nedir?</a:t>
            </a: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4" y="607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r-TR" sz="2400" b="0" kern="0" dirty="0">
              <a:solidFill>
                <a:srgbClr val="0000C8"/>
              </a:solidFill>
            </a:endParaRPr>
          </a:p>
        </p:txBody>
      </p:sp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366714" y="734220"/>
            <a:ext cx="8715375" cy="47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0"/>
              </a:spcBef>
              <a:buFont typeface="Wingdings" pitchFamily="2" charset="2"/>
              <a:buChar char="q"/>
            </a:pPr>
            <a:r>
              <a:rPr lang="tr-TR" sz="2200" dirty="0" smtClean="0">
                <a:solidFill>
                  <a:srgbClr val="0000FF"/>
                </a:solidFill>
              </a:rPr>
              <a:t>Zekâ </a:t>
            </a:r>
            <a:r>
              <a:rPr lang="tr-TR" sz="2200" dirty="0">
                <a:solidFill>
                  <a:srgbClr val="0000FF"/>
                </a:solidFill>
              </a:rPr>
              <a:t>en çok IQ testi sonucuna göre değerlendirilir.</a:t>
            </a:r>
            <a:br>
              <a:rPr lang="tr-TR" sz="2200" dirty="0">
                <a:solidFill>
                  <a:srgbClr val="0000FF"/>
                </a:solidFill>
              </a:rPr>
            </a:br>
            <a:r>
              <a:rPr lang="tr-TR" sz="2200" b="0" dirty="0"/>
              <a:t>(91-110 Normal, 110’dan fazla Üstün Zeka</a:t>
            </a:r>
            <a:r>
              <a:rPr lang="tr-TR" sz="2200" b="0" dirty="0" smtClean="0"/>
              <a:t>)</a:t>
            </a:r>
          </a:p>
          <a:p>
            <a:pPr marL="342900" indent="-342900" algn="l">
              <a:spcBef>
                <a:spcPct val="0"/>
              </a:spcBef>
              <a:buFont typeface="Wingdings" pitchFamily="2" charset="2"/>
              <a:buChar char="q"/>
            </a:pPr>
            <a:endParaRPr lang="tr-TR" sz="2200" dirty="0"/>
          </a:p>
          <a:p>
            <a:pPr marL="342900" indent="-342900" algn="l">
              <a:spcBef>
                <a:spcPct val="0"/>
              </a:spcBef>
              <a:buFont typeface="Wingdings" pitchFamily="2" charset="2"/>
              <a:buChar char="q"/>
            </a:pPr>
            <a:r>
              <a:rPr lang="tr-TR" sz="2200" dirty="0">
                <a:solidFill>
                  <a:srgbClr val="0000FF"/>
                </a:solidFill>
              </a:rPr>
              <a:t>Zeka Sınıfları</a:t>
            </a:r>
          </a:p>
          <a:p>
            <a:pPr marL="800100" lvl="1" indent="-342900" algn="l">
              <a:spcBef>
                <a:spcPct val="0"/>
              </a:spcBef>
              <a:buFont typeface="Wingdings" pitchFamily="2" charset="2"/>
              <a:buChar char="Ø"/>
            </a:pPr>
            <a:r>
              <a:rPr lang="tr-TR" sz="2200" b="0" dirty="0"/>
              <a:t>Dilsel Zeka</a:t>
            </a:r>
          </a:p>
          <a:p>
            <a:pPr marL="800100" lvl="1" indent="-342900" algn="l">
              <a:spcBef>
                <a:spcPct val="0"/>
              </a:spcBef>
              <a:buFont typeface="Wingdings" pitchFamily="2" charset="2"/>
              <a:buChar char="Ø"/>
            </a:pPr>
            <a:r>
              <a:rPr lang="tr-TR" sz="2200" b="0" dirty="0"/>
              <a:t>Matematiksel </a:t>
            </a:r>
            <a:r>
              <a:rPr lang="tr-TR" sz="2200" b="0" dirty="0" smtClean="0"/>
              <a:t> (Mantık Zekası)</a:t>
            </a:r>
            <a:endParaRPr lang="tr-TR" sz="2200" b="0" dirty="0"/>
          </a:p>
          <a:p>
            <a:pPr marL="800100" lvl="1" indent="-342900" algn="l">
              <a:spcBef>
                <a:spcPct val="0"/>
              </a:spcBef>
              <a:buFont typeface="Wingdings" pitchFamily="2" charset="2"/>
              <a:buChar char="Ø"/>
            </a:pPr>
            <a:r>
              <a:rPr lang="tr-TR" sz="2200" b="0" dirty="0"/>
              <a:t>Görsel Zeka</a:t>
            </a:r>
          </a:p>
          <a:p>
            <a:pPr marL="800100" lvl="1" indent="-342900" algn="l">
              <a:spcBef>
                <a:spcPct val="0"/>
              </a:spcBef>
              <a:buFont typeface="Wingdings" pitchFamily="2" charset="2"/>
              <a:buChar char="Ø"/>
            </a:pPr>
            <a:r>
              <a:rPr lang="tr-TR" sz="2200" b="0" dirty="0"/>
              <a:t>Sosyal Zeka</a:t>
            </a:r>
          </a:p>
          <a:p>
            <a:pPr marL="800100" lvl="1" indent="-342900" algn="l">
              <a:spcBef>
                <a:spcPct val="0"/>
              </a:spcBef>
              <a:buFont typeface="Wingdings" pitchFamily="2" charset="2"/>
              <a:buChar char="Ø"/>
            </a:pPr>
            <a:r>
              <a:rPr lang="tr-TR" sz="2200" b="0" dirty="0"/>
              <a:t>Müzik Zekası</a:t>
            </a:r>
          </a:p>
          <a:p>
            <a:pPr marL="800100" lvl="1" indent="-342900" algn="l">
              <a:spcBef>
                <a:spcPct val="0"/>
              </a:spcBef>
              <a:buFont typeface="Wingdings" pitchFamily="2" charset="2"/>
              <a:buChar char="Ø"/>
            </a:pPr>
            <a:r>
              <a:rPr lang="tr-TR" sz="2200" b="0" dirty="0"/>
              <a:t>Spor Zekası</a:t>
            </a:r>
          </a:p>
          <a:p>
            <a:pPr marL="800100" lvl="1" indent="-342900" algn="l">
              <a:spcBef>
                <a:spcPct val="0"/>
              </a:spcBef>
              <a:buFont typeface="Wingdings" pitchFamily="2" charset="2"/>
              <a:buChar char="Ø"/>
            </a:pPr>
            <a:r>
              <a:rPr lang="tr-TR" sz="2200" b="0" dirty="0"/>
              <a:t>Dışa Dönük Zeka</a:t>
            </a:r>
          </a:p>
          <a:p>
            <a:pPr marL="800100" lvl="1" indent="-342900" algn="l">
              <a:spcBef>
                <a:spcPct val="0"/>
              </a:spcBef>
              <a:buFont typeface="Wingdings" pitchFamily="2" charset="2"/>
              <a:buChar char="Ø"/>
            </a:pPr>
            <a:r>
              <a:rPr lang="tr-TR" sz="2200" b="0" dirty="0"/>
              <a:t>İçe Dönük Zeka</a:t>
            </a:r>
          </a:p>
          <a:p>
            <a:pPr marL="800100" lvl="1" indent="-342900" algn="l">
              <a:spcBef>
                <a:spcPct val="0"/>
              </a:spcBef>
              <a:buFont typeface="Wingdings" pitchFamily="2" charset="2"/>
              <a:buChar char="Ø"/>
            </a:pPr>
            <a:r>
              <a:rPr lang="tr-TR" sz="2200" b="0" dirty="0"/>
              <a:t>Doğa Zekası</a:t>
            </a:r>
          </a:p>
          <a:p>
            <a:pPr marL="800100" lvl="1" indent="-342900" algn="l">
              <a:spcBef>
                <a:spcPct val="0"/>
              </a:spcBef>
              <a:buFont typeface="Wingdings" pitchFamily="2" charset="2"/>
              <a:buChar char="Ø"/>
            </a:pPr>
            <a:r>
              <a:rPr lang="tr-TR" sz="2200" b="0" dirty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dirty="0" smtClean="0"/>
              <a:t>Yapay Zeka Nedir?</a:t>
            </a: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4" y="607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r-TR" sz="2400" b="0" kern="0" dirty="0">
              <a:solidFill>
                <a:srgbClr val="0000C8"/>
              </a:solidFill>
            </a:endParaRP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366714" y="734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 typeface="Wingdings" pitchFamily="2" charset="2"/>
              <a:buChar char="q"/>
            </a:pPr>
            <a:r>
              <a:rPr lang="tr-TR" sz="2400" dirty="0">
                <a:solidFill>
                  <a:srgbClr val="0000FF"/>
                </a:solidFill>
              </a:rPr>
              <a:t>Yapay </a:t>
            </a:r>
            <a:r>
              <a:rPr lang="tr-TR" sz="2400" dirty="0" smtClean="0">
                <a:solidFill>
                  <a:srgbClr val="0000FF"/>
                </a:solidFill>
              </a:rPr>
              <a:t>Zeka (Articial Intelligence)</a:t>
            </a:r>
            <a:br>
              <a:rPr lang="tr-TR" sz="2400" dirty="0" smtClean="0">
                <a:solidFill>
                  <a:srgbClr val="0000FF"/>
                </a:solidFill>
              </a:rPr>
            </a:br>
            <a:r>
              <a:rPr lang="tr-TR" sz="2400" b="0" dirty="0" smtClean="0"/>
              <a:t>Bir bilgisayarın (veya bilgisayar kontrolündeki bir robotun) çeşitli faaliyetleri zeki canlılara benzer şekilde yerine getirme kabiliyeti.</a:t>
            </a:r>
            <a:endParaRPr lang="tr-TR" sz="2400" b="0" dirty="0">
              <a:solidFill>
                <a:srgbClr val="0000FF"/>
              </a:solidFill>
            </a:endParaRPr>
          </a:p>
          <a:p>
            <a:pPr marL="342900" indent="-342900" algn="l">
              <a:buFont typeface="Wingdings" pitchFamily="2" charset="2"/>
              <a:buChar char="q"/>
            </a:pPr>
            <a:r>
              <a:rPr lang="it-IT" sz="2400" dirty="0">
                <a:solidFill>
                  <a:srgbClr val="0000FF"/>
                </a:solidFill>
              </a:rPr>
              <a:t>Zeki Bilgisayar </a:t>
            </a:r>
            <a:r>
              <a:rPr lang="it-IT" sz="2400" dirty="0" smtClean="0">
                <a:solidFill>
                  <a:srgbClr val="0000FF"/>
                </a:solidFill>
              </a:rPr>
              <a:t>Sistemi</a:t>
            </a:r>
            <a:r>
              <a:rPr lang="tr-TR" sz="2400" dirty="0" smtClean="0">
                <a:solidFill>
                  <a:srgbClr val="0000FF"/>
                </a:solidFill>
              </a:rPr>
              <a:t> </a:t>
            </a:r>
            <a:r>
              <a:rPr lang="tr-TR" sz="2400" b="0" dirty="0" smtClean="0">
                <a:solidFill>
                  <a:srgbClr val="0000FF"/>
                </a:solidFill>
              </a:rPr>
              <a:t/>
            </a:r>
            <a:br>
              <a:rPr lang="tr-TR" sz="2400" b="0" dirty="0" smtClean="0">
                <a:solidFill>
                  <a:srgbClr val="0000FF"/>
                </a:solidFill>
              </a:rPr>
            </a:br>
            <a:r>
              <a:rPr lang="tr-TR" sz="2400" b="0" dirty="0" smtClean="0"/>
              <a:t>İn</a:t>
            </a:r>
            <a:r>
              <a:rPr lang="it-IT" sz="2400" b="0" dirty="0" smtClean="0"/>
              <a:t>san </a:t>
            </a:r>
            <a:r>
              <a:rPr lang="it-IT" sz="2400" b="0" dirty="0"/>
              <a:t>davranışının zekiliği ile</a:t>
            </a:r>
            <a:r>
              <a:rPr lang="tr-TR" sz="2400" b="0" dirty="0"/>
              <a:t> </a:t>
            </a:r>
            <a:r>
              <a:rPr lang="en-US" sz="2400" b="0" dirty="0"/>
              <a:t>karşılaştırılabilir nitelikler sergileyen sistemdir.</a:t>
            </a:r>
            <a:r>
              <a:rPr lang="tr-TR" sz="2400" b="0" dirty="0"/>
              <a:t/>
            </a:r>
            <a:br>
              <a:rPr lang="tr-TR" sz="2400" b="0" dirty="0"/>
            </a:br>
            <a:r>
              <a:rPr lang="tr-TR" sz="2400" b="0" dirty="0"/>
              <a:t>(</a:t>
            </a:r>
            <a:r>
              <a:rPr lang="en-US" sz="2400" b="0" dirty="0"/>
              <a:t>dilin anlaşılması, öğrenme, </a:t>
            </a:r>
            <a:r>
              <a:rPr lang="tr-TR" sz="2400" b="0" dirty="0"/>
              <a:t>m</a:t>
            </a:r>
            <a:r>
              <a:rPr lang="en-US" sz="2400" b="0" dirty="0"/>
              <a:t>uhakeme</a:t>
            </a:r>
            <a:r>
              <a:rPr lang="tr-TR" sz="2400" b="0" dirty="0"/>
              <a:t> gibi)</a:t>
            </a:r>
            <a:r>
              <a:rPr lang="en-US" sz="2400" b="0" dirty="0" smtClean="0"/>
              <a:t>.</a:t>
            </a:r>
            <a:endParaRPr lang="tr-TR" sz="2400" b="0" dirty="0" smtClean="0"/>
          </a:p>
          <a:p>
            <a:pPr marL="342900" indent="-342900" algn="l">
              <a:buFont typeface="Wingdings" pitchFamily="2" charset="2"/>
              <a:buChar char="q"/>
            </a:pPr>
            <a:r>
              <a:rPr lang="tr-TR" sz="2400" dirty="0" smtClean="0">
                <a:solidFill>
                  <a:srgbClr val="0000FF"/>
                </a:solidFill>
              </a:rPr>
              <a:t>Sibernetik</a:t>
            </a:r>
            <a:r>
              <a:rPr lang="tr-TR" sz="2400" b="0" dirty="0" smtClean="0">
                <a:solidFill>
                  <a:srgbClr val="0000FF"/>
                </a:solidFill>
              </a:rPr>
              <a:t/>
            </a:r>
            <a:br>
              <a:rPr lang="tr-TR" sz="2400" b="0" dirty="0" smtClean="0">
                <a:solidFill>
                  <a:srgbClr val="0000FF"/>
                </a:solidFill>
              </a:rPr>
            </a:br>
            <a:r>
              <a:rPr lang="tr-TR" sz="2400" b="0" dirty="0" smtClean="0"/>
              <a:t>İnsan davranışlarını taklit eden mekanik sistemlerin bilimi.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en-US" dirty="0" smtClean="0"/>
              <a:t>Yapay Zeka’nın Dayandığı Bilimler</a:t>
            </a: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4" y="607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r-TR" sz="2400" b="0" kern="0" dirty="0">
              <a:solidFill>
                <a:srgbClr val="0000C8"/>
              </a:solidFill>
            </a:endParaRPr>
          </a:p>
        </p:txBody>
      </p:sp>
      <p:sp>
        <p:nvSpPr>
          <p:cNvPr id="10244" name="Rectangle 3"/>
          <p:cNvSpPr txBox="1">
            <a:spLocks noChangeArrowheads="1"/>
          </p:cNvSpPr>
          <p:nvPr/>
        </p:nvSpPr>
        <p:spPr bwMode="auto">
          <a:xfrm>
            <a:off x="366714" y="734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sz="240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9" y="789782"/>
            <a:ext cx="7781925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dirty="0" smtClean="0"/>
              <a:t>Yapay Zeka Nedir?</a:t>
            </a: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4" y="607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r-TR" sz="2400" b="0" kern="0" dirty="0">
              <a:solidFill>
                <a:srgbClr val="0000C8"/>
              </a:solidFill>
            </a:endParaRP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366714" y="734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r>
              <a:rPr lang="tr-TR" sz="2400" b="0" dirty="0" smtClean="0">
                <a:solidFill>
                  <a:srgbClr val="0000FF"/>
                </a:solidFill>
              </a:rPr>
              <a:t>Bazı bilim adamları ve düşünürler der ki:</a:t>
            </a:r>
          </a:p>
          <a:p>
            <a:pPr marL="342900" indent="-342900" algn="l"/>
            <a:r>
              <a:rPr lang="tr-TR" sz="2400" b="0" dirty="0" smtClean="0">
                <a:solidFill>
                  <a:srgbClr val="0000FF"/>
                </a:solidFill>
              </a:rPr>
              <a:t>    </a:t>
            </a:r>
            <a:r>
              <a:rPr lang="tr-TR" sz="2400" b="0" dirty="0" smtClean="0"/>
              <a:t>Bilgisayar ancak belli komutları yerine getirebilen gelişmiş bir hesap makinasıdır. Bilgisayarın yapacağı hesaplamalara “düşünce” yada “zeka” denemez. Bir bilgisayar asla kendisinin farkında olamaz.</a:t>
            </a:r>
          </a:p>
          <a:p>
            <a:pPr marL="342900" indent="-342900" algn="l"/>
            <a:r>
              <a:rPr lang="tr-TR" sz="2400" b="0" dirty="0" smtClean="0">
                <a:solidFill>
                  <a:srgbClr val="0000FF"/>
                </a:solidFill>
              </a:rPr>
              <a:t>Bazı araştırmacılar ise der ki:</a:t>
            </a:r>
          </a:p>
          <a:p>
            <a:pPr marL="342900" indent="-342900" algn="l"/>
            <a:r>
              <a:rPr lang="tr-TR" sz="2400" b="0" dirty="0" smtClean="0">
                <a:solidFill>
                  <a:srgbClr val="0000FF"/>
                </a:solidFill>
              </a:rPr>
              <a:t>    </a:t>
            </a:r>
            <a:r>
              <a:rPr lang="tr-TR" sz="2400" b="0" dirty="0" smtClean="0"/>
              <a:t>İnsanın bütün duygu ve düşünceleri beyinde gerçekleşir. Beyindeki nöron ağlarının çalışma prensiplerinin bilgisayar ortamında oluşturulmasıyla, insandan farksız sistemlere erişebiliriz.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Yapay Zeka Tarihçe</a:t>
            </a:r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4" y="607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r-TR" sz="2400" b="0" kern="0" dirty="0">
              <a:solidFill>
                <a:srgbClr val="0000C8"/>
              </a:solidFill>
            </a:endParaRPr>
          </a:p>
        </p:txBody>
      </p:sp>
      <p:sp>
        <p:nvSpPr>
          <p:cNvPr id="11268" name="Rectangle 3"/>
          <p:cNvSpPr txBox="1">
            <a:spLocks noChangeArrowheads="1"/>
          </p:cNvSpPr>
          <p:nvPr/>
        </p:nvSpPr>
        <p:spPr bwMode="auto">
          <a:xfrm>
            <a:off x="179389" y="574200"/>
            <a:ext cx="8715375" cy="490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tr-TR" sz="2000" dirty="0"/>
          </a:p>
          <a:p>
            <a:pPr algn="l">
              <a:spcBef>
                <a:spcPct val="0"/>
              </a:spcBef>
            </a:pPr>
            <a:endParaRPr lang="tr-TR" sz="2000" dirty="0"/>
          </a:p>
          <a:p>
            <a:pPr algn="l">
              <a:spcBef>
                <a:spcPct val="0"/>
              </a:spcBef>
            </a:pPr>
            <a:endParaRPr lang="tr-TR" sz="2000" dirty="0"/>
          </a:p>
          <a:p>
            <a:pPr algn="l">
              <a:spcBef>
                <a:spcPct val="0"/>
              </a:spcBef>
            </a:pPr>
            <a:endParaRPr lang="tr-TR" sz="2000" dirty="0"/>
          </a:p>
          <a:p>
            <a:pPr algn="l">
              <a:spcBef>
                <a:spcPct val="0"/>
              </a:spcBef>
            </a:pPr>
            <a:endParaRPr lang="tr-TR" sz="2000" dirty="0"/>
          </a:p>
          <a:p>
            <a:pPr algn="l">
              <a:spcBef>
                <a:spcPct val="0"/>
              </a:spcBef>
            </a:pPr>
            <a:endParaRPr lang="tr-TR" sz="2000" dirty="0"/>
          </a:p>
          <a:p>
            <a:pPr algn="l">
              <a:spcBef>
                <a:spcPct val="0"/>
              </a:spcBef>
            </a:pPr>
            <a:endParaRPr lang="tr-TR" sz="2000" dirty="0"/>
          </a:p>
          <a:p>
            <a:pPr algn="l">
              <a:spcBef>
                <a:spcPct val="0"/>
              </a:spcBef>
            </a:pPr>
            <a:endParaRPr lang="tr-TR" sz="2000" dirty="0"/>
          </a:p>
          <a:p>
            <a:pPr algn="l">
              <a:spcBef>
                <a:spcPct val="0"/>
              </a:spcBef>
            </a:pPr>
            <a:endParaRPr lang="tr-TR" sz="2000" dirty="0"/>
          </a:p>
          <a:p>
            <a:pPr algn="l">
              <a:spcBef>
                <a:spcPct val="0"/>
              </a:spcBef>
            </a:pPr>
            <a:endParaRPr lang="tr-TR" sz="2000" dirty="0"/>
          </a:p>
          <a:p>
            <a:pPr algn="l">
              <a:spcBef>
                <a:spcPct val="0"/>
              </a:spcBef>
            </a:pPr>
            <a:endParaRPr lang="tr-TR" sz="2000" dirty="0"/>
          </a:p>
          <a:p>
            <a:pPr algn="l">
              <a:spcBef>
                <a:spcPct val="0"/>
              </a:spcBef>
            </a:pPr>
            <a:endParaRPr lang="tr-TR" sz="200" b="0" dirty="0"/>
          </a:p>
          <a:p>
            <a:pPr algn="l">
              <a:spcBef>
                <a:spcPct val="0"/>
              </a:spcBef>
            </a:pPr>
            <a:r>
              <a:rPr lang="tr-TR" sz="1400" dirty="0" smtClean="0">
                <a:solidFill>
                  <a:srgbClr val="0000FF"/>
                </a:solidFill>
              </a:rPr>
              <a:t>1943:  </a:t>
            </a:r>
            <a:r>
              <a:rPr lang="tr-TR" sz="1400" b="0" dirty="0" smtClean="0"/>
              <a:t>McCulloch Yapay Sinir Ağları kullanılarak hesaplama modeli ortaya atar.</a:t>
            </a:r>
          </a:p>
          <a:p>
            <a:pPr algn="l">
              <a:spcBef>
                <a:spcPct val="0"/>
              </a:spcBef>
            </a:pPr>
            <a:r>
              <a:rPr lang="tr-TR" sz="1400" dirty="0" smtClean="0">
                <a:solidFill>
                  <a:srgbClr val="0000FF"/>
                </a:solidFill>
              </a:rPr>
              <a:t>1950</a:t>
            </a:r>
            <a:r>
              <a:rPr lang="tr-TR" sz="1400" dirty="0">
                <a:solidFill>
                  <a:srgbClr val="0000FF"/>
                </a:solidFill>
              </a:rPr>
              <a:t>:</a:t>
            </a:r>
            <a:r>
              <a:rPr lang="tr-TR" sz="1400" b="0" dirty="0"/>
              <a:t>  Alan Turing, düşünebilen bir makinenin var olma  </a:t>
            </a:r>
            <a:r>
              <a:rPr lang="tr-TR" sz="1400" b="0" dirty="0" smtClean="0"/>
              <a:t>olasılığını </a:t>
            </a:r>
            <a:r>
              <a:rPr lang="tr-TR" sz="1400" b="0" dirty="0"/>
              <a:t>öne süren bir makale yazdı. </a:t>
            </a:r>
            <a:endParaRPr lang="tr-TR" sz="1400" b="0" dirty="0" smtClean="0"/>
          </a:p>
          <a:p>
            <a:pPr algn="l">
              <a:spcBef>
                <a:spcPct val="0"/>
              </a:spcBef>
            </a:pPr>
            <a:r>
              <a:rPr lang="tr-TR" sz="1400" dirty="0" smtClean="0">
                <a:solidFill>
                  <a:srgbClr val="0000FF"/>
                </a:solidFill>
              </a:rPr>
              <a:t>1965:</a:t>
            </a:r>
            <a:r>
              <a:rPr lang="tr-TR" sz="1400" b="0" dirty="0" smtClean="0"/>
              <a:t>  Zadeh Bulanık Mantık ve Bulanık Kümeler kuramı ile konrol mühendisliğine katkı sağlar.</a:t>
            </a:r>
          </a:p>
          <a:p>
            <a:pPr algn="l">
              <a:spcBef>
                <a:spcPct val="0"/>
              </a:spcBef>
            </a:pPr>
            <a:r>
              <a:rPr lang="tr-TR" sz="1400" dirty="0" smtClean="0">
                <a:solidFill>
                  <a:srgbClr val="0000FF"/>
                </a:solidFill>
              </a:rPr>
              <a:t>1975:</a:t>
            </a:r>
            <a:r>
              <a:rPr lang="tr-TR" sz="1400" b="0" dirty="0" smtClean="0"/>
              <a:t>  Holland Genetik Algoritma yöntemi ile optimizasyon yapılabileceğini gösterdi.</a:t>
            </a:r>
            <a:endParaRPr lang="tr-TR" sz="1400" b="0" dirty="0"/>
          </a:p>
          <a:p>
            <a:pPr algn="l">
              <a:spcBef>
                <a:spcPct val="0"/>
              </a:spcBef>
            </a:pPr>
            <a:r>
              <a:rPr lang="tr-TR" sz="1400" dirty="0">
                <a:solidFill>
                  <a:srgbClr val="0000FF"/>
                </a:solidFill>
              </a:rPr>
              <a:t>1997:</a:t>
            </a:r>
            <a:r>
              <a:rPr lang="tr-TR" sz="1400" b="0" dirty="0"/>
              <a:t>  IBM Deep Blue, G. Kasparov’u satranç maçında yendi.</a:t>
            </a:r>
          </a:p>
          <a:p>
            <a:pPr algn="l">
              <a:spcBef>
                <a:spcPct val="0"/>
              </a:spcBef>
            </a:pPr>
            <a:r>
              <a:rPr lang="tr-TR" sz="1400" dirty="0">
                <a:solidFill>
                  <a:srgbClr val="0000FF"/>
                </a:solidFill>
              </a:rPr>
              <a:t>2011:</a:t>
            </a:r>
            <a:r>
              <a:rPr lang="tr-TR" sz="1400" b="0" dirty="0"/>
              <a:t>  IBM Watson soru yanıtlayan </a:t>
            </a:r>
            <a:r>
              <a:rPr lang="tr-TR" sz="1400" b="0" dirty="0" smtClean="0"/>
              <a:t>sistemi.</a:t>
            </a:r>
          </a:p>
          <a:p>
            <a:pPr algn="l">
              <a:spcBef>
                <a:spcPct val="0"/>
              </a:spcBef>
            </a:pPr>
            <a:r>
              <a:rPr lang="tr-TR" sz="1200" b="0" dirty="0" smtClean="0">
                <a:solidFill>
                  <a:srgbClr val="0000FF"/>
                </a:solidFill>
              </a:rPr>
              <a:t/>
            </a:r>
            <a:br>
              <a:rPr lang="tr-TR" sz="1200" b="0" dirty="0" smtClean="0">
                <a:solidFill>
                  <a:srgbClr val="0000FF"/>
                </a:solidFill>
              </a:rPr>
            </a:br>
            <a:r>
              <a:rPr lang="tr-TR" sz="1400" b="0" dirty="0" smtClean="0">
                <a:solidFill>
                  <a:srgbClr val="0000FF"/>
                </a:solidFill>
              </a:rPr>
              <a:t>      </a:t>
            </a:r>
            <a:r>
              <a:rPr lang="tr-TR" sz="1400" dirty="0" smtClean="0">
                <a:solidFill>
                  <a:srgbClr val="0000FF"/>
                </a:solidFill>
              </a:rPr>
              <a:t>https://en.wikipedia.org/wiki/History_of_artificial_intelligence</a:t>
            </a:r>
            <a:endParaRPr lang="tr-TR" sz="2000" dirty="0">
              <a:solidFill>
                <a:srgbClr val="0000FF"/>
              </a:solidFill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7532"/>
            <a:ext cx="9082088" cy="334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4" y="607220"/>
            <a:ext cx="8715375" cy="441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r-TR" sz="2400" b="0" kern="0" dirty="0">
              <a:solidFill>
                <a:srgbClr val="0000C8"/>
              </a:solidFill>
            </a:endParaRPr>
          </a:p>
        </p:txBody>
      </p:sp>
      <p:sp>
        <p:nvSpPr>
          <p:cNvPr id="11268" name="Rectangle 3"/>
          <p:cNvSpPr txBox="1">
            <a:spLocks noChangeArrowheads="1"/>
          </p:cNvSpPr>
          <p:nvPr/>
        </p:nvSpPr>
        <p:spPr bwMode="auto">
          <a:xfrm>
            <a:off x="179389" y="305592"/>
            <a:ext cx="8715375" cy="490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tr-TR" sz="2000" dirty="0" smtClean="0">
                <a:solidFill>
                  <a:srgbClr val="0000FF"/>
                </a:solidFill>
              </a:rPr>
              <a:t>Kasparov vs Deep Blue (1996-1997)</a:t>
            </a:r>
          </a:p>
          <a:p>
            <a:pPr algn="l">
              <a:spcBef>
                <a:spcPct val="0"/>
              </a:spcBef>
            </a:pPr>
            <a:r>
              <a:rPr lang="tr-TR" sz="2000" dirty="0" smtClean="0">
                <a:solidFill>
                  <a:srgbClr val="0000FF"/>
                </a:solidFill>
              </a:rPr>
              <a:t>https://www.youtube.com/watch?v=-YLlBE87LJM</a:t>
            </a:r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</a:pPr>
            <a:endParaRPr lang="tr-TR" sz="2000" dirty="0" smtClean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8"/>
            <a:ext cx="630868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4124</TotalTime>
  <Words>495</Words>
  <Application>Microsoft Office PowerPoint</Application>
  <PresentationFormat>Ekran Gösterisi (16:10)</PresentationFormat>
  <Paragraphs>150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Varsayılan Tasarım</vt:lpstr>
      <vt:lpstr> </vt:lpstr>
      <vt:lpstr>YBS519</vt:lpstr>
      <vt:lpstr>Zeka Nedir?</vt:lpstr>
      <vt:lpstr>Zeka Nedir?</vt:lpstr>
      <vt:lpstr>Yapay Zeka Nedir?</vt:lpstr>
      <vt:lpstr>Yapay Zeka’nın Dayandığı Bilimler</vt:lpstr>
      <vt:lpstr>Yapay Zeka Nedir?</vt:lpstr>
      <vt:lpstr>Yapay Zeka Tarihçe</vt:lpstr>
      <vt:lpstr>Slayt 9</vt:lpstr>
      <vt:lpstr>Yapay Zeka Tanımları</vt:lpstr>
      <vt:lpstr>Yapay Zeka Yetenekleri</vt:lpstr>
      <vt:lpstr>Başlıca Yapay Zeka Yöntemleri</vt:lpstr>
      <vt:lpstr>Yapay Zeka Uygulamaları</vt:lpstr>
      <vt:lpstr>Yapay Zeka Uygulamaları</vt:lpstr>
      <vt:lpstr>Yapay Zeka Uygulamaları</vt:lpstr>
      <vt:lpstr>Yapay Zeka Uygulamaları</vt:lpstr>
      <vt:lpstr>Yapay Zeka Uygulamaları</vt:lpstr>
      <vt:lpstr>Yapay Zeka Uygulamaları</vt:lpstr>
      <vt:lpstr>Yapay Zeka Uygulamaları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bingul</dc:creator>
  <cp:lastModifiedBy>ronaldinho424</cp:lastModifiedBy>
  <cp:revision>1009</cp:revision>
  <dcterms:created xsi:type="dcterms:W3CDTF">2007-07-20T00:09:13Z</dcterms:created>
  <dcterms:modified xsi:type="dcterms:W3CDTF">2022-03-01T16:25:07Z</dcterms:modified>
</cp:coreProperties>
</file>