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511" r:id="rId3"/>
    <p:sldId id="546" r:id="rId4"/>
    <p:sldId id="547" r:id="rId5"/>
    <p:sldId id="548" r:id="rId6"/>
    <p:sldId id="510" r:id="rId7"/>
    <p:sldId id="485" r:id="rId8"/>
    <p:sldId id="502" r:id="rId9"/>
    <p:sldId id="504" r:id="rId10"/>
    <p:sldId id="486" r:id="rId11"/>
    <p:sldId id="487" r:id="rId12"/>
    <p:sldId id="488" r:id="rId13"/>
    <p:sldId id="501" r:id="rId14"/>
    <p:sldId id="489" r:id="rId15"/>
    <p:sldId id="503" r:id="rId16"/>
    <p:sldId id="498" r:id="rId17"/>
    <p:sldId id="490" r:id="rId18"/>
    <p:sldId id="491" r:id="rId19"/>
    <p:sldId id="492" r:id="rId20"/>
    <p:sldId id="493" r:id="rId21"/>
    <p:sldId id="494" r:id="rId22"/>
    <p:sldId id="495" r:id="rId23"/>
    <p:sldId id="496" r:id="rId24"/>
    <p:sldId id="499" r:id="rId25"/>
    <p:sldId id="497" r:id="rId26"/>
    <p:sldId id="500" r:id="rId27"/>
    <p:sldId id="505" r:id="rId28"/>
    <p:sldId id="506" r:id="rId29"/>
    <p:sldId id="507" r:id="rId30"/>
    <p:sldId id="512" r:id="rId31"/>
    <p:sldId id="515" r:id="rId32"/>
    <p:sldId id="517" r:id="rId33"/>
    <p:sldId id="516" r:id="rId34"/>
    <p:sldId id="519" r:id="rId35"/>
    <p:sldId id="513" r:id="rId36"/>
    <p:sldId id="523" r:id="rId37"/>
    <p:sldId id="525" r:id="rId38"/>
    <p:sldId id="524" r:id="rId39"/>
    <p:sldId id="520" r:id="rId40"/>
    <p:sldId id="521" r:id="rId41"/>
    <p:sldId id="530" r:id="rId42"/>
    <p:sldId id="531" r:id="rId43"/>
    <p:sldId id="532" r:id="rId44"/>
    <p:sldId id="514" r:id="rId45"/>
    <p:sldId id="535" r:id="rId46"/>
    <p:sldId id="533" r:id="rId47"/>
    <p:sldId id="545" r:id="rId48"/>
    <p:sldId id="534" r:id="rId49"/>
    <p:sldId id="536" r:id="rId50"/>
    <p:sldId id="538" r:id="rId51"/>
    <p:sldId id="537" r:id="rId52"/>
    <p:sldId id="549" r:id="rId53"/>
    <p:sldId id="555" r:id="rId54"/>
    <p:sldId id="550" r:id="rId55"/>
    <p:sldId id="551" r:id="rId56"/>
    <p:sldId id="554" r:id="rId57"/>
    <p:sldId id="552" r:id="rId58"/>
    <p:sldId id="553" r:id="rId59"/>
    <p:sldId id="544" r:id="rId60"/>
    <p:sldId id="539" r:id="rId61"/>
    <p:sldId id="540" r:id="rId62"/>
    <p:sldId id="541" r:id="rId63"/>
    <p:sldId id="542" r:id="rId64"/>
    <p:sldId id="543" r:id="rId65"/>
  </p:sldIdLst>
  <p:sldSz cx="9144000" cy="5715000" type="screen16x10"/>
  <p:notesSz cx="7315200" cy="9601200"/>
  <p:defaultTextStyle>
    <a:defPPr>
      <a:defRPr lang="en-US"/>
    </a:defPPr>
    <a:lvl1pPr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1pPr>
    <a:lvl2pPr marL="457200"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2pPr>
    <a:lvl3pPr marL="914400"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3pPr>
    <a:lvl4pPr marL="1371600"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4pPr>
    <a:lvl5pPr marL="1828800"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5pPr>
    <a:lvl6pPr marL="2286000" algn="l" defTabSz="914400" rtl="0" eaLnBrk="1" latinLnBrk="0" hangingPunct="1">
      <a:defRPr sz="2800" b="1" kern="1200">
        <a:solidFill>
          <a:schemeClr val="tx1"/>
        </a:solidFill>
        <a:latin typeface="Arial" charset="0"/>
        <a:ea typeface="+mn-ea"/>
        <a:cs typeface="Arial" charset="0"/>
      </a:defRPr>
    </a:lvl6pPr>
    <a:lvl7pPr marL="2743200" algn="l" defTabSz="914400" rtl="0" eaLnBrk="1" latinLnBrk="0" hangingPunct="1">
      <a:defRPr sz="2800" b="1" kern="1200">
        <a:solidFill>
          <a:schemeClr val="tx1"/>
        </a:solidFill>
        <a:latin typeface="Arial" charset="0"/>
        <a:ea typeface="+mn-ea"/>
        <a:cs typeface="Arial" charset="0"/>
      </a:defRPr>
    </a:lvl7pPr>
    <a:lvl8pPr marL="3200400" algn="l" defTabSz="914400" rtl="0" eaLnBrk="1" latinLnBrk="0" hangingPunct="1">
      <a:defRPr sz="2800" b="1" kern="1200">
        <a:solidFill>
          <a:schemeClr val="tx1"/>
        </a:solidFill>
        <a:latin typeface="Arial" charset="0"/>
        <a:ea typeface="+mn-ea"/>
        <a:cs typeface="Arial" charset="0"/>
      </a:defRPr>
    </a:lvl8pPr>
    <a:lvl9pPr marL="3657600" algn="l" defTabSz="914400" rtl="0" eaLnBrk="1" latinLnBrk="0" hangingPunct="1">
      <a:defRPr sz="28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339966"/>
    <a:srgbClr val="0000C8"/>
    <a:srgbClr val="006600"/>
    <a:srgbClr val="FFCB7F"/>
    <a:srgbClr val="69FFD8"/>
    <a:srgbClr val="66FFFF"/>
    <a:srgbClr val="FFFF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114" autoAdjust="0"/>
    <p:restoredTop sz="94625" autoAdjust="0"/>
  </p:normalViewPr>
  <p:slideViewPr>
    <p:cSldViewPr>
      <p:cViewPr varScale="1">
        <p:scale>
          <a:sx n="140" d="100"/>
          <a:sy n="140" d="100"/>
        </p:scale>
        <p:origin x="-918" y="-9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spcBef>
                <a:spcPct val="0"/>
              </a:spcBef>
              <a:buClrTx/>
              <a:buFontTx/>
              <a:buNone/>
              <a:defRPr sz="1300" b="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spcBef>
                <a:spcPct val="0"/>
              </a:spcBef>
              <a:buClrTx/>
              <a:buFontTx/>
              <a:buNone/>
              <a:defRPr sz="1300" b="0">
                <a:latin typeface="Times New Roman" pitchFamily="18" charset="0"/>
              </a:defRPr>
            </a:lvl1pPr>
          </a:lstStyle>
          <a:p>
            <a:pPr>
              <a:defRPr/>
            </a:pPr>
            <a:endParaRPr lang="en-US"/>
          </a:p>
        </p:txBody>
      </p:sp>
      <p:sp>
        <p:nvSpPr>
          <p:cNvPr id="71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spcBef>
                <a:spcPct val="0"/>
              </a:spcBef>
              <a:buClrTx/>
              <a:buFontTx/>
              <a:buNone/>
              <a:defRPr sz="1300" b="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spcBef>
                <a:spcPct val="0"/>
              </a:spcBef>
              <a:buClrTx/>
              <a:buFontTx/>
              <a:buNone/>
              <a:defRPr sz="1300" b="0">
                <a:latin typeface="Times New Roman" pitchFamily="18" charset="0"/>
              </a:defRPr>
            </a:lvl1pPr>
          </a:lstStyle>
          <a:p>
            <a:pPr>
              <a:defRPr/>
            </a:pPr>
            <a:fld id="{5B82C31A-2837-4C8D-97A8-BF2F33BF10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spcBef>
                <a:spcPct val="0"/>
              </a:spcBef>
              <a:buClrTx/>
              <a:buFontTx/>
              <a:buNone/>
              <a:defRPr sz="1300" b="0">
                <a:latin typeface="Times New Roman" pitchFamily="18" charset="0"/>
              </a:defRPr>
            </a:lvl1pPr>
          </a:lstStyle>
          <a:p>
            <a:pPr>
              <a:defRPr/>
            </a:pPr>
            <a:endParaRPr lang="de-DE"/>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spcBef>
                <a:spcPct val="0"/>
              </a:spcBef>
              <a:buClrTx/>
              <a:buFontTx/>
              <a:buNone/>
              <a:defRPr sz="1300" b="0">
                <a:latin typeface="Times New Roman" pitchFamily="18" charset="0"/>
              </a:defRPr>
            </a:lvl1pPr>
          </a:lstStyle>
          <a:p>
            <a:pPr>
              <a:defRPr/>
            </a:pPr>
            <a:endParaRPr lang="de-DE"/>
          </a:p>
        </p:txBody>
      </p:sp>
      <p:sp>
        <p:nvSpPr>
          <p:cNvPr id="7172" name="Rectangle 4"/>
          <p:cNvSpPr>
            <a:spLocks noGrp="1" noRot="1" noChangeAspect="1" noChangeArrowheads="1" noTextEdit="1"/>
          </p:cNvSpPr>
          <p:nvPr>
            <p:ph type="sldImg" idx="2"/>
          </p:nvPr>
        </p:nvSpPr>
        <p:spPr bwMode="auto">
          <a:xfrm>
            <a:off x="779463" y="720725"/>
            <a:ext cx="5756275" cy="35988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Asıl metin stillerini düzenlemek için tıklatın</a:t>
            </a:r>
          </a:p>
          <a:p>
            <a:pPr lvl="1"/>
            <a:r>
              <a:rPr lang="de-DE" noProof="0" smtClean="0"/>
              <a:t>İkinci düzey</a:t>
            </a:r>
          </a:p>
          <a:p>
            <a:pPr lvl="2"/>
            <a:r>
              <a:rPr lang="de-DE" noProof="0" smtClean="0"/>
              <a:t>Üçüncü düzey</a:t>
            </a:r>
          </a:p>
          <a:p>
            <a:pPr lvl="3"/>
            <a:r>
              <a:rPr lang="de-DE" noProof="0" smtClean="0"/>
              <a:t>Dördüncü düzey</a:t>
            </a:r>
          </a:p>
          <a:p>
            <a:pPr lvl="4"/>
            <a:r>
              <a:rPr lang="de-DE" noProof="0" smtClean="0"/>
              <a:t>Beşinci düzey</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spcBef>
                <a:spcPct val="0"/>
              </a:spcBef>
              <a:buClrTx/>
              <a:buFontTx/>
              <a:buNone/>
              <a:defRPr sz="1300" b="0">
                <a:latin typeface="Times New Roman" pitchFamily="18" charset="0"/>
              </a:defRPr>
            </a:lvl1pPr>
          </a:lstStyle>
          <a:p>
            <a:pPr>
              <a:defRPr/>
            </a:pPr>
            <a:endParaRPr lang="de-DE"/>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spcBef>
                <a:spcPct val="0"/>
              </a:spcBef>
              <a:buClrTx/>
              <a:buFontTx/>
              <a:buNone/>
              <a:defRPr sz="1300" b="0">
                <a:latin typeface="Times New Roman" pitchFamily="18" charset="0"/>
              </a:defRPr>
            </a:lvl1pPr>
          </a:lstStyle>
          <a:p>
            <a:pPr>
              <a:defRPr/>
            </a:pPr>
            <a:fld id="{AAA43050-8FCF-405E-8E1F-6E1450B44D54}"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5D970E2-5662-4540-95AF-38D6EA8C597E}" type="slidenum">
              <a:rPr lang="de-DE" altLang="en-US" smtClean="0"/>
              <a:pPr/>
              <a:t>1</a:t>
            </a:fld>
            <a:endParaRPr lang="de-DE" altLang="en-US" smtClean="0"/>
          </a:p>
        </p:txBody>
      </p:sp>
      <p:sp>
        <p:nvSpPr>
          <p:cNvPr id="8195" name="Rectangle 2"/>
          <p:cNvSpPr>
            <a:spLocks noGrp="1" noRot="1" noChangeAspect="1" noChangeArrowheads="1" noTextEdit="1"/>
          </p:cNvSpPr>
          <p:nvPr>
            <p:ph type="sldImg"/>
          </p:nvPr>
        </p:nvSpPr>
        <p:spPr>
          <a:xfrm>
            <a:off x="779463" y="720725"/>
            <a:ext cx="5757862" cy="3598863"/>
          </a:xfrm>
          <a:ln/>
        </p:spPr>
      </p:sp>
      <p:sp>
        <p:nvSpPr>
          <p:cNvPr id="8196" name="Rectangle 3"/>
          <p:cNvSpPr>
            <a:spLocks noGrp="1" noChangeArrowheads="1"/>
          </p:cNvSpPr>
          <p:nvPr>
            <p:ph type="body" idx="1"/>
          </p:nvPr>
        </p:nvSpPr>
        <p:spPr>
          <a:noFill/>
          <a:ln/>
        </p:spPr>
        <p:txBody>
          <a:bodyPr/>
          <a:lstStyle/>
          <a:p>
            <a:pPr eaLnBrk="1" hangingPunct="1"/>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75355"/>
            <a:ext cx="7772400" cy="122502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6563" y="37042"/>
            <a:ext cx="2178050" cy="5400146"/>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50825" y="37042"/>
            <a:ext cx="6383338" cy="540014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50825" y="37042"/>
            <a:ext cx="8424863" cy="600604"/>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50825" y="697178"/>
            <a:ext cx="4279900" cy="474001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83125" y="697178"/>
            <a:ext cx="4281488" cy="474001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672417"/>
            <a:ext cx="7772400" cy="113506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50825" y="697178"/>
            <a:ext cx="4279900" cy="4740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83125" y="697178"/>
            <a:ext cx="4281488" cy="4740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865"/>
            <a:ext cx="8229600" cy="9525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27542"/>
            <a:ext cx="3008313" cy="96837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000500"/>
            <a:ext cx="5486400" cy="472282"/>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36513"/>
            <a:ext cx="8424863" cy="601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250825" y="696913"/>
            <a:ext cx="8713788" cy="474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146050" y="5424488"/>
            <a:ext cx="19050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400" b="0"/>
            </a:lvl1pPr>
          </a:lstStyle>
          <a:p>
            <a:pPr>
              <a:defRPr/>
            </a:pPr>
            <a:r>
              <a:rPr lang="tr-TR"/>
              <a:t>2009</a:t>
            </a:r>
            <a:endParaRPr lang="de-DE"/>
          </a:p>
        </p:txBody>
      </p:sp>
      <p:sp>
        <p:nvSpPr>
          <p:cNvPr id="1029" name="Rectangle 5"/>
          <p:cNvSpPr>
            <a:spLocks noGrp="1" noChangeArrowheads="1"/>
          </p:cNvSpPr>
          <p:nvPr>
            <p:ph type="ftr" sz="quarter" idx="3"/>
          </p:nvPr>
        </p:nvSpPr>
        <p:spPr bwMode="auto">
          <a:xfrm>
            <a:off x="2555875" y="5437188"/>
            <a:ext cx="3816350" cy="284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b="0"/>
            </a:lvl1pPr>
          </a:lstStyle>
          <a:p>
            <a:pPr>
              <a:defRPr/>
            </a:pPr>
            <a:r>
              <a:rPr lang="tr-TR"/>
              <a:t>EP241 - Computer Programming</a:t>
            </a:r>
            <a:endParaRPr lang="en-US"/>
          </a:p>
        </p:txBody>
      </p:sp>
      <p:sp>
        <p:nvSpPr>
          <p:cNvPr id="1030" name="Line 7"/>
          <p:cNvSpPr>
            <a:spLocks noChangeShapeType="1"/>
          </p:cNvSpPr>
          <p:nvPr/>
        </p:nvSpPr>
        <p:spPr bwMode="auto">
          <a:xfrm>
            <a:off x="0" y="5430838"/>
            <a:ext cx="9144000" cy="0"/>
          </a:xfrm>
          <a:prstGeom prst="line">
            <a:avLst/>
          </a:prstGeom>
          <a:noFill/>
          <a:ln w="9525">
            <a:solidFill>
              <a:srgbClr val="FF0000"/>
            </a:solidFill>
            <a:round/>
            <a:headEnd/>
            <a:tailEnd/>
          </a:ln>
        </p:spPr>
        <p:txBody>
          <a:bodyPr/>
          <a:lstStyle/>
          <a:p>
            <a:pPr>
              <a:defRPr/>
            </a:pPr>
            <a:endParaRPr lang="tr-TR"/>
          </a:p>
        </p:txBody>
      </p:sp>
      <p:sp>
        <p:nvSpPr>
          <p:cNvPr id="1031" name="Rectangle 8"/>
          <p:cNvSpPr>
            <a:spLocks noChangeArrowheads="1"/>
          </p:cNvSpPr>
          <p:nvPr/>
        </p:nvSpPr>
        <p:spPr bwMode="auto">
          <a:xfrm>
            <a:off x="7667625" y="5437188"/>
            <a:ext cx="1368425" cy="241300"/>
          </a:xfrm>
          <a:prstGeom prst="rect">
            <a:avLst/>
          </a:prstGeom>
          <a:noFill/>
          <a:ln>
            <a:noFill/>
          </a:ln>
          <a:extLst/>
        </p:spPr>
        <p:txBody>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algn="ctr" eaLnBrk="0" fontAlgn="base" hangingPunct="0">
              <a:spcBef>
                <a:spcPct val="50000"/>
              </a:spcBef>
              <a:spcAft>
                <a:spcPct val="0"/>
              </a:spcAft>
              <a:buClr>
                <a:srgbClr val="FF0000"/>
              </a:buClr>
              <a:buFont typeface="Wingdings" pitchFamily="2" charset="2"/>
              <a:defRPr sz="2800" b="1">
                <a:solidFill>
                  <a:schemeClr val="tx1"/>
                </a:solidFill>
                <a:latin typeface="Arial" charset="0"/>
                <a:cs typeface="Arial" charset="0"/>
              </a:defRPr>
            </a:lvl6pPr>
            <a:lvl7pPr marL="2971800" indent="-228600" algn="ctr" eaLnBrk="0" fontAlgn="base" hangingPunct="0">
              <a:spcBef>
                <a:spcPct val="50000"/>
              </a:spcBef>
              <a:spcAft>
                <a:spcPct val="0"/>
              </a:spcAft>
              <a:buClr>
                <a:srgbClr val="FF0000"/>
              </a:buClr>
              <a:buFont typeface="Wingdings" pitchFamily="2" charset="2"/>
              <a:defRPr sz="2800" b="1">
                <a:solidFill>
                  <a:schemeClr val="tx1"/>
                </a:solidFill>
                <a:latin typeface="Arial" charset="0"/>
                <a:cs typeface="Arial" charset="0"/>
              </a:defRPr>
            </a:lvl7pPr>
            <a:lvl8pPr marL="3429000" indent="-228600" algn="ctr" eaLnBrk="0" fontAlgn="base" hangingPunct="0">
              <a:spcBef>
                <a:spcPct val="50000"/>
              </a:spcBef>
              <a:spcAft>
                <a:spcPct val="0"/>
              </a:spcAft>
              <a:buClr>
                <a:srgbClr val="FF0000"/>
              </a:buClr>
              <a:buFont typeface="Wingdings" pitchFamily="2" charset="2"/>
              <a:defRPr sz="2800" b="1">
                <a:solidFill>
                  <a:schemeClr val="tx1"/>
                </a:solidFill>
                <a:latin typeface="Arial" charset="0"/>
                <a:cs typeface="Arial" charset="0"/>
              </a:defRPr>
            </a:lvl8pPr>
            <a:lvl9pPr marL="3886200" indent="-228600" algn="ctr" eaLnBrk="0" fontAlgn="base" hangingPunct="0">
              <a:spcBef>
                <a:spcPct val="50000"/>
              </a:spcBef>
              <a:spcAft>
                <a:spcPct val="0"/>
              </a:spcAft>
              <a:buClr>
                <a:srgbClr val="FF0000"/>
              </a:buClr>
              <a:buFont typeface="Wingdings" pitchFamily="2" charset="2"/>
              <a:defRPr sz="2800" b="1">
                <a:solidFill>
                  <a:schemeClr val="tx1"/>
                </a:solidFill>
                <a:latin typeface="Arial" charset="0"/>
                <a:cs typeface="Arial" charset="0"/>
              </a:defRPr>
            </a:lvl9pPr>
          </a:lstStyle>
          <a:p>
            <a:pPr eaLnBrk="1" hangingPunct="1">
              <a:spcBef>
                <a:spcPct val="0"/>
              </a:spcBef>
              <a:buClrTx/>
              <a:buFontTx/>
              <a:buNone/>
              <a:defRPr/>
            </a:pPr>
            <a:r>
              <a:rPr lang="tr-TR" altLang="en-US" sz="1400" b="0" smtClean="0"/>
              <a:t>Sayfa </a:t>
            </a:r>
            <a:fld id="{E91D6C7B-5273-47D4-846D-6A1B5151A6BC}" type="slidenum">
              <a:rPr lang="tr-TR" altLang="en-US" sz="1400" b="0" smtClean="0"/>
              <a:pPr eaLnBrk="1" hangingPunct="1">
                <a:spcBef>
                  <a:spcPct val="0"/>
                </a:spcBef>
                <a:buClrTx/>
                <a:buFontTx/>
                <a:buNone/>
                <a:defRPr/>
              </a:pPr>
              <a:t>‹#›</a:t>
            </a:fld>
            <a:endParaRPr lang="de-DE" altLang="en-US" sz="1400" b="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cs typeface="Arial" charset="0"/>
        </a:defRPr>
      </a:lvl2pPr>
      <a:lvl3pPr algn="l" rtl="0" eaLnBrk="0" fontAlgn="base" hangingPunct="0">
        <a:spcBef>
          <a:spcPct val="0"/>
        </a:spcBef>
        <a:spcAft>
          <a:spcPct val="0"/>
        </a:spcAft>
        <a:defRPr sz="3200" b="1">
          <a:solidFill>
            <a:srgbClr val="FF0000"/>
          </a:solidFill>
          <a:latin typeface="Arial" charset="0"/>
          <a:cs typeface="Arial" charset="0"/>
        </a:defRPr>
      </a:lvl3pPr>
      <a:lvl4pPr algn="l" rtl="0" eaLnBrk="0" fontAlgn="base" hangingPunct="0">
        <a:spcBef>
          <a:spcPct val="0"/>
        </a:spcBef>
        <a:spcAft>
          <a:spcPct val="0"/>
        </a:spcAft>
        <a:defRPr sz="3200" b="1">
          <a:solidFill>
            <a:srgbClr val="FF0000"/>
          </a:solidFill>
          <a:latin typeface="Arial" charset="0"/>
          <a:cs typeface="Arial" charset="0"/>
        </a:defRPr>
      </a:lvl4pPr>
      <a:lvl5pPr algn="l" rtl="0" eaLnBrk="0" fontAlgn="base" hangingPunct="0">
        <a:spcBef>
          <a:spcPct val="0"/>
        </a:spcBef>
        <a:spcAft>
          <a:spcPct val="0"/>
        </a:spcAft>
        <a:defRPr sz="3200" b="1">
          <a:solidFill>
            <a:srgbClr val="FF0000"/>
          </a:solidFill>
          <a:latin typeface="Arial" charset="0"/>
          <a:cs typeface="Arial" charset="0"/>
        </a:defRPr>
      </a:lvl5pPr>
      <a:lvl6pPr marL="457200" algn="l" rtl="0" fontAlgn="base">
        <a:spcBef>
          <a:spcPct val="0"/>
        </a:spcBef>
        <a:spcAft>
          <a:spcPct val="0"/>
        </a:spcAft>
        <a:defRPr sz="3200" b="1">
          <a:solidFill>
            <a:srgbClr val="FF0000"/>
          </a:solidFill>
          <a:latin typeface="Arial" charset="0"/>
          <a:cs typeface="Arial" charset="0"/>
        </a:defRPr>
      </a:lvl6pPr>
      <a:lvl7pPr marL="914400" algn="l" rtl="0" fontAlgn="base">
        <a:spcBef>
          <a:spcPct val="0"/>
        </a:spcBef>
        <a:spcAft>
          <a:spcPct val="0"/>
        </a:spcAft>
        <a:defRPr sz="3200" b="1">
          <a:solidFill>
            <a:srgbClr val="FF0000"/>
          </a:solidFill>
          <a:latin typeface="Arial" charset="0"/>
          <a:cs typeface="Arial" charset="0"/>
        </a:defRPr>
      </a:lvl7pPr>
      <a:lvl8pPr marL="1371600" algn="l" rtl="0" fontAlgn="base">
        <a:spcBef>
          <a:spcPct val="0"/>
        </a:spcBef>
        <a:spcAft>
          <a:spcPct val="0"/>
        </a:spcAft>
        <a:defRPr sz="3200" b="1">
          <a:solidFill>
            <a:srgbClr val="FF0000"/>
          </a:solidFill>
          <a:latin typeface="Arial" charset="0"/>
          <a:cs typeface="Arial" charset="0"/>
        </a:defRPr>
      </a:lvl8pPr>
      <a:lvl9pPr marL="1828800" algn="l" rtl="0" fontAlgn="base">
        <a:spcBef>
          <a:spcPct val="0"/>
        </a:spcBef>
        <a:spcAft>
          <a:spcPct val="0"/>
        </a:spcAft>
        <a:defRPr sz="3200" b="1">
          <a:solidFill>
            <a:srgbClr val="FF0000"/>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Ø"/>
        <a:defRPr sz="2200">
          <a:solidFill>
            <a:schemeClr val="tx1"/>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rgbClr val="FF0000"/>
        </a:buClr>
        <a:buFont typeface="Wingdings" pitchFamily="2" charset="2"/>
        <a:buChar char="§"/>
        <a:defRPr sz="2200">
          <a:solidFill>
            <a:schemeClr val="tx1"/>
          </a:solidFill>
          <a:latin typeface="+mn-lt"/>
          <a:cs typeface="+mn-cs"/>
        </a:defRPr>
      </a:lvl4pPr>
      <a:lvl5pPr marL="2057400" indent="-228600" algn="l" rtl="0" eaLnBrk="0" fontAlgn="base" hangingPunct="0">
        <a:spcBef>
          <a:spcPct val="20000"/>
        </a:spcBef>
        <a:spcAft>
          <a:spcPct val="0"/>
        </a:spcAft>
        <a:buClr>
          <a:srgbClr val="FF0000"/>
        </a:buClr>
        <a:buFont typeface="Wingdings" pitchFamily="2" charset="2"/>
        <a:buChar char="§"/>
        <a:defRPr sz="2200">
          <a:solidFill>
            <a:schemeClr val="tx1"/>
          </a:solidFill>
          <a:latin typeface="+mn-lt"/>
          <a:cs typeface="+mn-cs"/>
        </a:defRPr>
      </a:lvl5pPr>
      <a:lvl6pPr marL="2514600" indent="-228600" algn="l" rtl="0" fontAlgn="base">
        <a:spcBef>
          <a:spcPct val="20000"/>
        </a:spcBef>
        <a:spcAft>
          <a:spcPct val="0"/>
        </a:spcAft>
        <a:buClr>
          <a:srgbClr val="FF0000"/>
        </a:buClr>
        <a:buFont typeface="Wingdings" pitchFamily="2" charset="2"/>
        <a:buChar char="§"/>
        <a:defRPr sz="2200">
          <a:solidFill>
            <a:schemeClr val="tx1"/>
          </a:solidFill>
          <a:latin typeface="+mn-lt"/>
          <a:cs typeface="+mn-cs"/>
        </a:defRPr>
      </a:lvl6pPr>
      <a:lvl7pPr marL="2971800" indent="-228600" algn="l" rtl="0" fontAlgn="base">
        <a:spcBef>
          <a:spcPct val="20000"/>
        </a:spcBef>
        <a:spcAft>
          <a:spcPct val="0"/>
        </a:spcAft>
        <a:buClr>
          <a:srgbClr val="FF0000"/>
        </a:buClr>
        <a:buFont typeface="Wingdings" pitchFamily="2" charset="2"/>
        <a:buChar char="§"/>
        <a:defRPr sz="2200">
          <a:solidFill>
            <a:schemeClr val="tx1"/>
          </a:solidFill>
          <a:latin typeface="+mn-lt"/>
          <a:cs typeface="+mn-cs"/>
        </a:defRPr>
      </a:lvl7pPr>
      <a:lvl8pPr marL="3429000" indent="-228600" algn="l" rtl="0" fontAlgn="base">
        <a:spcBef>
          <a:spcPct val="20000"/>
        </a:spcBef>
        <a:spcAft>
          <a:spcPct val="0"/>
        </a:spcAft>
        <a:buClr>
          <a:srgbClr val="FF0000"/>
        </a:buClr>
        <a:buFont typeface="Wingdings" pitchFamily="2" charset="2"/>
        <a:buChar char="§"/>
        <a:defRPr sz="2200">
          <a:solidFill>
            <a:schemeClr val="tx1"/>
          </a:solidFill>
          <a:latin typeface="+mn-lt"/>
          <a:cs typeface="+mn-cs"/>
        </a:defRPr>
      </a:lvl8pPr>
      <a:lvl9pPr marL="3886200" indent="-228600" algn="l" rtl="0" fontAlgn="base">
        <a:spcBef>
          <a:spcPct val="20000"/>
        </a:spcBef>
        <a:spcAft>
          <a:spcPct val="0"/>
        </a:spcAft>
        <a:buClr>
          <a:srgbClr val="FF0000"/>
        </a:buClr>
        <a:buFont typeface="Wingdings" pitchFamily="2" charset="2"/>
        <a:buChar char="§"/>
        <a:defRPr sz="22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277813"/>
            <a:ext cx="7772400" cy="660400"/>
          </a:xfrm>
        </p:spPr>
        <p:txBody>
          <a:bodyPr/>
          <a:lstStyle/>
          <a:p>
            <a:pPr eaLnBrk="1" hangingPunct="1"/>
            <a:r>
              <a:rPr lang="de-DE" altLang="en-US" smtClean="0"/>
              <a:t> </a:t>
            </a:r>
          </a:p>
        </p:txBody>
      </p:sp>
      <p:sp>
        <p:nvSpPr>
          <p:cNvPr id="2051" name="Rectangle 3"/>
          <p:cNvSpPr>
            <a:spLocks noGrp="1" noChangeArrowheads="1"/>
          </p:cNvSpPr>
          <p:nvPr>
            <p:ph type="subTitle" idx="1"/>
          </p:nvPr>
        </p:nvSpPr>
        <p:spPr>
          <a:xfrm>
            <a:off x="2143125" y="238125"/>
            <a:ext cx="5740400" cy="1012825"/>
          </a:xfrm>
        </p:spPr>
        <p:txBody>
          <a:bodyPr/>
          <a:lstStyle/>
          <a:p>
            <a:pPr algn="l" eaLnBrk="1" hangingPunct="1">
              <a:lnSpc>
                <a:spcPct val="80000"/>
              </a:lnSpc>
            </a:pPr>
            <a:r>
              <a:rPr lang="tr-TR" altLang="en-US" sz="2800" b="1" smtClean="0">
                <a:solidFill>
                  <a:schemeClr val="accent2"/>
                </a:solidFill>
              </a:rPr>
              <a:t>YBS519 </a:t>
            </a:r>
          </a:p>
          <a:p>
            <a:pPr algn="l" eaLnBrk="1" hangingPunct="1">
              <a:lnSpc>
                <a:spcPct val="80000"/>
              </a:lnSpc>
            </a:pPr>
            <a:r>
              <a:rPr lang="tr-TR" altLang="tr-TR" sz="2800" b="1" smtClean="0">
                <a:solidFill>
                  <a:srgbClr val="0000C8"/>
                </a:solidFill>
              </a:rPr>
              <a:t>Yapay Zeka ve Uygulamaları</a:t>
            </a:r>
            <a:endParaRPr lang="en-US" altLang="en-US" sz="2800" b="1" smtClean="0">
              <a:solidFill>
                <a:srgbClr val="0000C8"/>
              </a:solidFill>
            </a:endParaRPr>
          </a:p>
        </p:txBody>
      </p:sp>
      <p:pic>
        <p:nvPicPr>
          <p:cNvPr id="2052" name="Picture 10" descr="logo"/>
          <p:cNvPicPr>
            <a:picLocks noChangeAspect="1" noChangeArrowheads="1"/>
          </p:cNvPicPr>
          <p:nvPr/>
        </p:nvPicPr>
        <p:blipFill>
          <a:blip r:embed="rId3"/>
          <a:srcRect/>
          <a:stretch>
            <a:fillRect/>
          </a:stretch>
        </p:blipFill>
        <p:spPr bwMode="auto">
          <a:xfrm>
            <a:off x="323850" y="217488"/>
            <a:ext cx="1000125" cy="833437"/>
          </a:xfrm>
          <a:prstGeom prst="rect">
            <a:avLst/>
          </a:prstGeom>
          <a:noFill/>
          <a:ln w="9525">
            <a:noFill/>
            <a:miter lim="800000"/>
            <a:headEnd/>
            <a:tailEnd/>
          </a:ln>
        </p:spPr>
      </p:pic>
      <p:sp>
        <p:nvSpPr>
          <p:cNvPr id="2053" name="TextBox 6"/>
          <p:cNvSpPr txBox="1">
            <a:spLocks noChangeArrowheads="1"/>
          </p:cNvSpPr>
          <p:nvPr/>
        </p:nvSpPr>
        <p:spPr bwMode="auto">
          <a:xfrm>
            <a:off x="3500438" y="5000625"/>
            <a:ext cx="2000250" cy="369888"/>
          </a:xfrm>
          <a:prstGeom prst="rect">
            <a:avLst/>
          </a:prstGeom>
          <a:noFill/>
          <a:ln w="9525">
            <a:noFill/>
            <a:miter lim="800000"/>
            <a:headEnd/>
            <a:tailEnd/>
          </a:ln>
        </p:spPr>
        <p:txBody>
          <a:bodyPr>
            <a:spAutoFit/>
          </a:bodyPr>
          <a:lstStyle/>
          <a:p>
            <a:r>
              <a:rPr lang="tr-TR" altLang="en-US" sz="1800" dirty="0" smtClean="0"/>
              <a:t>Mart </a:t>
            </a:r>
            <a:r>
              <a:rPr lang="en-US" altLang="en-US" sz="1800" dirty="0" smtClean="0"/>
              <a:t>20</a:t>
            </a:r>
            <a:r>
              <a:rPr lang="tr-TR" altLang="en-US" sz="1800" dirty="0" smtClean="0"/>
              <a:t>22</a:t>
            </a:r>
            <a:endParaRPr lang="en-US" altLang="en-US" sz="1800" dirty="0"/>
          </a:p>
        </p:txBody>
      </p:sp>
      <p:sp>
        <p:nvSpPr>
          <p:cNvPr id="2054" name="TextBox 8"/>
          <p:cNvSpPr txBox="1">
            <a:spLocks noChangeArrowheads="1"/>
          </p:cNvSpPr>
          <p:nvPr/>
        </p:nvSpPr>
        <p:spPr bwMode="auto">
          <a:xfrm>
            <a:off x="500063" y="1727200"/>
            <a:ext cx="3286125" cy="1169551"/>
          </a:xfrm>
          <a:prstGeom prst="rect">
            <a:avLst/>
          </a:prstGeom>
          <a:noFill/>
          <a:ln w="9525">
            <a:noFill/>
            <a:miter lim="800000"/>
            <a:headEnd/>
            <a:tailEnd/>
          </a:ln>
        </p:spPr>
        <p:txBody>
          <a:bodyPr>
            <a:spAutoFit/>
          </a:bodyPr>
          <a:lstStyle/>
          <a:p>
            <a:pPr algn="l"/>
            <a:r>
              <a:rPr lang="tr-TR" altLang="en-US" dirty="0"/>
              <a:t>Bölüm</a:t>
            </a:r>
            <a:r>
              <a:rPr lang="en-US" altLang="en-US" dirty="0"/>
              <a:t> </a:t>
            </a:r>
            <a:r>
              <a:rPr lang="tr-TR" altLang="en-US" dirty="0" smtClean="0"/>
              <a:t>3</a:t>
            </a:r>
            <a:endParaRPr lang="en-US" altLang="en-US" dirty="0"/>
          </a:p>
          <a:p>
            <a:pPr algn="l"/>
            <a:r>
              <a:rPr lang="tr-TR" altLang="en-US" dirty="0" smtClean="0"/>
              <a:t>Yapay Sinir Ağları</a:t>
            </a:r>
            <a:endParaRPr lang="tr-TR" altLang="en-US" dirty="0"/>
          </a:p>
        </p:txBody>
      </p:sp>
      <p:sp>
        <p:nvSpPr>
          <p:cNvPr id="2055" name="8 Dikdörtgen"/>
          <p:cNvSpPr>
            <a:spLocks noChangeArrowheads="1"/>
          </p:cNvSpPr>
          <p:nvPr/>
        </p:nvSpPr>
        <p:spPr bwMode="auto">
          <a:xfrm>
            <a:off x="3857625" y="3857625"/>
            <a:ext cx="5072063" cy="338138"/>
          </a:xfrm>
          <a:prstGeom prst="rect">
            <a:avLst/>
          </a:prstGeom>
          <a:noFill/>
          <a:ln w="9525">
            <a:noFill/>
            <a:miter lim="800000"/>
            <a:headEnd/>
            <a:tailEnd/>
          </a:ln>
        </p:spPr>
        <p:txBody>
          <a:bodyPr>
            <a:spAutoFit/>
          </a:bodyPr>
          <a:lstStyle/>
          <a:p>
            <a:r>
              <a:rPr lang="en-US" altLang="en-US" sz="1600">
                <a:solidFill>
                  <a:srgbClr val="0000FF"/>
                </a:solidFill>
                <a:latin typeface="Courier New" pitchFamily="49" charset="0"/>
              </a:rPr>
              <a:t>http://www</a:t>
            </a:r>
            <a:r>
              <a:rPr lang="tr-TR" altLang="en-US" sz="1600">
                <a:solidFill>
                  <a:srgbClr val="0000FF"/>
                </a:solidFill>
                <a:latin typeface="Courier New" pitchFamily="49" charset="0"/>
              </a:rPr>
              <a:t>1</a:t>
            </a:r>
            <a:r>
              <a:rPr lang="en-US" altLang="en-US" sz="1600">
                <a:solidFill>
                  <a:srgbClr val="0000FF"/>
                </a:solidFill>
                <a:latin typeface="Courier New" pitchFamily="49" charset="0"/>
              </a:rPr>
              <a:t>.gantep.edu.tr/~bingul/</a:t>
            </a:r>
            <a:r>
              <a:rPr lang="tr-TR" altLang="en-US" sz="1600">
                <a:solidFill>
                  <a:srgbClr val="0000FF"/>
                </a:solidFill>
                <a:latin typeface="Courier New" pitchFamily="49" charset="0"/>
              </a:rPr>
              <a:t>ai</a:t>
            </a:r>
            <a:endParaRPr lang="tr-TR" altLang="en-US" sz="1600"/>
          </a:p>
        </p:txBody>
      </p:sp>
      <p:sp>
        <p:nvSpPr>
          <p:cNvPr id="2056" name="Text Box 7"/>
          <p:cNvSpPr txBox="1">
            <a:spLocks noChangeArrowheads="1"/>
          </p:cNvSpPr>
          <p:nvPr/>
        </p:nvSpPr>
        <p:spPr bwMode="auto">
          <a:xfrm>
            <a:off x="203200" y="3695700"/>
            <a:ext cx="3357563" cy="1477963"/>
          </a:xfrm>
          <a:prstGeom prst="rect">
            <a:avLst/>
          </a:prstGeom>
          <a:noFill/>
          <a:ln w="9525">
            <a:noFill/>
            <a:miter lim="800000"/>
            <a:headEnd/>
            <a:tailEnd/>
          </a:ln>
        </p:spPr>
        <p:txBody>
          <a:bodyPr>
            <a:spAutoFit/>
          </a:bodyPr>
          <a:lstStyle/>
          <a:p>
            <a:pPr algn="l">
              <a:buClrTx/>
            </a:pPr>
            <a:r>
              <a:rPr lang="en-US" altLang="en-US" sz="2000" dirty="0">
                <a:solidFill>
                  <a:srgbClr val="FF0000"/>
                </a:solidFill>
              </a:rPr>
              <a:t>Gaziantep</a:t>
            </a:r>
            <a:r>
              <a:rPr lang="tr-TR" altLang="en-US" sz="2000" dirty="0">
                <a:solidFill>
                  <a:srgbClr val="FF0000"/>
                </a:solidFill>
              </a:rPr>
              <a:t> Üniversitesi</a:t>
            </a:r>
            <a:endParaRPr lang="en-US" altLang="en-US" sz="2000" dirty="0">
              <a:solidFill>
                <a:srgbClr val="FF0000"/>
              </a:solidFill>
            </a:endParaRPr>
          </a:p>
          <a:p>
            <a:pPr algn="l">
              <a:buClrTx/>
            </a:pPr>
            <a:r>
              <a:rPr lang="tr-TR" altLang="tr-TR" sz="2000" i="1" dirty="0">
                <a:solidFill>
                  <a:srgbClr val="FF0000"/>
                </a:solidFill>
              </a:rPr>
              <a:t>Yönetim Bilişim Sistemleri, Tezsiz Yüksek Lisans Programı</a:t>
            </a:r>
          </a:p>
        </p:txBody>
      </p:sp>
      <p:pic>
        <p:nvPicPr>
          <p:cNvPr id="2057" name="Picture 10"/>
          <p:cNvPicPr>
            <a:picLocks noChangeAspect="1" noChangeArrowheads="1"/>
          </p:cNvPicPr>
          <p:nvPr/>
        </p:nvPicPr>
        <p:blipFill>
          <a:blip r:embed="rId4"/>
          <a:srcRect/>
          <a:stretch>
            <a:fillRect/>
          </a:stretch>
        </p:blipFill>
        <p:spPr bwMode="auto">
          <a:xfrm>
            <a:off x="4929188" y="1571625"/>
            <a:ext cx="3048000" cy="20478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r-TR" altLang="en-US" dirty="0" smtClean="0"/>
              <a:t>Nöron = Sinir Hücresi</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366714" y="734220"/>
            <a:ext cx="8715375" cy="4410604"/>
          </a:xfrm>
          <a:prstGeom prst="rect">
            <a:avLst/>
          </a:prstGeom>
          <a:noFill/>
          <a:ln w="9525">
            <a:noFill/>
            <a:miter lim="800000"/>
            <a:headEnd/>
            <a:tailEnd/>
          </a:ln>
        </p:spPr>
        <p:txBody>
          <a:bodyPr/>
          <a:lstStyle/>
          <a:p>
            <a:pPr marL="342900" indent="-342900" algn="l">
              <a:buFont typeface="Wingdings" pitchFamily="2" charset="2"/>
              <a:buChar char="q"/>
              <a:defRPr/>
            </a:pPr>
            <a:endParaRPr lang="tr-TR" sz="2400" dirty="0"/>
          </a:p>
          <a:p>
            <a:pPr marL="342900" indent="-342900" algn="l">
              <a:buFont typeface="Wingdings" pitchFamily="2" charset="2"/>
              <a:buChar char="q"/>
              <a:defRPr/>
            </a:pPr>
            <a:endParaRPr lang="tr-TR" sz="2400" dirty="0"/>
          </a:p>
          <a:p>
            <a:pPr marL="342900" indent="-342900" algn="l">
              <a:buFont typeface="Wingdings" pitchFamily="2" charset="2"/>
              <a:buChar char="q"/>
              <a:defRPr/>
            </a:pPr>
            <a:endParaRPr lang="tr-TR" sz="2400" dirty="0"/>
          </a:p>
          <a:p>
            <a:pPr marL="342900" indent="-342900" algn="l">
              <a:buFont typeface="Wingdings" pitchFamily="2" charset="2"/>
              <a:buChar char="q"/>
              <a:defRPr/>
            </a:pPr>
            <a:endParaRPr lang="tr-TR" sz="2400" dirty="0"/>
          </a:p>
          <a:p>
            <a:pPr marL="342900" indent="-342900" algn="l">
              <a:buFont typeface="Wingdings" pitchFamily="2" charset="2"/>
              <a:buChar char="q"/>
              <a:defRPr/>
            </a:pPr>
            <a:endParaRPr lang="tr-TR" sz="2400" dirty="0"/>
          </a:p>
          <a:p>
            <a:pPr algn="l">
              <a:defRPr/>
            </a:pPr>
            <a:endParaRPr lang="tr-TR" sz="2400" dirty="0"/>
          </a:p>
        </p:txBody>
      </p:sp>
      <p:pic>
        <p:nvPicPr>
          <p:cNvPr id="4098" name="Picture 2"/>
          <p:cNvPicPr>
            <a:picLocks noChangeAspect="1" noChangeArrowheads="1"/>
          </p:cNvPicPr>
          <p:nvPr/>
        </p:nvPicPr>
        <p:blipFill>
          <a:blip r:embed="rId2"/>
          <a:srcRect/>
          <a:stretch>
            <a:fillRect/>
          </a:stretch>
        </p:blipFill>
        <p:spPr bwMode="auto">
          <a:xfrm>
            <a:off x="120016" y="1000112"/>
            <a:ext cx="8929718" cy="3495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altLang="en-US" smtClean="0"/>
              <a:t>Nöron</a:t>
            </a:r>
            <a:endParaRPr lang="en-US" altLang="en-US"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366714" y="734220"/>
            <a:ext cx="8715375" cy="4410604"/>
          </a:xfrm>
          <a:prstGeom prst="rect">
            <a:avLst/>
          </a:prstGeom>
          <a:noFill/>
          <a:ln w="9525">
            <a:noFill/>
            <a:miter lim="800000"/>
            <a:headEnd/>
            <a:tailEnd/>
          </a:ln>
        </p:spPr>
        <p:txBody>
          <a:bodyPr/>
          <a:lstStyle/>
          <a:p>
            <a:pPr algn="l">
              <a:spcBef>
                <a:spcPts val="0"/>
              </a:spcBef>
              <a:defRPr/>
            </a:pPr>
            <a:r>
              <a:rPr lang="en-US" sz="2000" b="0" dirty="0" smtClean="0">
                <a:solidFill>
                  <a:srgbClr val="0000FF"/>
                </a:solidFill>
              </a:rPr>
              <a:t>Dendrite:</a:t>
            </a:r>
            <a:endParaRPr lang="tr-TR" sz="2000" b="0" dirty="0" smtClean="0">
              <a:solidFill>
                <a:srgbClr val="0000FF"/>
              </a:solidFill>
            </a:endParaRPr>
          </a:p>
          <a:p>
            <a:pPr algn="l">
              <a:spcBef>
                <a:spcPts val="0"/>
              </a:spcBef>
              <a:defRPr/>
            </a:pPr>
            <a:r>
              <a:rPr lang="tr-TR" sz="2000" b="0" dirty="0" smtClean="0"/>
              <a:t>	</a:t>
            </a:r>
            <a:r>
              <a:rPr lang="en-US" sz="2000" b="0" dirty="0" smtClean="0"/>
              <a:t>Diğer hücrelerden gelen işaretleri toplayan elektriksel</a:t>
            </a:r>
            <a:r>
              <a:rPr lang="tr-TR" sz="2000" b="0" dirty="0" smtClean="0"/>
              <a:t> </a:t>
            </a:r>
            <a:r>
              <a:rPr lang="en-US" sz="2000" b="0" dirty="0" smtClean="0"/>
              <a:t>anlamda </a:t>
            </a:r>
            <a:endParaRPr lang="tr-TR" sz="2000" b="0" dirty="0" smtClean="0"/>
          </a:p>
          <a:p>
            <a:pPr algn="l">
              <a:spcBef>
                <a:spcPts val="0"/>
              </a:spcBef>
              <a:defRPr/>
            </a:pPr>
            <a:r>
              <a:rPr lang="tr-TR" sz="2000" b="0" dirty="0" smtClean="0"/>
              <a:t>              </a:t>
            </a:r>
            <a:r>
              <a:rPr lang="en-US" sz="2000" b="0" dirty="0" smtClean="0"/>
              <a:t>pasif kollardır. Sistem girişidir.</a:t>
            </a:r>
            <a:endParaRPr lang="tr-TR" sz="2000" b="0" dirty="0" smtClean="0"/>
          </a:p>
          <a:p>
            <a:pPr algn="l">
              <a:spcBef>
                <a:spcPts val="0"/>
              </a:spcBef>
              <a:defRPr/>
            </a:pPr>
            <a:endParaRPr lang="tr-TR" sz="1800" b="0" dirty="0" smtClean="0">
              <a:solidFill>
                <a:srgbClr val="0000FF"/>
              </a:solidFill>
            </a:endParaRPr>
          </a:p>
          <a:p>
            <a:pPr algn="l">
              <a:spcBef>
                <a:spcPts val="0"/>
              </a:spcBef>
              <a:defRPr/>
            </a:pPr>
            <a:r>
              <a:rPr lang="en-US" sz="2000" b="0" dirty="0" smtClean="0">
                <a:solidFill>
                  <a:srgbClr val="0000FF"/>
                </a:solidFill>
              </a:rPr>
              <a:t>Synapse: </a:t>
            </a:r>
            <a:endParaRPr lang="tr-TR" sz="2000" b="0" dirty="0" smtClean="0">
              <a:solidFill>
                <a:srgbClr val="0000FF"/>
              </a:solidFill>
            </a:endParaRPr>
          </a:p>
          <a:p>
            <a:pPr algn="l">
              <a:spcBef>
                <a:spcPts val="0"/>
              </a:spcBef>
              <a:defRPr/>
            </a:pPr>
            <a:r>
              <a:rPr lang="tr-TR" sz="2000" b="0" dirty="0" smtClean="0"/>
              <a:t>	</a:t>
            </a:r>
            <a:r>
              <a:rPr lang="en-US" sz="2000" b="0" dirty="0" smtClean="0"/>
              <a:t>Hücrelerin aksonlarının diğer dentritlerle olan</a:t>
            </a:r>
            <a:r>
              <a:rPr lang="tr-TR" sz="2000" b="0" dirty="0" smtClean="0"/>
              <a:t> </a:t>
            </a:r>
            <a:r>
              <a:rPr lang="en-US" sz="2000" b="0" dirty="0" smtClean="0"/>
              <a:t>bağlantısını sağlar.</a:t>
            </a:r>
          </a:p>
          <a:p>
            <a:pPr algn="l">
              <a:spcBef>
                <a:spcPts val="0"/>
              </a:spcBef>
              <a:defRPr/>
            </a:pPr>
            <a:endParaRPr lang="tr-TR" sz="2000" b="0" dirty="0" smtClean="0">
              <a:solidFill>
                <a:srgbClr val="0000FF"/>
              </a:solidFill>
            </a:endParaRPr>
          </a:p>
          <a:p>
            <a:pPr algn="l">
              <a:spcBef>
                <a:spcPts val="0"/>
              </a:spcBef>
              <a:defRPr/>
            </a:pPr>
            <a:r>
              <a:rPr lang="en-US" sz="2000" b="0" dirty="0" smtClean="0">
                <a:solidFill>
                  <a:srgbClr val="0000FF"/>
                </a:solidFill>
              </a:rPr>
              <a:t>Nucleus</a:t>
            </a:r>
            <a:r>
              <a:rPr lang="en-US" sz="2000" b="0" dirty="0">
                <a:solidFill>
                  <a:srgbClr val="0000FF"/>
                </a:solidFill>
              </a:rPr>
              <a:t>: </a:t>
            </a:r>
            <a:endParaRPr lang="tr-TR" sz="2000" b="0" dirty="0">
              <a:solidFill>
                <a:srgbClr val="0000FF"/>
              </a:solidFill>
            </a:endParaRPr>
          </a:p>
          <a:p>
            <a:pPr algn="l">
              <a:spcBef>
                <a:spcPts val="0"/>
              </a:spcBef>
              <a:defRPr/>
            </a:pPr>
            <a:r>
              <a:rPr lang="tr-TR" sz="2000" b="0" dirty="0"/>
              <a:t>	</a:t>
            </a:r>
            <a:r>
              <a:rPr lang="en-US" sz="2000" b="0" dirty="0"/>
              <a:t>Akson boyunca işaretlerin periyodik olarak yeniden </a:t>
            </a:r>
            <a:r>
              <a:rPr lang="tr-TR" sz="2000" b="0" dirty="0"/>
              <a:t>	</a:t>
            </a:r>
            <a:r>
              <a:rPr lang="en-US" sz="2000" b="0" dirty="0"/>
              <a:t>üretilmesini sağlar</a:t>
            </a:r>
            <a:r>
              <a:rPr lang="en-US" sz="2000" b="0" dirty="0" smtClean="0"/>
              <a:t>.</a:t>
            </a:r>
            <a:endParaRPr lang="tr-TR" sz="2000" b="0" dirty="0" smtClean="0"/>
          </a:p>
          <a:p>
            <a:pPr algn="l">
              <a:spcBef>
                <a:spcPts val="0"/>
              </a:spcBef>
              <a:defRPr/>
            </a:pPr>
            <a:r>
              <a:rPr lang="en-US" sz="2000" b="0" dirty="0" smtClean="0">
                <a:solidFill>
                  <a:srgbClr val="0000FF"/>
                </a:solidFill>
              </a:rPr>
              <a:t>Axon:</a:t>
            </a:r>
            <a:r>
              <a:rPr lang="en-US" sz="2000" b="0" dirty="0" smtClean="0"/>
              <a:t> </a:t>
            </a:r>
            <a:endParaRPr lang="tr-TR" sz="2000" b="0" dirty="0" smtClean="0"/>
          </a:p>
          <a:p>
            <a:pPr algn="l">
              <a:spcBef>
                <a:spcPts val="0"/>
              </a:spcBef>
              <a:defRPr/>
            </a:pPr>
            <a:r>
              <a:rPr lang="tr-TR" sz="2000" b="0" dirty="0" smtClean="0"/>
              <a:t>	</a:t>
            </a:r>
            <a:r>
              <a:rPr lang="en-US" sz="2000" b="0" dirty="0" smtClean="0"/>
              <a:t>Çıkış darbelerinin üretildiği elektriksel aktif gövdedir ve gövde</a:t>
            </a:r>
            <a:r>
              <a:rPr lang="tr-TR" sz="2000" b="0" dirty="0" smtClean="0"/>
              <a:t> </a:t>
            </a:r>
          </a:p>
          <a:p>
            <a:pPr algn="l">
              <a:spcBef>
                <a:spcPts val="0"/>
              </a:spcBef>
              <a:defRPr/>
            </a:pPr>
            <a:r>
              <a:rPr lang="tr-TR" sz="2000" b="0" dirty="0" smtClean="0"/>
              <a:t>             </a:t>
            </a:r>
            <a:r>
              <a:rPr lang="en-US" sz="2000" b="0" dirty="0" smtClean="0"/>
              <a:t>üzerinde iletim tek yönlüdür. Sistem çıkışıdır.</a:t>
            </a:r>
            <a:endParaRPr lang="tr-TR" sz="2000" b="0" dirty="0" smtClean="0"/>
          </a:p>
          <a:p>
            <a:pPr algn="l">
              <a:spcBef>
                <a:spcPts val="0"/>
              </a:spcBef>
              <a:defRPr/>
            </a:pPr>
            <a:endParaRPr lang="tr-TR" sz="2000" b="0" dirty="0" smtClean="0"/>
          </a:p>
          <a:p>
            <a:pPr algn="l">
              <a:spcBef>
                <a:spcPts val="0"/>
              </a:spcBef>
              <a:defRPr/>
            </a:pPr>
            <a:endParaRPr lang="en-US" sz="2000" b="0" dirty="0"/>
          </a:p>
        </p:txBody>
      </p:sp>
      <p:pic>
        <p:nvPicPr>
          <p:cNvPr id="7" name="Picture 3"/>
          <p:cNvPicPr>
            <a:picLocks noChangeAspect="1" noChangeArrowheads="1"/>
          </p:cNvPicPr>
          <p:nvPr/>
        </p:nvPicPr>
        <p:blipFill>
          <a:blip r:embed="rId2"/>
          <a:srcRect/>
          <a:stretch>
            <a:fillRect/>
          </a:stretch>
        </p:blipFill>
        <p:spPr bwMode="auto">
          <a:xfrm>
            <a:off x="6643702" y="15876"/>
            <a:ext cx="2503472" cy="1066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tr-TR" altLang="en-US" smtClean="0"/>
              <a:t>Yapay Nöron</a:t>
            </a:r>
            <a:endParaRPr lang="en-US" altLang="en-US"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249239" y="666750"/>
            <a:ext cx="8715375" cy="4631532"/>
          </a:xfrm>
          <a:prstGeom prst="rect">
            <a:avLst/>
          </a:prstGeom>
          <a:noFill/>
          <a:ln w="9525">
            <a:noFill/>
            <a:miter lim="800000"/>
            <a:headEnd/>
            <a:tailEnd/>
          </a:ln>
        </p:spPr>
        <p:txBody>
          <a:bodyPr/>
          <a:lstStyle/>
          <a:p>
            <a:pPr algn="l">
              <a:spcBef>
                <a:spcPts val="0"/>
              </a:spcBef>
              <a:defRPr/>
            </a:pPr>
            <a:r>
              <a:rPr lang="tr-TR" sz="2000" dirty="0" smtClean="0">
                <a:solidFill>
                  <a:srgbClr val="0000FF"/>
                </a:solidFill>
              </a:rPr>
              <a:t>Perceptron</a:t>
            </a:r>
            <a:r>
              <a:rPr lang="tr-TR" sz="2000" dirty="0">
                <a:solidFill>
                  <a:srgbClr val="0000FF"/>
                </a:solidFill>
              </a:rPr>
              <a:t>: </a:t>
            </a:r>
          </a:p>
          <a:p>
            <a:pPr algn="l">
              <a:spcBef>
                <a:spcPts val="0"/>
              </a:spcBef>
              <a:defRPr/>
            </a:pPr>
            <a:r>
              <a:rPr lang="tr-TR" sz="2000" b="0" i="1" dirty="0">
                <a:solidFill>
                  <a:srgbClr val="0000FF"/>
                </a:solidFill>
              </a:rPr>
              <a:t>Yapay sinir ağının </a:t>
            </a:r>
          </a:p>
          <a:p>
            <a:pPr algn="l">
              <a:spcBef>
                <a:spcPts val="0"/>
              </a:spcBef>
              <a:defRPr/>
            </a:pPr>
            <a:r>
              <a:rPr lang="tr-TR" sz="2000" b="0" i="1" dirty="0">
                <a:solidFill>
                  <a:srgbClr val="0000FF"/>
                </a:solidFill>
              </a:rPr>
              <a:t>en küçük  parçasıdır.</a:t>
            </a:r>
          </a:p>
          <a:p>
            <a:pPr algn="l">
              <a:spcBef>
                <a:spcPts val="0"/>
              </a:spcBef>
              <a:defRPr/>
            </a:pPr>
            <a:r>
              <a:rPr lang="tr-TR" sz="2000" b="0" i="1" dirty="0">
                <a:solidFill>
                  <a:srgbClr val="0000FF"/>
                </a:solidFill>
              </a:rPr>
              <a:t>Doğrusal (lineer) bir </a:t>
            </a:r>
          </a:p>
          <a:p>
            <a:pPr algn="l">
              <a:spcBef>
                <a:spcPts val="0"/>
              </a:spcBef>
              <a:defRPr/>
            </a:pPr>
            <a:r>
              <a:rPr lang="tr-TR" sz="2000" b="0" i="1" dirty="0">
                <a:solidFill>
                  <a:srgbClr val="0000FF"/>
                </a:solidFill>
              </a:rPr>
              <a:t>fonksiyonla ifade </a:t>
            </a:r>
          </a:p>
          <a:p>
            <a:pPr algn="l">
              <a:spcBef>
                <a:spcPts val="0"/>
              </a:spcBef>
              <a:defRPr/>
            </a:pPr>
            <a:r>
              <a:rPr lang="tr-TR" sz="2000" b="0" i="1" dirty="0">
                <a:solidFill>
                  <a:srgbClr val="0000FF"/>
                </a:solidFill>
              </a:rPr>
              <a:t>edilmektedir.</a:t>
            </a:r>
          </a:p>
          <a:p>
            <a:pPr algn="l">
              <a:spcBef>
                <a:spcPts val="0"/>
              </a:spcBef>
              <a:defRPr/>
            </a:pPr>
            <a:endParaRPr lang="tr-TR" sz="2000" b="0" i="1" dirty="0">
              <a:solidFill>
                <a:srgbClr val="0000FF"/>
              </a:solidFill>
            </a:endParaRPr>
          </a:p>
          <a:p>
            <a:pPr>
              <a:spcBef>
                <a:spcPts val="0"/>
              </a:spcBef>
              <a:defRPr/>
            </a:pPr>
            <a:endParaRPr lang="tr-TR" sz="2000" b="0" dirty="0"/>
          </a:p>
          <a:p>
            <a:pPr algn="l">
              <a:spcBef>
                <a:spcPts val="0"/>
              </a:spcBef>
              <a:defRPr/>
            </a:pPr>
            <a:r>
              <a:rPr lang="tr-TR" sz="2000" b="0" dirty="0"/>
              <a:t>	</a:t>
            </a:r>
          </a:p>
          <a:p>
            <a:pPr algn="l">
              <a:spcBef>
                <a:spcPts val="0"/>
              </a:spcBef>
              <a:defRPr/>
            </a:pPr>
            <a:endParaRPr lang="tr-TR" sz="1100" b="0" dirty="0"/>
          </a:p>
          <a:p>
            <a:pPr algn="l">
              <a:spcBef>
                <a:spcPts val="0"/>
              </a:spcBef>
              <a:defRPr/>
            </a:pPr>
            <a:endParaRPr lang="tr-TR" sz="2000" b="0" dirty="0"/>
          </a:p>
          <a:p>
            <a:pPr algn="l">
              <a:spcBef>
                <a:spcPts val="0"/>
              </a:spcBef>
              <a:defRPr/>
            </a:pPr>
            <a:endParaRPr lang="tr-TR" sz="1800" b="0" dirty="0" smtClean="0"/>
          </a:p>
          <a:p>
            <a:pPr algn="l">
              <a:spcBef>
                <a:spcPts val="0"/>
              </a:spcBef>
              <a:defRPr/>
            </a:pPr>
            <a:r>
              <a:rPr lang="en-US" sz="2000" dirty="0" smtClean="0"/>
              <a:t>x</a:t>
            </a:r>
            <a:r>
              <a:rPr lang="en-US" sz="2000" b="0" dirty="0"/>
              <a:t>: </a:t>
            </a:r>
            <a:r>
              <a:rPr lang="tr-TR" sz="2000" b="0" dirty="0"/>
              <a:t>Girdi değeri, </a:t>
            </a:r>
            <a:r>
              <a:rPr lang="en-US" sz="2000" b="0" dirty="0"/>
              <a:t>bağımsız </a:t>
            </a:r>
            <a:r>
              <a:rPr lang="en-US" sz="2000" b="0" dirty="0" smtClean="0"/>
              <a:t>değişken</a:t>
            </a:r>
            <a:r>
              <a:rPr lang="tr-TR" sz="2000" b="0" dirty="0" smtClean="0"/>
              <a:t>ler</a:t>
            </a:r>
            <a:r>
              <a:rPr lang="en-US" sz="2000" b="0" dirty="0" smtClean="0"/>
              <a:t>.</a:t>
            </a:r>
            <a:endParaRPr lang="tr-TR" sz="2000" b="0" dirty="0"/>
          </a:p>
          <a:p>
            <a:pPr algn="l">
              <a:spcBef>
                <a:spcPts val="0"/>
              </a:spcBef>
              <a:defRPr/>
            </a:pPr>
            <a:r>
              <a:rPr lang="tr-TR" sz="2000" dirty="0"/>
              <a:t>w</a:t>
            </a:r>
            <a:r>
              <a:rPr lang="en-US" sz="2000" b="0" dirty="0"/>
              <a:t>: </a:t>
            </a:r>
            <a:r>
              <a:rPr lang="tr-TR" sz="2000" b="0" dirty="0"/>
              <a:t>A</a:t>
            </a:r>
            <a:r>
              <a:rPr lang="en-US" sz="2000" b="0" dirty="0"/>
              <a:t>ğırlık </a:t>
            </a:r>
            <a:r>
              <a:rPr lang="tr-TR" sz="2000" b="0" dirty="0"/>
              <a:t>(weight) </a:t>
            </a:r>
            <a:r>
              <a:rPr lang="en-US" sz="2000" b="0" dirty="0"/>
              <a:t>parametresi</a:t>
            </a:r>
          </a:p>
          <a:p>
            <a:pPr algn="l">
              <a:spcBef>
                <a:spcPts val="0"/>
              </a:spcBef>
              <a:defRPr/>
            </a:pPr>
            <a:r>
              <a:rPr lang="en-US" sz="2000" dirty="0"/>
              <a:t>b</a:t>
            </a:r>
            <a:r>
              <a:rPr lang="en-US" sz="2000" b="0" dirty="0"/>
              <a:t>: </a:t>
            </a:r>
            <a:r>
              <a:rPr lang="tr-TR" sz="2000" b="0" dirty="0"/>
              <a:t>Kayma (b</a:t>
            </a:r>
            <a:r>
              <a:rPr lang="en-US" sz="2000" b="0" dirty="0"/>
              <a:t>ias</a:t>
            </a:r>
            <a:r>
              <a:rPr lang="tr-TR" sz="2000" b="0" dirty="0"/>
              <a:t>)</a:t>
            </a:r>
            <a:r>
              <a:rPr lang="en-US" sz="2000" b="0" dirty="0"/>
              <a:t> değeri</a:t>
            </a:r>
            <a:endParaRPr lang="tr-TR" sz="2000" b="0" dirty="0"/>
          </a:p>
          <a:p>
            <a:pPr algn="l">
              <a:spcBef>
                <a:spcPts val="0"/>
              </a:spcBef>
              <a:defRPr/>
            </a:pPr>
            <a:r>
              <a:rPr lang="en-US" sz="2000" dirty="0"/>
              <a:t>y</a:t>
            </a:r>
            <a:r>
              <a:rPr lang="en-US" sz="2000" b="0" dirty="0"/>
              <a:t>: </a:t>
            </a:r>
            <a:r>
              <a:rPr lang="tr-TR" sz="2000" b="0" dirty="0"/>
              <a:t>Çıkış değeri,</a:t>
            </a:r>
            <a:r>
              <a:rPr lang="en-US" sz="2000" b="0" dirty="0"/>
              <a:t> </a:t>
            </a:r>
            <a:r>
              <a:rPr lang="tr-TR" sz="2000" b="0" dirty="0"/>
              <a:t>g</a:t>
            </a:r>
            <a:r>
              <a:rPr lang="en-US" sz="2000" b="0" dirty="0"/>
              <a:t>irdiye ait skoru verir.</a:t>
            </a:r>
          </a:p>
        </p:txBody>
      </p:sp>
      <p:graphicFrame>
        <p:nvGraphicFramePr>
          <p:cNvPr id="31747" name="Object 3"/>
          <p:cNvGraphicFramePr>
            <a:graphicFrameLocks noChangeAspect="1"/>
          </p:cNvGraphicFramePr>
          <p:nvPr/>
        </p:nvGraphicFramePr>
        <p:xfrm>
          <a:off x="285720" y="3298040"/>
          <a:ext cx="5454650" cy="773906"/>
        </p:xfrm>
        <a:graphic>
          <a:graphicData uri="http://schemas.openxmlformats.org/presentationml/2006/ole">
            <p:oleObj spid="_x0000_s1026" name="Denklem" r:id="rId3" imgW="2539800" imgH="431640" progId="Equation.3">
              <p:embed/>
            </p:oleObj>
          </a:graphicData>
        </a:graphic>
      </p:graphicFrame>
      <p:graphicFrame>
        <p:nvGraphicFramePr>
          <p:cNvPr id="2" name="Object 3"/>
          <p:cNvGraphicFramePr>
            <a:graphicFrameLocks noChangeAspect="1"/>
          </p:cNvGraphicFramePr>
          <p:nvPr/>
        </p:nvGraphicFramePr>
        <p:xfrm>
          <a:off x="5929322" y="4500574"/>
          <a:ext cx="2863850" cy="455083"/>
        </p:xfrm>
        <a:graphic>
          <a:graphicData uri="http://schemas.openxmlformats.org/presentationml/2006/ole">
            <p:oleObj spid="_x0000_s1027" name="Denklem" r:id="rId4" imgW="1333440" imgH="253800" progId="Equation.3">
              <p:embed/>
            </p:oleObj>
          </a:graphicData>
        </a:graphic>
      </p:graphicFrame>
      <p:sp>
        <p:nvSpPr>
          <p:cNvPr id="1032" name="Rectangle 3"/>
          <p:cNvSpPr txBox="1">
            <a:spLocks noChangeArrowheads="1"/>
          </p:cNvSpPr>
          <p:nvPr/>
        </p:nvSpPr>
        <p:spPr bwMode="auto">
          <a:xfrm>
            <a:off x="5929322" y="3929070"/>
            <a:ext cx="3071812" cy="357188"/>
          </a:xfrm>
          <a:prstGeom prst="rect">
            <a:avLst/>
          </a:prstGeom>
          <a:noFill/>
          <a:ln w="9525">
            <a:noFill/>
            <a:miter lim="800000"/>
            <a:headEnd/>
            <a:tailEnd/>
          </a:ln>
        </p:spPr>
        <p:txBody>
          <a:bodyPr/>
          <a:lstStyle/>
          <a:p>
            <a:pPr algn="l"/>
            <a:r>
              <a:rPr lang="tr-TR" sz="2000" b="0" dirty="0"/>
              <a:t>Aktivasyon fonksiyonu:</a:t>
            </a:r>
          </a:p>
        </p:txBody>
      </p:sp>
      <p:pic>
        <p:nvPicPr>
          <p:cNvPr id="9" name="Picture 3"/>
          <p:cNvPicPr>
            <a:picLocks noChangeAspect="1" noChangeArrowheads="1"/>
          </p:cNvPicPr>
          <p:nvPr/>
        </p:nvPicPr>
        <p:blipFill>
          <a:blip r:embed="rId5"/>
          <a:srcRect/>
          <a:stretch>
            <a:fillRect/>
          </a:stretch>
        </p:blipFill>
        <p:spPr bwMode="auto">
          <a:xfrm>
            <a:off x="4631084" y="66675"/>
            <a:ext cx="4444654" cy="3433767"/>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tr-TR" sz="2400" dirty="0" smtClean="0"/>
              <a:t>YSA ve Sinir sistemi elemanlarının karşılaştırılması</a:t>
            </a:r>
          </a:p>
        </p:txBody>
      </p:sp>
      <p:sp>
        <p:nvSpPr>
          <p:cNvPr id="3075" name="Text Box 4"/>
          <p:cNvSpPr>
            <a:spLocks noGrp="1" noChangeArrowheads="1"/>
          </p:cNvSpPr>
          <p:nvPr>
            <p:ph type="body" idx="1"/>
          </p:nvPr>
        </p:nvSpPr>
        <p:spPr>
          <a:xfrm>
            <a:off x="250825" y="638175"/>
            <a:ext cx="8713788" cy="4719638"/>
          </a:xfrm>
        </p:spPr>
        <p:txBody>
          <a:bodyPr/>
          <a:lstStyle/>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r>
              <a:rPr lang="tr-TR" altLang="tr-TR" sz="2400" dirty="0" smtClean="0"/>
              <a:t>				</a:t>
            </a:r>
          </a:p>
        </p:txBody>
      </p:sp>
      <p:graphicFrame>
        <p:nvGraphicFramePr>
          <p:cNvPr id="4" name="3 Tablo"/>
          <p:cNvGraphicFramePr>
            <a:graphicFrameLocks noGrp="1"/>
          </p:cNvGraphicFramePr>
          <p:nvPr/>
        </p:nvGraphicFramePr>
        <p:xfrm>
          <a:off x="1214414" y="714360"/>
          <a:ext cx="6596066" cy="2377440"/>
        </p:xfrm>
        <a:graphic>
          <a:graphicData uri="http://schemas.openxmlformats.org/drawingml/2006/table">
            <a:tbl>
              <a:tblPr firstRow="1" bandRow="1">
                <a:tableStyleId>{5C22544A-7EE6-4342-B048-85BDC9FD1C3A}</a:tableStyleId>
              </a:tblPr>
              <a:tblGrid>
                <a:gridCol w="3298033"/>
                <a:gridCol w="3298033"/>
              </a:tblGrid>
              <a:tr h="370840">
                <a:tc>
                  <a:txBody>
                    <a:bodyPr/>
                    <a:lstStyle/>
                    <a:p>
                      <a:r>
                        <a:rPr lang="tr-TR" altLang="tr-TR" sz="2000" dirty="0" smtClean="0"/>
                        <a:t>Sinir Sistemi Elemanı</a:t>
                      </a:r>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2000" dirty="0" smtClean="0"/>
                        <a:t>Yapay Sinir Ağı Elemanı</a:t>
                      </a:r>
                    </a:p>
                  </a:txBody>
                  <a:tcPr/>
                </a:tc>
              </a:tr>
              <a:tr h="370840">
                <a:tc>
                  <a:txBody>
                    <a:bodyPr/>
                    <a:lstStyle/>
                    <a:p>
                      <a:r>
                        <a:rPr lang="tr-TR" altLang="tr-TR" sz="2000" dirty="0" smtClean="0"/>
                        <a:t>Sinir</a:t>
                      </a:r>
                      <a:endParaRPr lang="tr-TR" sz="2000" dirty="0"/>
                    </a:p>
                  </a:txBody>
                  <a:tcPr/>
                </a:tc>
                <a:tc>
                  <a:txBody>
                    <a:bodyPr/>
                    <a:lstStyle/>
                    <a:p>
                      <a:r>
                        <a:rPr lang="tr-TR" sz="2000" dirty="0" smtClean="0"/>
                        <a:t>Yapay Sinir</a:t>
                      </a:r>
                      <a:r>
                        <a:rPr lang="tr-TR" sz="2000" baseline="0" dirty="0" smtClean="0"/>
                        <a:t> Hücresi</a:t>
                      </a:r>
                      <a:endParaRPr lang="tr-TR" sz="2000" dirty="0"/>
                    </a:p>
                  </a:txBody>
                  <a:tcPr/>
                </a:tc>
              </a:tr>
              <a:tr h="370840">
                <a:tc>
                  <a:txBody>
                    <a:bodyPr/>
                    <a:lstStyle/>
                    <a:p>
                      <a:r>
                        <a:rPr lang="tr-TR" sz="2000" dirty="0" smtClean="0"/>
                        <a:t>Sinaps</a:t>
                      </a:r>
                      <a:endParaRPr lang="tr-TR" sz="2000" dirty="0"/>
                    </a:p>
                  </a:txBody>
                  <a:tcPr/>
                </a:tc>
                <a:tc>
                  <a:txBody>
                    <a:bodyPr/>
                    <a:lstStyle/>
                    <a:p>
                      <a:r>
                        <a:rPr lang="tr-TR" sz="2000" dirty="0" smtClean="0"/>
                        <a:t>Ağırlıklar</a:t>
                      </a:r>
                      <a:endParaRPr lang="tr-TR" sz="2000" dirty="0"/>
                    </a:p>
                  </a:txBody>
                  <a:tcPr/>
                </a:tc>
              </a:tr>
              <a:tr h="370840">
                <a:tc>
                  <a:txBody>
                    <a:bodyPr/>
                    <a:lstStyle/>
                    <a:p>
                      <a:r>
                        <a:rPr lang="tr-TR" sz="2000" dirty="0" smtClean="0"/>
                        <a:t>Dendrit</a:t>
                      </a:r>
                      <a:endParaRPr lang="tr-TR" sz="2000" dirty="0"/>
                    </a:p>
                  </a:txBody>
                  <a:tcPr/>
                </a:tc>
                <a:tc>
                  <a:txBody>
                    <a:bodyPr/>
                    <a:lstStyle/>
                    <a:p>
                      <a:r>
                        <a:rPr lang="tr-TR" sz="2000" dirty="0" smtClean="0"/>
                        <a:t>Toplama Fonksiyonu</a:t>
                      </a:r>
                      <a:endParaRPr lang="tr-TR" sz="2000" dirty="0"/>
                    </a:p>
                  </a:txBody>
                  <a:tcPr/>
                </a:tc>
              </a:tr>
              <a:tr h="370840">
                <a:tc>
                  <a:txBody>
                    <a:bodyPr/>
                    <a:lstStyle/>
                    <a:p>
                      <a:r>
                        <a:rPr lang="tr-TR" sz="2000" dirty="0" smtClean="0"/>
                        <a:t>Hücre Gövdesi</a:t>
                      </a:r>
                      <a:endParaRPr lang="tr-TR" sz="2000" dirty="0"/>
                    </a:p>
                  </a:txBody>
                  <a:tcPr/>
                </a:tc>
                <a:tc>
                  <a:txBody>
                    <a:bodyPr/>
                    <a:lstStyle/>
                    <a:p>
                      <a:r>
                        <a:rPr lang="tr-TR" sz="2000" dirty="0" smtClean="0"/>
                        <a:t>Aktivasyon Fonksiyonu</a:t>
                      </a:r>
                      <a:endParaRPr lang="tr-TR" sz="2000" dirty="0"/>
                    </a:p>
                  </a:txBody>
                  <a:tcPr/>
                </a:tc>
              </a:tr>
              <a:tr h="370840">
                <a:tc>
                  <a:txBody>
                    <a:bodyPr/>
                    <a:lstStyle/>
                    <a:p>
                      <a:r>
                        <a:rPr lang="tr-TR" sz="2000" dirty="0" smtClean="0"/>
                        <a:t>Aksonlar</a:t>
                      </a:r>
                      <a:endParaRPr lang="tr-TR" sz="2000" dirty="0"/>
                    </a:p>
                  </a:txBody>
                  <a:tcPr/>
                </a:tc>
                <a:tc>
                  <a:txBody>
                    <a:bodyPr/>
                    <a:lstStyle/>
                    <a:p>
                      <a:r>
                        <a:rPr lang="tr-TR" sz="2000" dirty="0" smtClean="0"/>
                        <a:t>Çıkış</a:t>
                      </a:r>
                      <a:endParaRPr lang="tr-TR" sz="2000" dirty="0"/>
                    </a:p>
                  </a:txBody>
                  <a:tcPr/>
                </a:tc>
              </a:tr>
            </a:tbl>
          </a:graphicData>
        </a:graphic>
      </p:graphicFrame>
      <p:pic>
        <p:nvPicPr>
          <p:cNvPr id="5" name="Picture 3"/>
          <p:cNvPicPr>
            <a:picLocks noChangeAspect="1" noChangeArrowheads="1"/>
          </p:cNvPicPr>
          <p:nvPr/>
        </p:nvPicPr>
        <p:blipFill>
          <a:blip r:embed="rId2"/>
          <a:srcRect/>
          <a:stretch>
            <a:fillRect/>
          </a:stretch>
        </p:blipFill>
        <p:spPr bwMode="auto">
          <a:xfrm>
            <a:off x="571472" y="3357566"/>
            <a:ext cx="3856981" cy="164307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5072066" y="3357566"/>
            <a:ext cx="2643174" cy="2042014"/>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tr-TR" altLang="en-US" smtClean="0"/>
              <a:t>Yapay Sinir Ağı</a:t>
            </a:r>
            <a:endParaRPr lang="en-US" altLang="en-US"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366714" y="734220"/>
            <a:ext cx="8715375" cy="4410604"/>
          </a:xfrm>
          <a:prstGeom prst="rect">
            <a:avLst/>
          </a:prstGeom>
          <a:noFill/>
          <a:ln w="9525">
            <a:noFill/>
            <a:miter lim="800000"/>
            <a:headEnd/>
            <a:tailEnd/>
          </a:ln>
        </p:spPr>
        <p:txBody>
          <a:bodyPr/>
          <a:lstStyle/>
          <a:p>
            <a:pPr marL="342900" indent="-342900" algn="l">
              <a:spcBef>
                <a:spcPts val="0"/>
              </a:spcBef>
              <a:buFont typeface="Wingdings" pitchFamily="2" charset="2"/>
              <a:buChar char="q"/>
              <a:defRPr/>
            </a:pPr>
            <a:r>
              <a:rPr lang="tr-TR" sz="2000" b="0" dirty="0">
                <a:solidFill>
                  <a:srgbClr val="0000FF"/>
                </a:solidFill>
              </a:rPr>
              <a:t>Birden çok sayıda perceptron bir araya gelip ağ oluşturulur:</a:t>
            </a:r>
          </a:p>
          <a:p>
            <a:pPr marL="342900" indent="-342900" algn="l">
              <a:spcBef>
                <a:spcPts val="0"/>
              </a:spcBef>
              <a:buFont typeface="Wingdings" pitchFamily="2" charset="2"/>
              <a:buChar char="q"/>
              <a:defRPr/>
            </a:pPr>
            <a:r>
              <a:rPr lang="tr-TR" sz="2000" b="0" dirty="0"/>
              <a:t>YSA </a:t>
            </a:r>
            <a:r>
              <a:rPr lang="tr-TR" sz="2000" b="0" dirty="0" smtClean="0"/>
              <a:t>(veya Derin Öğrenme) </a:t>
            </a:r>
            <a:r>
              <a:rPr lang="tr-TR" sz="2000" b="0" dirty="0"/>
              <a:t>modelinde yapılan temel işlem; modelin en iyi skoru vereceği </a:t>
            </a:r>
            <a:r>
              <a:rPr lang="tr-TR" sz="2000" dirty="0" smtClean="0"/>
              <a:t>w</a:t>
            </a:r>
            <a:r>
              <a:rPr lang="tr-TR" sz="2000" b="0" dirty="0" smtClean="0"/>
              <a:t> </a:t>
            </a:r>
            <a:r>
              <a:rPr lang="tr-TR" sz="2000" b="0" dirty="0"/>
              <a:t>ve </a:t>
            </a:r>
            <a:r>
              <a:rPr lang="tr-TR" sz="2000" dirty="0"/>
              <a:t>b</a:t>
            </a:r>
            <a:r>
              <a:rPr lang="tr-TR" sz="2000" b="0" dirty="0"/>
              <a:t> </a:t>
            </a:r>
            <a:r>
              <a:rPr lang="tr-TR" sz="2000" b="0" dirty="0" smtClean="0"/>
              <a:t>parametrelerini hesaplamaktır.</a:t>
            </a:r>
            <a:endParaRPr lang="tr-TR" sz="2000" b="0" dirty="0"/>
          </a:p>
          <a:p>
            <a:pPr marL="342900" indent="-342900" algn="l">
              <a:spcBef>
                <a:spcPts val="0"/>
              </a:spcBef>
              <a:buFont typeface="Wingdings" pitchFamily="2" charset="2"/>
              <a:buChar char="q"/>
              <a:defRPr/>
            </a:pPr>
            <a:endParaRPr lang="tr-TR" sz="2000" b="0" dirty="0"/>
          </a:p>
          <a:p>
            <a:pPr marL="342900" indent="-342900" algn="l">
              <a:spcBef>
                <a:spcPts val="0"/>
              </a:spcBef>
              <a:buFont typeface="Wingdings" pitchFamily="2" charset="2"/>
              <a:buChar char="q"/>
              <a:defRPr/>
            </a:pPr>
            <a:endParaRPr lang="tr-TR" sz="2000" b="0" dirty="0"/>
          </a:p>
          <a:p>
            <a:pPr marL="342900" indent="-342900" algn="l">
              <a:spcBef>
                <a:spcPts val="0"/>
              </a:spcBef>
              <a:buFont typeface="Wingdings" pitchFamily="2" charset="2"/>
              <a:buChar char="q"/>
              <a:defRPr/>
            </a:pPr>
            <a:endParaRPr lang="tr-TR" sz="2000" b="0" dirty="0"/>
          </a:p>
          <a:p>
            <a:pPr marL="342900" indent="-342900" algn="l">
              <a:spcBef>
                <a:spcPts val="0"/>
              </a:spcBef>
              <a:buFont typeface="Wingdings" pitchFamily="2" charset="2"/>
              <a:buChar char="q"/>
              <a:defRPr/>
            </a:pPr>
            <a:endParaRPr lang="tr-TR" sz="2000" b="0" dirty="0"/>
          </a:p>
          <a:p>
            <a:pPr marL="342900" indent="-342900" algn="l">
              <a:spcBef>
                <a:spcPts val="0"/>
              </a:spcBef>
              <a:buFont typeface="Wingdings" pitchFamily="2" charset="2"/>
              <a:buChar char="q"/>
              <a:defRPr/>
            </a:pPr>
            <a:endParaRPr lang="tr-TR" sz="2000" b="0" dirty="0"/>
          </a:p>
          <a:p>
            <a:pPr marL="342900" indent="-342900" algn="l">
              <a:spcBef>
                <a:spcPts val="0"/>
              </a:spcBef>
              <a:buFont typeface="Wingdings" pitchFamily="2" charset="2"/>
              <a:buChar char="q"/>
              <a:defRPr/>
            </a:pPr>
            <a:endParaRPr lang="tr-TR" sz="2000" b="0" dirty="0"/>
          </a:p>
          <a:p>
            <a:pPr algn="l">
              <a:spcBef>
                <a:spcPts val="0"/>
              </a:spcBef>
              <a:defRPr/>
            </a:pPr>
            <a:endParaRPr lang="tr-TR" sz="2000" b="0" dirty="0" smtClean="0"/>
          </a:p>
          <a:p>
            <a:pPr algn="l">
              <a:spcBef>
                <a:spcPts val="0"/>
              </a:spcBef>
              <a:defRPr/>
            </a:pPr>
            <a:endParaRPr lang="tr-TR" sz="2000" b="0" dirty="0"/>
          </a:p>
          <a:p>
            <a:pPr algn="l">
              <a:spcBef>
                <a:spcPts val="0"/>
              </a:spcBef>
              <a:defRPr/>
            </a:pPr>
            <a:endParaRPr lang="tr-TR" sz="1600" b="0" dirty="0"/>
          </a:p>
          <a:p>
            <a:pPr algn="l">
              <a:spcBef>
                <a:spcPts val="0"/>
              </a:spcBef>
              <a:defRPr/>
            </a:pPr>
            <a:endParaRPr lang="tr-TR" sz="1600" b="0" dirty="0" smtClean="0"/>
          </a:p>
        </p:txBody>
      </p:sp>
      <p:pic>
        <p:nvPicPr>
          <p:cNvPr id="5122" name="Picture 2"/>
          <p:cNvPicPr>
            <a:picLocks noChangeAspect="1" noChangeArrowheads="1"/>
          </p:cNvPicPr>
          <p:nvPr/>
        </p:nvPicPr>
        <p:blipFill>
          <a:blip r:embed="rId2"/>
          <a:srcRect/>
          <a:stretch>
            <a:fillRect/>
          </a:stretch>
        </p:blipFill>
        <p:spPr bwMode="auto">
          <a:xfrm>
            <a:off x="1147784" y="1923567"/>
            <a:ext cx="6996116" cy="3648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366714" y="734220"/>
            <a:ext cx="8715375" cy="4410604"/>
          </a:xfrm>
          <a:prstGeom prst="rect">
            <a:avLst/>
          </a:prstGeom>
          <a:noFill/>
          <a:ln w="9525">
            <a:noFill/>
            <a:miter lim="800000"/>
            <a:headEnd/>
            <a:tailEnd/>
          </a:ln>
        </p:spPr>
        <p:txBody>
          <a:bodyPr/>
          <a:lstStyle/>
          <a:p>
            <a:pPr algn="l">
              <a:spcBef>
                <a:spcPts val="0"/>
              </a:spcBef>
              <a:defRPr/>
            </a:pPr>
            <a:endParaRPr lang="tr-TR" sz="1600" b="0" dirty="0" smtClean="0"/>
          </a:p>
        </p:txBody>
      </p:sp>
      <p:pic>
        <p:nvPicPr>
          <p:cNvPr id="6146" name="Picture 2"/>
          <p:cNvPicPr>
            <a:picLocks noChangeAspect="1" noChangeArrowheads="1"/>
          </p:cNvPicPr>
          <p:nvPr/>
        </p:nvPicPr>
        <p:blipFill>
          <a:blip r:embed="rId2"/>
          <a:srcRect/>
          <a:stretch>
            <a:fillRect/>
          </a:stretch>
        </p:blipFill>
        <p:spPr bwMode="auto">
          <a:xfrm>
            <a:off x="1214414" y="0"/>
            <a:ext cx="6250984"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366714" y="734220"/>
            <a:ext cx="8715375" cy="4410604"/>
          </a:xfrm>
          <a:prstGeom prst="rect">
            <a:avLst/>
          </a:prstGeom>
          <a:noFill/>
          <a:ln w="9525">
            <a:noFill/>
            <a:miter lim="800000"/>
            <a:headEnd/>
            <a:tailEnd/>
          </a:ln>
        </p:spPr>
        <p:txBody>
          <a:bodyPr/>
          <a:lstStyle/>
          <a:p>
            <a:pPr marL="342900" indent="-342900" algn="l">
              <a:spcBef>
                <a:spcPts val="0"/>
              </a:spcBef>
              <a:defRPr/>
            </a:pPr>
            <a:endParaRPr lang="tr-TR" sz="2000" b="0" dirty="0"/>
          </a:p>
          <a:p>
            <a:pPr marL="342900" indent="-342900" algn="l">
              <a:spcBef>
                <a:spcPts val="0"/>
              </a:spcBef>
              <a:buFont typeface="Wingdings" pitchFamily="2" charset="2"/>
              <a:buChar char="q"/>
              <a:defRPr/>
            </a:pPr>
            <a:endParaRPr lang="tr-TR" sz="2000" b="0" dirty="0"/>
          </a:p>
          <a:p>
            <a:pPr marL="342900" indent="-342900" algn="l">
              <a:spcBef>
                <a:spcPts val="0"/>
              </a:spcBef>
              <a:buFont typeface="Wingdings" pitchFamily="2" charset="2"/>
              <a:buChar char="q"/>
              <a:defRPr/>
            </a:pPr>
            <a:endParaRPr lang="tr-TR" sz="2000" b="0" dirty="0"/>
          </a:p>
          <a:p>
            <a:pPr marL="342900" indent="-342900" algn="l">
              <a:spcBef>
                <a:spcPts val="0"/>
              </a:spcBef>
              <a:buFont typeface="Wingdings" pitchFamily="2" charset="2"/>
              <a:buChar char="q"/>
              <a:defRPr/>
            </a:pPr>
            <a:endParaRPr lang="tr-TR" sz="2000" b="0" dirty="0"/>
          </a:p>
          <a:p>
            <a:pPr marL="342900" indent="-342900" algn="l">
              <a:spcBef>
                <a:spcPts val="0"/>
              </a:spcBef>
              <a:buFont typeface="Wingdings" pitchFamily="2" charset="2"/>
              <a:buChar char="q"/>
              <a:defRPr/>
            </a:pPr>
            <a:endParaRPr lang="tr-TR" sz="2000" b="0" dirty="0"/>
          </a:p>
          <a:p>
            <a:pPr marL="342900" indent="-342900" algn="l">
              <a:spcBef>
                <a:spcPts val="0"/>
              </a:spcBef>
              <a:buFont typeface="Wingdings" pitchFamily="2" charset="2"/>
              <a:buChar char="q"/>
              <a:defRPr/>
            </a:pPr>
            <a:endParaRPr lang="tr-TR" sz="2000" b="0" dirty="0"/>
          </a:p>
          <a:p>
            <a:pPr algn="l">
              <a:spcBef>
                <a:spcPts val="0"/>
              </a:spcBef>
              <a:defRPr/>
            </a:pPr>
            <a:endParaRPr lang="tr-TR" sz="2000" b="0" dirty="0" smtClean="0"/>
          </a:p>
          <a:p>
            <a:pPr algn="l">
              <a:spcBef>
                <a:spcPts val="0"/>
              </a:spcBef>
              <a:defRPr/>
            </a:pPr>
            <a:endParaRPr lang="tr-TR" sz="2000" b="0" dirty="0"/>
          </a:p>
          <a:p>
            <a:pPr algn="l">
              <a:spcBef>
                <a:spcPts val="0"/>
              </a:spcBef>
              <a:defRPr/>
            </a:pPr>
            <a:endParaRPr lang="tr-TR" sz="1600" b="0" dirty="0"/>
          </a:p>
          <a:p>
            <a:pPr algn="l">
              <a:spcBef>
                <a:spcPts val="0"/>
              </a:spcBef>
              <a:defRPr/>
            </a:pPr>
            <a:endParaRPr lang="tr-TR" sz="1600" b="0" dirty="0" smtClean="0"/>
          </a:p>
          <a:p>
            <a:pPr algn="l">
              <a:spcBef>
                <a:spcPts val="0"/>
              </a:spcBef>
              <a:defRPr/>
            </a:pPr>
            <a:endParaRPr lang="tr-TR" sz="1600" b="0" dirty="0" smtClean="0"/>
          </a:p>
          <a:p>
            <a:pPr algn="l">
              <a:spcBef>
                <a:spcPts val="0"/>
              </a:spcBef>
              <a:defRPr/>
            </a:pPr>
            <a:endParaRPr lang="tr-TR" sz="1600" b="0" dirty="0" smtClean="0"/>
          </a:p>
          <a:p>
            <a:pPr algn="l">
              <a:spcBef>
                <a:spcPts val="0"/>
              </a:spcBef>
              <a:defRPr/>
            </a:pPr>
            <a:endParaRPr lang="tr-TR" sz="1600" b="0" dirty="0" smtClean="0"/>
          </a:p>
        </p:txBody>
      </p:sp>
      <p:pic>
        <p:nvPicPr>
          <p:cNvPr id="7" name="Picture 3"/>
          <p:cNvPicPr>
            <a:picLocks noChangeAspect="1" noChangeArrowheads="1"/>
          </p:cNvPicPr>
          <p:nvPr/>
        </p:nvPicPr>
        <p:blipFill>
          <a:blip r:embed="rId2"/>
          <a:srcRect/>
          <a:stretch>
            <a:fillRect/>
          </a:stretch>
        </p:blipFill>
        <p:spPr bwMode="auto">
          <a:xfrm>
            <a:off x="500034" y="249237"/>
            <a:ext cx="8370887" cy="2536825"/>
          </a:xfrm>
          <a:prstGeom prst="rect">
            <a:avLst/>
          </a:prstGeom>
          <a:noFill/>
          <a:ln w="9525">
            <a:noFill/>
            <a:miter lim="800000"/>
            <a:headEnd/>
            <a:tailEnd/>
          </a:ln>
        </p:spPr>
      </p:pic>
      <p:sp>
        <p:nvSpPr>
          <p:cNvPr id="8" name="7 Metin kutusu"/>
          <p:cNvSpPr txBox="1"/>
          <p:nvPr/>
        </p:nvSpPr>
        <p:spPr>
          <a:xfrm>
            <a:off x="71406" y="3000376"/>
            <a:ext cx="3929090" cy="2062103"/>
          </a:xfrm>
          <a:prstGeom prst="rect">
            <a:avLst/>
          </a:prstGeom>
          <a:noFill/>
        </p:spPr>
        <p:txBody>
          <a:bodyPr wrap="square" rtlCol="0">
            <a:spAutoFit/>
          </a:bodyPr>
          <a:lstStyle/>
          <a:p>
            <a:pPr algn="l">
              <a:spcBef>
                <a:spcPts val="0"/>
              </a:spcBef>
              <a:defRPr/>
            </a:pPr>
            <a:r>
              <a:rPr lang="tr-TR" sz="1600" dirty="0" smtClean="0">
                <a:solidFill>
                  <a:srgbClr val="7030A0"/>
                </a:solidFill>
                <a:latin typeface="Courier New" pitchFamily="49" charset="0"/>
                <a:cs typeface="Courier New" pitchFamily="49" charset="0"/>
              </a:rPr>
              <a:t>Tek gizli katmanlı ağ </a:t>
            </a:r>
          </a:p>
          <a:p>
            <a:pPr algn="l">
              <a:spcBef>
                <a:spcPts val="0"/>
              </a:spcBef>
              <a:defRPr/>
            </a:pPr>
            <a:r>
              <a:rPr lang="tr-TR" sz="1600" dirty="0" smtClean="0">
                <a:solidFill>
                  <a:srgbClr val="7030A0"/>
                </a:solidFill>
                <a:latin typeface="Courier New" pitchFamily="49" charset="0"/>
                <a:cs typeface="Courier New" pitchFamily="49" charset="0"/>
              </a:rPr>
              <a:t>(3 giriş -&gt; 2 çıkış)</a:t>
            </a:r>
          </a:p>
          <a:p>
            <a:pPr algn="l">
              <a:spcBef>
                <a:spcPts val="0"/>
              </a:spcBef>
              <a:defRPr/>
            </a:pPr>
            <a:r>
              <a:rPr lang="en-US" sz="1600" dirty="0" smtClean="0">
                <a:latin typeface="Courier New" pitchFamily="49" charset="0"/>
                <a:cs typeface="Courier New" pitchFamily="49" charset="0"/>
              </a:rPr>
              <a:t>4+2</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6 nöron</a:t>
            </a:r>
            <a:r>
              <a:rPr lang="tr-TR" sz="1600" dirty="0" smtClean="0">
                <a:latin typeface="Courier New" pitchFamily="49" charset="0"/>
                <a:cs typeface="Courier New" pitchFamily="49" charset="0"/>
              </a:rPr>
              <a:t> </a:t>
            </a:r>
          </a:p>
          <a:p>
            <a:pPr algn="l">
              <a:spcBef>
                <a:spcPts val="0"/>
              </a:spcBef>
              <a:defRPr/>
            </a:pPr>
            <a:r>
              <a:rPr lang="en-US" sz="1600" dirty="0" smtClean="0">
                <a:latin typeface="Courier New" pitchFamily="49" charset="0"/>
                <a:cs typeface="Courier New" pitchFamily="49" charset="0"/>
              </a:rPr>
              <a:t>3x4+4x2</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20 ağırlık</a:t>
            </a:r>
            <a:endParaRPr lang="tr-TR" sz="1600" dirty="0" smtClean="0">
              <a:latin typeface="Courier New" pitchFamily="49" charset="0"/>
              <a:cs typeface="Courier New" pitchFamily="49" charset="0"/>
            </a:endParaRPr>
          </a:p>
          <a:p>
            <a:pPr algn="l">
              <a:spcBef>
                <a:spcPts val="0"/>
              </a:spcBef>
              <a:defRPr/>
            </a:pPr>
            <a:r>
              <a:rPr lang="en-US" sz="1600" dirty="0" smtClean="0">
                <a:latin typeface="Courier New" pitchFamily="49" charset="0"/>
                <a:cs typeface="Courier New" pitchFamily="49" charset="0"/>
              </a:rPr>
              <a:t>4+2</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6 </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bias değeri </a:t>
            </a:r>
            <a:endParaRPr lang="tr-TR" sz="1600" dirty="0" smtClean="0">
              <a:latin typeface="Courier New" pitchFamily="49" charset="0"/>
              <a:cs typeface="Courier New" pitchFamily="49" charset="0"/>
            </a:endParaRPr>
          </a:p>
          <a:p>
            <a:pPr algn="l">
              <a:spcBef>
                <a:spcPts val="0"/>
              </a:spcBef>
              <a:defRPr/>
            </a:pPr>
            <a:r>
              <a:rPr lang="tr-TR" sz="1600" dirty="0" smtClean="0">
                <a:latin typeface="Courier New" pitchFamily="49" charset="0"/>
                <a:cs typeface="Courier New" pitchFamily="49" charset="0"/>
              </a:rPr>
              <a:t>Toplam   = </a:t>
            </a:r>
            <a:r>
              <a:rPr lang="en-US" sz="1600" dirty="0" smtClean="0">
                <a:latin typeface="Courier New" pitchFamily="49" charset="0"/>
                <a:cs typeface="Courier New" pitchFamily="49" charset="0"/>
              </a:rPr>
              <a:t>26 adet </a:t>
            </a:r>
            <a:endParaRPr lang="tr-TR" sz="1600" dirty="0" smtClean="0">
              <a:latin typeface="Courier New" pitchFamily="49" charset="0"/>
              <a:cs typeface="Courier New" pitchFamily="49" charset="0"/>
            </a:endParaRPr>
          </a:p>
          <a:p>
            <a:pPr algn="l">
              <a:spcBef>
                <a:spcPts val="0"/>
              </a:spcBef>
              <a:defRPr/>
            </a:pP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öğrenilmesi gereken </a:t>
            </a:r>
            <a:r>
              <a:rPr lang="tr-TR" sz="1600" dirty="0" smtClean="0">
                <a:latin typeface="Courier New" pitchFamily="49" charset="0"/>
                <a:cs typeface="Courier New" pitchFamily="49" charset="0"/>
              </a:rPr>
              <a:t>  </a:t>
            </a:r>
          </a:p>
          <a:p>
            <a:pPr algn="l">
              <a:spcBef>
                <a:spcPts val="0"/>
              </a:spcBef>
              <a:defRPr/>
            </a:pP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parametre var.</a:t>
            </a:r>
            <a:endParaRPr lang="en-US" sz="1600" dirty="0">
              <a:latin typeface="Courier New" pitchFamily="49" charset="0"/>
              <a:cs typeface="Courier New" pitchFamily="49" charset="0"/>
            </a:endParaRPr>
          </a:p>
        </p:txBody>
      </p:sp>
      <p:sp>
        <p:nvSpPr>
          <p:cNvPr id="9" name="8 Metin kutusu"/>
          <p:cNvSpPr txBox="1"/>
          <p:nvPr/>
        </p:nvSpPr>
        <p:spPr>
          <a:xfrm>
            <a:off x="4143372" y="2977516"/>
            <a:ext cx="4643470" cy="2062103"/>
          </a:xfrm>
          <a:prstGeom prst="rect">
            <a:avLst/>
          </a:prstGeom>
          <a:noFill/>
        </p:spPr>
        <p:txBody>
          <a:bodyPr wrap="square" rtlCol="0">
            <a:spAutoFit/>
          </a:bodyPr>
          <a:lstStyle/>
          <a:p>
            <a:pPr algn="l">
              <a:spcBef>
                <a:spcPts val="0"/>
              </a:spcBef>
              <a:defRPr/>
            </a:pPr>
            <a:r>
              <a:rPr lang="tr-TR" sz="1600" dirty="0" smtClean="0">
                <a:solidFill>
                  <a:srgbClr val="7030A0"/>
                </a:solidFill>
                <a:latin typeface="Courier New" pitchFamily="49" charset="0"/>
                <a:cs typeface="Courier New" pitchFamily="49" charset="0"/>
              </a:rPr>
              <a:t>İ</a:t>
            </a:r>
            <a:r>
              <a:rPr lang="en-US" sz="1600" dirty="0" smtClean="0">
                <a:solidFill>
                  <a:srgbClr val="7030A0"/>
                </a:solidFill>
                <a:latin typeface="Courier New" pitchFamily="49" charset="0"/>
                <a:cs typeface="Courier New" pitchFamily="49" charset="0"/>
              </a:rPr>
              <a:t>ki gizli katmanlı</a:t>
            </a:r>
            <a:r>
              <a:rPr lang="tr-TR" sz="1600" dirty="0" smtClean="0">
                <a:solidFill>
                  <a:srgbClr val="7030A0"/>
                </a:solidFill>
                <a:latin typeface="Courier New" pitchFamily="49" charset="0"/>
                <a:cs typeface="Courier New" pitchFamily="49" charset="0"/>
              </a:rPr>
              <a:t> ağ </a:t>
            </a:r>
          </a:p>
          <a:p>
            <a:pPr algn="l">
              <a:spcBef>
                <a:spcPts val="0"/>
              </a:spcBef>
              <a:defRPr/>
            </a:pPr>
            <a:r>
              <a:rPr lang="tr-TR" sz="1600" dirty="0" smtClean="0">
                <a:solidFill>
                  <a:srgbClr val="7030A0"/>
                </a:solidFill>
                <a:latin typeface="Courier New" pitchFamily="49" charset="0"/>
                <a:cs typeface="Courier New" pitchFamily="49" charset="0"/>
              </a:rPr>
              <a:t>(3 giriş -&gt; 1 çıkış)</a:t>
            </a:r>
          </a:p>
          <a:p>
            <a:pPr algn="l">
              <a:spcBef>
                <a:spcPts val="0"/>
              </a:spcBef>
              <a:defRPr/>
            </a:pPr>
            <a:r>
              <a:rPr lang="en-US" sz="1600" dirty="0" smtClean="0">
                <a:latin typeface="Courier New" pitchFamily="49" charset="0"/>
                <a:cs typeface="Courier New" pitchFamily="49" charset="0"/>
              </a:rPr>
              <a:t>4+4+1</a:t>
            </a:r>
            <a:r>
              <a:rPr lang="tr-TR" sz="1600" dirty="0" smtClean="0">
                <a:latin typeface="Courier New" pitchFamily="49" charset="0"/>
                <a:cs typeface="Courier New" pitchFamily="49" charset="0"/>
              </a:rPr>
              <a:t>       =  </a:t>
            </a:r>
            <a:r>
              <a:rPr lang="en-US" sz="1600" dirty="0" smtClean="0">
                <a:latin typeface="Courier New" pitchFamily="49" charset="0"/>
                <a:cs typeface="Courier New" pitchFamily="49" charset="0"/>
              </a:rPr>
              <a:t>9 nöron, </a:t>
            </a:r>
            <a:r>
              <a:rPr lang="tr-TR" sz="1600" dirty="0" smtClean="0">
                <a:latin typeface="Courier New" pitchFamily="49" charset="0"/>
                <a:cs typeface="Courier New" pitchFamily="49" charset="0"/>
              </a:rPr>
              <a:t>  </a:t>
            </a:r>
          </a:p>
          <a:p>
            <a:pPr algn="l">
              <a:spcBef>
                <a:spcPts val="0"/>
              </a:spcBef>
              <a:defRPr/>
            </a:pPr>
            <a:r>
              <a:rPr lang="en-US" sz="1600" dirty="0" smtClean="0">
                <a:latin typeface="Courier New" pitchFamily="49" charset="0"/>
                <a:cs typeface="Courier New" pitchFamily="49" charset="0"/>
              </a:rPr>
              <a:t>3x4+4x4+4x1</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32 ağırlık</a:t>
            </a:r>
            <a:endParaRPr lang="tr-TR" sz="1600" dirty="0" smtClean="0">
              <a:latin typeface="Courier New" pitchFamily="49" charset="0"/>
              <a:cs typeface="Courier New" pitchFamily="49" charset="0"/>
            </a:endParaRPr>
          </a:p>
          <a:p>
            <a:pPr algn="l">
              <a:spcBef>
                <a:spcPts val="0"/>
              </a:spcBef>
              <a:defRPr/>
            </a:pPr>
            <a:r>
              <a:rPr lang="en-US" sz="1600" dirty="0" smtClean="0">
                <a:latin typeface="Courier New" pitchFamily="49" charset="0"/>
                <a:cs typeface="Courier New" pitchFamily="49" charset="0"/>
              </a:rPr>
              <a:t>4+4+1</a:t>
            </a: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a:t>
            </a:r>
            <a:r>
              <a:rPr lang="tr-TR" sz="1600" dirty="0" smtClean="0">
                <a:latin typeface="Courier New" pitchFamily="49" charset="0"/>
                <a:cs typeface="Courier New" pitchFamily="49" charset="0"/>
              </a:rPr>
              <a:t>  9</a:t>
            </a:r>
            <a:r>
              <a:rPr lang="en-US" sz="1600" dirty="0" smtClean="0">
                <a:latin typeface="Courier New" pitchFamily="49" charset="0"/>
                <a:cs typeface="Courier New" pitchFamily="49" charset="0"/>
              </a:rPr>
              <a:t> bias değeri </a:t>
            </a:r>
            <a:endParaRPr lang="tr-TR" sz="1600" dirty="0" smtClean="0">
              <a:latin typeface="Courier New" pitchFamily="49" charset="0"/>
              <a:cs typeface="Courier New" pitchFamily="49" charset="0"/>
            </a:endParaRPr>
          </a:p>
          <a:p>
            <a:pPr algn="l">
              <a:spcBef>
                <a:spcPts val="0"/>
              </a:spcBef>
              <a:defRPr/>
            </a:pPr>
            <a:r>
              <a:rPr lang="tr-TR" sz="1600" dirty="0" smtClean="0">
                <a:latin typeface="Courier New" pitchFamily="49" charset="0"/>
                <a:cs typeface="Courier New" pitchFamily="49" charset="0"/>
              </a:rPr>
              <a:t>Toplam      =</a:t>
            </a:r>
            <a:r>
              <a:rPr lang="en-US" sz="1600" dirty="0" smtClean="0">
                <a:latin typeface="Courier New" pitchFamily="49" charset="0"/>
                <a:cs typeface="Courier New" pitchFamily="49" charset="0"/>
              </a:rPr>
              <a:t> 41 adet </a:t>
            </a:r>
            <a:endParaRPr lang="tr-TR" sz="1600" dirty="0" smtClean="0">
              <a:latin typeface="Courier New" pitchFamily="49" charset="0"/>
              <a:cs typeface="Courier New" pitchFamily="49" charset="0"/>
            </a:endParaRPr>
          </a:p>
          <a:p>
            <a:pPr algn="l">
              <a:spcBef>
                <a:spcPts val="0"/>
              </a:spcBef>
              <a:defRPr/>
            </a:pP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öğrenilmesi gereken </a:t>
            </a:r>
            <a:endParaRPr lang="tr-TR" sz="1600" dirty="0" smtClean="0">
              <a:latin typeface="Courier New" pitchFamily="49" charset="0"/>
              <a:cs typeface="Courier New" pitchFamily="49" charset="0"/>
            </a:endParaRPr>
          </a:p>
          <a:p>
            <a:pPr algn="l">
              <a:spcBef>
                <a:spcPts val="0"/>
              </a:spcBef>
              <a:defRPr/>
            </a:pPr>
            <a:r>
              <a:rPr lang="tr-T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parametre var.</a:t>
            </a:r>
          </a:p>
        </p:txBody>
      </p:sp>
      <p:cxnSp>
        <p:nvCxnSpPr>
          <p:cNvPr id="11" name="10 Düz Bağlayıcı"/>
          <p:cNvCxnSpPr/>
          <p:nvPr/>
        </p:nvCxnSpPr>
        <p:spPr bwMode="auto">
          <a:xfrm rot="5400000">
            <a:off x="2959406" y="3713962"/>
            <a:ext cx="2143140" cy="1588"/>
          </a:xfrm>
          <a:prstGeom prst="line">
            <a:avLst/>
          </a:prstGeom>
          <a:noFill/>
          <a:ln w="1587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tr-TR" altLang="en-US" smtClean="0"/>
              <a:t>Perceptron Aktivasyonu</a:t>
            </a:r>
            <a:endParaRPr lang="en-US" altLang="en-US"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marL="342900" indent="-342900">
              <a:buFont typeface="Wingdings" pitchFamily="2" charset="2"/>
              <a:buChar char="q"/>
              <a:defRPr/>
            </a:pPr>
            <a:endParaRPr lang="tr-TR" sz="2400" b="0" dirty="0"/>
          </a:p>
          <a:p>
            <a:pPr marL="342900" indent="-342900">
              <a:buFont typeface="Wingdings" pitchFamily="2" charset="2"/>
              <a:buChar char="q"/>
              <a:defRPr/>
            </a:pPr>
            <a:endParaRPr lang="tr-TR" sz="2400" b="0" dirty="0"/>
          </a:p>
          <a:p>
            <a:pPr>
              <a:defRPr/>
            </a:pPr>
            <a:endParaRPr lang="tr-TR" sz="2400" b="0" dirty="0">
              <a:solidFill>
                <a:srgbClr val="0000FF"/>
              </a:solidFill>
            </a:endParaRPr>
          </a:p>
          <a:p>
            <a:pPr>
              <a:defRPr/>
            </a:pPr>
            <a:endParaRPr lang="tr-TR" sz="2400" b="0" dirty="0">
              <a:solidFill>
                <a:srgbClr val="0000FF"/>
              </a:solidFill>
            </a:endParaRPr>
          </a:p>
        </p:txBody>
      </p:sp>
      <p:sp>
        <p:nvSpPr>
          <p:cNvPr id="20485" name="Rectangle 3"/>
          <p:cNvSpPr txBox="1">
            <a:spLocks noChangeArrowheads="1"/>
          </p:cNvSpPr>
          <p:nvPr/>
        </p:nvSpPr>
        <p:spPr bwMode="auto">
          <a:xfrm>
            <a:off x="366714" y="4286250"/>
            <a:ext cx="8715375" cy="1087438"/>
          </a:xfrm>
          <a:prstGeom prst="rect">
            <a:avLst/>
          </a:prstGeom>
          <a:noFill/>
          <a:ln w="9525">
            <a:noFill/>
            <a:miter lim="800000"/>
            <a:headEnd/>
            <a:tailEnd/>
          </a:ln>
        </p:spPr>
        <p:txBody>
          <a:bodyPr/>
          <a:lstStyle/>
          <a:p>
            <a:pPr algn="l"/>
            <a:r>
              <a:rPr lang="en-US" sz="2400" b="0" dirty="0"/>
              <a:t>Yapay sinir ağlarına doğrusal olmayan gerçek dünya özelliklerini tanıtmak için </a:t>
            </a:r>
            <a:r>
              <a:rPr lang="en-US" sz="2400" b="0" i="1" dirty="0"/>
              <a:t>aktivasyon fonksiyonuna</a:t>
            </a:r>
            <a:r>
              <a:rPr lang="en-US" sz="2400" b="0" dirty="0"/>
              <a:t> ihtiyaç duyarız.</a:t>
            </a:r>
            <a:endParaRPr lang="tr-TR" sz="2400" b="0" dirty="0"/>
          </a:p>
        </p:txBody>
      </p:sp>
      <p:pic>
        <p:nvPicPr>
          <p:cNvPr id="7" name="Picture 3"/>
          <p:cNvPicPr>
            <a:picLocks noChangeAspect="1" noChangeArrowheads="1"/>
          </p:cNvPicPr>
          <p:nvPr/>
        </p:nvPicPr>
        <p:blipFill>
          <a:blip r:embed="rId2"/>
          <a:srcRect/>
          <a:stretch>
            <a:fillRect/>
          </a:stretch>
        </p:blipFill>
        <p:spPr bwMode="auto">
          <a:xfrm>
            <a:off x="2214545" y="642922"/>
            <a:ext cx="4530983" cy="35004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tr-TR" altLang="en-US" smtClean="0"/>
              <a:t>Aktivaston</a:t>
            </a:r>
            <a:endParaRPr lang="en-US" altLang="en-US"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Rot="1" noChangeAspect="1" noMove="1" noResize="1" noEditPoints="1" noAdjustHandles="1" noChangeArrowheads="1" noChangeShapeType="1" noTextEdit="1"/>
          </p:cNvSpPr>
          <p:nvPr/>
        </p:nvSpPr>
        <p:spPr bwMode="auto">
          <a:xfrm>
            <a:off x="249114" y="667143"/>
            <a:ext cx="8715375" cy="4410604"/>
          </a:xfrm>
          <a:prstGeom prst="rect">
            <a:avLst/>
          </a:prstGeom>
          <a:blipFill rotWithShape="1">
            <a:blip r:embed="rId2"/>
            <a:stretch>
              <a:fillRect l="-1119"/>
            </a:stretch>
          </a:blipFill>
          <a:ln w="9525">
            <a:noFill/>
            <a:miter lim="800000"/>
            <a:headEnd/>
            <a:tailEnd/>
          </a:ln>
        </p:spPr>
        <p:txBody>
          <a:bodyPr/>
          <a:lstStyle/>
          <a:p>
            <a:pPr>
              <a:defRPr/>
            </a:pPr>
            <a:r>
              <a:rPr lang="en-US">
                <a:noFill/>
              </a:rPr>
              <a:t> </a:t>
            </a:r>
          </a:p>
        </p:txBody>
      </p:sp>
      <p:pic>
        <p:nvPicPr>
          <p:cNvPr id="7" name="Picture 3"/>
          <p:cNvPicPr>
            <a:picLocks noChangeAspect="1" noChangeArrowheads="1"/>
          </p:cNvPicPr>
          <p:nvPr/>
        </p:nvPicPr>
        <p:blipFill>
          <a:blip r:embed="rId3"/>
          <a:srcRect/>
          <a:stretch>
            <a:fillRect/>
          </a:stretch>
        </p:blipFill>
        <p:spPr bwMode="auto">
          <a:xfrm>
            <a:off x="4572000" y="0"/>
            <a:ext cx="4572032" cy="2220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altLang="en-US" dirty="0" smtClean="0"/>
              <a:t>Aktivaston Fonksiyonu Örnekleri</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2532"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r>
              <a:rPr lang="tr-TR" sz="2400" b="0" dirty="0"/>
              <a:t>      </a:t>
            </a:r>
            <a:r>
              <a:rPr lang="tr-TR" sz="2400" b="0" dirty="0" smtClean="0"/>
              <a:t>Basamak </a:t>
            </a:r>
            <a:r>
              <a:rPr lang="tr-TR" sz="2400" b="0" dirty="0"/>
              <a:t>Fonksiyonu:                  Doğrusal fonksiyonu:</a:t>
            </a:r>
          </a:p>
          <a:p>
            <a:endParaRPr lang="tr-TR" sz="2400" b="0" dirty="0"/>
          </a:p>
          <a:p>
            <a:endParaRPr lang="tr-TR" sz="2400" b="0" dirty="0"/>
          </a:p>
          <a:p>
            <a:endParaRPr lang="tr-TR" sz="2400" b="0" dirty="0" smtClean="0"/>
          </a:p>
          <a:p>
            <a:pPr algn="l"/>
            <a:endParaRPr lang="tr-TR" sz="1400" b="0" dirty="0" smtClean="0"/>
          </a:p>
          <a:p>
            <a:pPr algn="l"/>
            <a:r>
              <a:rPr lang="tr-TR" sz="2400" b="0" dirty="0" smtClean="0"/>
              <a:t>Sigmoid </a:t>
            </a:r>
            <a:r>
              <a:rPr lang="tr-TR" sz="2400" b="0" dirty="0"/>
              <a:t>Fonksiyonu:              </a:t>
            </a:r>
            <a:r>
              <a:rPr lang="tr-TR" sz="2400" b="0" dirty="0" smtClean="0"/>
              <a:t>                 </a:t>
            </a:r>
            <a:r>
              <a:rPr lang="tr-TR" sz="2400" b="0" dirty="0"/>
              <a:t>tanh(x) fonksiyonu:               </a:t>
            </a:r>
          </a:p>
          <a:p>
            <a:endParaRPr lang="tr-TR" sz="2400" b="0" dirty="0"/>
          </a:p>
          <a:p>
            <a:endParaRPr lang="en-US" sz="2400" b="0" dirty="0"/>
          </a:p>
        </p:txBody>
      </p:sp>
      <p:pic>
        <p:nvPicPr>
          <p:cNvPr id="22533" name="Picture 3"/>
          <p:cNvPicPr>
            <a:picLocks noChangeAspect="1" noChangeArrowheads="1"/>
          </p:cNvPicPr>
          <p:nvPr/>
        </p:nvPicPr>
        <p:blipFill>
          <a:blip r:embed="rId3"/>
          <a:srcRect/>
          <a:stretch>
            <a:fillRect/>
          </a:stretch>
        </p:blipFill>
        <p:spPr bwMode="auto">
          <a:xfrm>
            <a:off x="25400" y="1195917"/>
            <a:ext cx="4762500" cy="1698625"/>
          </a:xfrm>
          <a:prstGeom prst="rect">
            <a:avLst/>
          </a:prstGeom>
          <a:noFill/>
          <a:ln w="9525">
            <a:noFill/>
            <a:miter lim="800000"/>
            <a:headEnd/>
            <a:tailEnd/>
          </a:ln>
        </p:spPr>
      </p:pic>
      <p:pic>
        <p:nvPicPr>
          <p:cNvPr id="22534" name="Picture 4"/>
          <p:cNvPicPr>
            <a:picLocks noChangeAspect="1" noChangeArrowheads="1"/>
          </p:cNvPicPr>
          <p:nvPr/>
        </p:nvPicPr>
        <p:blipFill>
          <a:blip r:embed="rId4"/>
          <a:srcRect/>
          <a:stretch>
            <a:fillRect/>
          </a:stretch>
        </p:blipFill>
        <p:spPr bwMode="auto">
          <a:xfrm>
            <a:off x="4346575" y="1236928"/>
            <a:ext cx="4762500" cy="1698625"/>
          </a:xfrm>
          <a:prstGeom prst="rect">
            <a:avLst/>
          </a:prstGeom>
          <a:noFill/>
          <a:ln w="9525">
            <a:noFill/>
            <a:miter lim="800000"/>
            <a:headEnd/>
            <a:tailEnd/>
          </a:ln>
        </p:spPr>
      </p:pic>
      <p:pic>
        <p:nvPicPr>
          <p:cNvPr id="9" name="Picture 6"/>
          <p:cNvPicPr>
            <a:picLocks noChangeAspect="1" noChangeArrowheads="1"/>
          </p:cNvPicPr>
          <p:nvPr/>
        </p:nvPicPr>
        <p:blipFill>
          <a:blip r:embed="rId5"/>
          <a:srcRect/>
          <a:stretch>
            <a:fillRect/>
          </a:stretch>
        </p:blipFill>
        <p:spPr bwMode="auto">
          <a:xfrm>
            <a:off x="5143504" y="3714756"/>
            <a:ext cx="3857652" cy="1651075"/>
          </a:xfrm>
          <a:prstGeom prst="rect">
            <a:avLst/>
          </a:prstGeom>
          <a:noFill/>
          <a:ln w="9525">
            <a:noFill/>
            <a:miter lim="800000"/>
            <a:headEnd/>
            <a:tailEnd/>
          </a:ln>
        </p:spPr>
      </p:pic>
      <p:pic>
        <p:nvPicPr>
          <p:cNvPr id="10" name="Picture 5"/>
          <p:cNvPicPr>
            <a:picLocks noChangeAspect="1" noChangeArrowheads="1"/>
          </p:cNvPicPr>
          <p:nvPr/>
        </p:nvPicPr>
        <p:blipFill>
          <a:blip r:embed="rId6"/>
          <a:srcRect/>
          <a:stretch>
            <a:fillRect/>
          </a:stretch>
        </p:blipFill>
        <p:spPr bwMode="auto">
          <a:xfrm>
            <a:off x="142844" y="3714756"/>
            <a:ext cx="3402005" cy="1653374"/>
          </a:xfrm>
          <a:prstGeom prst="rect">
            <a:avLst/>
          </a:prstGeom>
          <a:noFill/>
          <a:ln w="9525">
            <a:noFill/>
            <a:miter lim="800000"/>
            <a:headEnd/>
            <a:tailEnd/>
          </a:ln>
        </p:spPr>
      </p:pic>
      <p:cxnSp>
        <p:nvCxnSpPr>
          <p:cNvPr id="12" name="11 Düz Bağlayıcı"/>
          <p:cNvCxnSpPr/>
          <p:nvPr/>
        </p:nvCxnSpPr>
        <p:spPr bwMode="auto">
          <a:xfrm>
            <a:off x="214282" y="3000376"/>
            <a:ext cx="8715436" cy="1588"/>
          </a:xfrm>
          <a:prstGeom prst="line">
            <a:avLst/>
          </a:prstGeom>
          <a:noFill/>
          <a:ln w="9525" cap="flat" cmpd="sng" algn="ctr">
            <a:solidFill>
              <a:schemeClr val="bg1">
                <a:lumMod val="50000"/>
              </a:schemeClr>
            </a:solidFill>
            <a:prstDash val="solid"/>
            <a:round/>
            <a:headEnd type="none" w="med" len="med"/>
            <a:tailEnd type="none" w="med" len="med"/>
          </a:ln>
          <a:effectLst/>
        </p:spPr>
      </p:cxnSp>
      <p:graphicFrame>
        <p:nvGraphicFramePr>
          <p:cNvPr id="31747" name="Object 3"/>
          <p:cNvGraphicFramePr>
            <a:graphicFrameLocks noChangeAspect="1"/>
          </p:cNvGraphicFramePr>
          <p:nvPr/>
        </p:nvGraphicFramePr>
        <p:xfrm>
          <a:off x="2428860" y="4071946"/>
          <a:ext cx="2241550" cy="825500"/>
        </p:xfrm>
        <a:graphic>
          <a:graphicData uri="http://schemas.openxmlformats.org/presentationml/2006/ole">
            <p:oleObj spid="_x0000_s28673" name="Denklem" r:id="rId7" imgW="88884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İçerik</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marL="457200" indent="-457200">
              <a:buFont typeface="+mj-lt"/>
              <a:buAutoNum type="arabicPeriod"/>
            </a:pPr>
            <a:r>
              <a:rPr lang="tr-TR" sz="2400" dirty="0" smtClean="0"/>
              <a:t>Yapay Zeka ve Makine Öğrenmesi</a:t>
            </a:r>
          </a:p>
          <a:p>
            <a:pPr marL="457200" indent="-457200">
              <a:buFont typeface="+mj-lt"/>
              <a:buAutoNum type="arabicPeriod"/>
            </a:pPr>
            <a:r>
              <a:rPr lang="tr-TR" sz="2400" dirty="0" smtClean="0"/>
              <a:t>Yapay Sinir Ağlarına Giriş</a:t>
            </a:r>
          </a:p>
          <a:p>
            <a:pPr marL="457200" indent="-457200">
              <a:buFont typeface="+mj-lt"/>
              <a:buAutoNum type="arabicPeriod"/>
            </a:pPr>
            <a:r>
              <a:rPr lang="tr-TR" sz="2400" dirty="0" smtClean="0"/>
              <a:t>Basit Desen Sınıflandırma (Pattern Classification)</a:t>
            </a:r>
          </a:p>
          <a:p>
            <a:pPr marL="457200" indent="-457200">
              <a:buFont typeface="+mj-lt"/>
              <a:buAutoNum type="arabicPeriod"/>
            </a:pPr>
            <a:r>
              <a:rPr lang="tr-TR" sz="2400" dirty="0" smtClean="0"/>
              <a:t>Hebb Kuralı ile Desen Eşleştirme (Pattern Association)</a:t>
            </a:r>
          </a:p>
          <a:p>
            <a:pPr marL="457200" indent="-457200">
              <a:buFont typeface="+mj-lt"/>
              <a:buAutoNum type="arabicPeriod"/>
            </a:pPr>
            <a:r>
              <a:rPr lang="tr-TR" sz="2400" dirty="0" smtClean="0"/>
              <a:t>Matlab ile İleri Uygulamalar</a:t>
            </a:r>
          </a:p>
          <a:p>
            <a:pPr lvl="1"/>
            <a:r>
              <a:rPr lang="tr-TR" sz="2000" dirty="0" smtClean="0"/>
              <a:t>Fitting app</a:t>
            </a:r>
          </a:p>
          <a:p>
            <a:pPr lvl="1"/>
            <a:r>
              <a:rPr lang="tr-TR" sz="2000" dirty="0" smtClean="0"/>
              <a:t>Pattern Recognition app</a:t>
            </a:r>
          </a:p>
          <a:p>
            <a:pPr lvl="1"/>
            <a:r>
              <a:rPr lang="tr-TR" sz="2000" dirty="0" smtClean="0"/>
              <a:t>Clustering app</a:t>
            </a:r>
          </a:p>
          <a:p>
            <a:pPr lvl="1"/>
            <a:r>
              <a:rPr lang="tr-TR" sz="2000" dirty="0" smtClean="0"/>
              <a:t>Time Series app</a:t>
            </a:r>
          </a:p>
          <a:p>
            <a:pPr>
              <a:buFont typeface="Arial" charset="0"/>
              <a:buChar char="•"/>
            </a:pPr>
            <a:endParaRPr lang="tr-TR" sz="2400" dirty="0" smtClean="0"/>
          </a:p>
          <a:p>
            <a:pPr>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altLang="en-US" dirty="0" smtClean="0"/>
              <a:t>Aktivaston Fonksiyonu Örnekleri</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3556"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r>
              <a:rPr lang="tr-TR" sz="2400" b="0" dirty="0"/>
              <a:t>ReLU (Rectified Linear Unit)                   </a:t>
            </a:r>
            <a:r>
              <a:rPr lang="en-US" sz="2400" b="0" dirty="0"/>
              <a:t>Sızıntı (Leaky) ReLU</a:t>
            </a:r>
          </a:p>
          <a:p>
            <a:r>
              <a:rPr lang="tr-TR" sz="2400" b="0" dirty="0"/>
              <a:t> </a:t>
            </a:r>
          </a:p>
          <a:p>
            <a:endParaRPr lang="tr-TR" sz="2400" b="0" dirty="0"/>
          </a:p>
          <a:p>
            <a:endParaRPr lang="tr-TR" sz="2400" b="0" dirty="0"/>
          </a:p>
          <a:p>
            <a:r>
              <a:rPr lang="en-US" sz="2400" b="0" dirty="0"/>
              <a:t>Swish (A Self-Gated</a:t>
            </a:r>
            <a:r>
              <a:rPr lang="tr-TR" sz="2400" b="0" dirty="0"/>
              <a:t>):</a:t>
            </a:r>
            <a:endParaRPr lang="en-US" sz="2400" b="0" dirty="0"/>
          </a:p>
          <a:p>
            <a:endParaRPr lang="tr-TR" sz="2400" b="0" dirty="0"/>
          </a:p>
          <a:p>
            <a:endParaRPr lang="tr-TR" sz="2400" b="0" dirty="0"/>
          </a:p>
          <a:p>
            <a:endParaRPr lang="en-US" sz="2400" b="0" dirty="0"/>
          </a:p>
        </p:txBody>
      </p:sp>
      <p:pic>
        <p:nvPicPr>
          <p:cNvPr id="23557" name="Picture 2"/>
          <p:cNvPicPr>
            <a:picLocks noChangeAspect="1" noChangeArrowheads="1"/>
          </p:cNvPicPr>
          <p:nvPr/>
        </p:nvPicPr>
        <p:blipFill>
          <a:blip r:embed="rId2"/>
          <a:srcRect/>
          <a:stretch>
            <a:fillRect/>
          </a:stretch>
        </p:blipFill>
        <p:spPr bwMode="auto">
          <a:xfrm>
            <a:off x="598489" y="1279261"/>
            <a:ext cx="3686175" cy="1698625"/>
          </a:xfrm>
          <a:prstGeom prst="rect">
            <a:avLst/>
          </a:prstGeom>
          <a:noFill/>
          <a:ln w="9525">
            <a:noFill/>
            <a:miter lim="800000"/>
            <a:headEnd/>
            <a:tailEnd/>
          </a:ln>
        </p:spPr>
      </p:pic>
      <p:pic>
        <p:nvPicPr>
          <p:cNvPr id="23558" name="Picture 3"/>
          <p:cNvPicPr>
            <a:picLocks noChangeAspect="1" noChangeArrowheads="1"/>
          </p:cNvPicPr>
          <p:nvPr/>
        </p:nvPicPr>
        <p:blipFill>
          <a:blip r:embed="rId3"/>
          <a:srcRect/>
          <a:stretch>
            <a:fillRect/>
          </a:stretch>
        </p:blipFill>
        <p:spPr bwMode="auto">
          <a:xfrm>
            <a:off x="5043489" y="1158875"/>
            <a:ext cx="3705225" cy="1698625"/>
          </a:xfrm>
          <a:prstGeom prst="rect">
            <a:avLst/>
          </a:prstGeom>
          <a:noFill/>
          <a:ln w="9525">
            <a:noFill/>
            <a:miter lim="800000"/>
            <a:headEnd/>
            <a:tailEnd/>
          </a:ln>
        </p:spPr>
      </p:pic>
      <p:pic>
        <p:nvPicPr>
          <p:cNvPr id="23559" name="Picture 4"/>
          <p:cNvPicPr>
            <a:picLocks noChangeAspect="1" noChangeArrowheads="1"/>
          </p:cNvPicPr>
          <p:nvPr/>
        </p:nvPicPr>
        <p:blipFill>
          <a:blip r:embed="rId4"/>
          <a:srcRect/>
          <a:stretch>
            <a:fillRect/>
          </a:stretch>
        </p:blipFill>
        <p:spPr bwMode="auto">
          <a:xfrm>
            <a:off x="2357422" y="3429004"/>
            <a:ext cx="4429125"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0826" y="96574"/>
            <a:ext cx="8424863" cy="600604"/>
          </a:xfrm>
        </p:spPr>
        <p:txBody>
          <a:bodyPr/>
          <a:lstStyle/>
          <a:p>
            <a:pPr eaLnBrk="1" hangingPunct="1"/>
            <a:r>
              <a:rPr lang="tr-TR" altLang="en-US" dirty="0" smtClean="0"/>
              <a:t>Aktivaston Fonksiyonu Örnekleri</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4580"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r>
              <a:rPr lang="tr-TR" sz="2400" b="0"/>
              <a:t> </a:t>
            </a:r>
          </a:p>
          <a:p>
            <a:endParaRPr lang="tr-TR" sz="2400" b="0"/>
          </a:p>
          <a:p>
            <a:endParaRPr lang="tr-TR" sz="2400" b="0"/>
          </a:p>
          <a:p>
            <a:endParaRPr lang="en-US" sz="2400" b="0"/>
          </a:p>
        </p:txBody>
      </p:sp>
      <p:pic>
        <p:nvPicPr>
          <p:cNvPr id="6" name="Picture 2"/>
          <p:cNvPicPr>
            <a:picLocks noChangeAspect="1" noChangeArrowheads="1"/>
          </p:cNvPicPr>
          <p:nvPr/>
        </p:nvPicPr>
        <p:blipFill>
          <a:blip r:embed="rId2"/>
          <a:srcRect/>
          <a:stretch>
            <a:fillRect/>
          </a:stretch>
        </p:blipFill>
        <p:spPr bwMode="auto">
          <a:xfrm>
            <a:off x="84138" y="712806"/>
            <a:ext cx="9059862" cy="478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tr-TR" altLang="en-US" smtClean="0"/>
              <a:t>Püf Noktalar</a:t>
            </a:r>
            <a:endParaRPr lang="en-US" altLang="en-US"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5604"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en-US" sz="2400" dirty="0">
                <a:solidFill>
                  <a:srgbClr val="0000FF"/>
                </a:solidFill>
              </a:rPr>
              <a:t>Çıkışa Aktarılacak</a:t>
            </a:r>
            <a:r>
              <a:rPr lang="tr-TR" sz="2400" dirty="0">
                <a:solidFill>
                  <a:srgbClr val="0000FF"/>
                </a:solidFill>
              </a:rPr>
              <a:t> bir</a:t>
            </a:r>
            <a:r>
              <a:rPr lang="en-US" sz="2400" dirty="0">
                <a:solidFill>
                  <a:srgbClr val="0000FF"/>
                </a:solidFill>
              </a:rPr>
              <a:t> Sinyali</a:t>
            </a:r>
            <a:r>
              <a:rPr lang="tr-TR" sz="2400" dirty="0">
                <a:solidFill>
                  <a:srgbClr val="0000FF"/>
                </a:solidFill>
              </a:rPr>
              <a:t> (y değerini)</a:t>
            </a:r>
            <a:r>
              <a:rPr lang="en-US" sz="2400" dirty="0">
                <a:solidFill>
                  <a:srgbClr val="0000FF"/>
                </a:solidFill>
              </a:rPr>
              <a:t> </a:t>
            </a:r>
            <a:endParaRPr lang="tr-TR" sz="2400" dirty="0">
              <a:solidFill>
                <a:srgbClr val="0000FF"/>
              </a:solidFill>
            </a:endParaRPr>
          </a:p>
          <a:p>
            <a:pPr algn="l">
              <a:spcBef>
                <a:spcPct val="0"/>
              </a:spcBef>
            </a:pPr>
            <a:r>
              <a:rPr lang="en-US" sz="2400" dirty="0">
                <a:solidFill>
                  <a:srgbClr val="0000FF"/>
                </a:solidFill>
              </a:rPr>
              <a:t>Neden Aktive </a:t>
            </a:r>
            <a:r>
              <a:rPr lang="tr-TR" sz="2400" dirty="0">
                <a:solidFill>
                  <a:srgbClr val="0000FF"/>
                </a:solidFill>
              </a:rPr>
              <a:t>Ediyoruz</a:t>
            </a:r>
            <a:r>
              <a:rPr lang="en-US" sz="2400" dirty="0">
                <a:solidFill>
                  <a:srgbClr val="0000FF"/>
                </a:solidFill>
              </a:rPr>
              <a:t>?</a:t>
            </a:r>
            <a:endParaRPr lang="tr-TR" sz="2400" dirty="0">
              <a:solidFill>
                <a:srgbClr val="0000FF"/>
              </a:solidFill>
            </a:endParaRPr>
          </a:p>
          <a:p>
            <a:pPr algn="l">
              <a:spcBef>
                <a:spcPct val="0"/>
              </a:spcBef>
            </a:pPr>
            <a:r>
              <a:rPr lang="en-US" sz="2400" b="0" dirty="0"/>
              <a:t>Eğer aktivasyon fonksiyonu uygulanmazsa çıkış sinyali basit bir doğrusal fonksiyon olur. Doğrusal fonksiyonlar yalnızca tek dereceli polinomlardır. </a:t>
            </a:r>
            <a:r>
              <a:rPr lang="tr-TR" sz="2400" b="0" dirty="0"/>
              <a:t>Öğrenme düzeyi düşüktür. B</a:t>
            </a:r>
            <a:r>
              <a:rPr lang="en-US" sz="2400" b="0" dirty="0"/>
              <a:t>iz sinir ağımızın doğrusal olmayan durumları da öğrenmesini istiyoruz</a:t>
            </a:r>
            <a:r>
              <a:rPr lang="tr-TR" sz="2400" b="0" dirty="0"/>
              <a:t>.</a:t>
            </a:r>
          </a:p>
          <a:p>
            <a:pPr algn="l">
              <a:spcBef>
                <a:spcPct val="0"/>
              </a:spcBef>
            </a:pPr>
            <a:endParaRPr lang="en-US" sz="2400" b="0" i="1" dirty="0"/>
          </a:p>
          <a:p>
            <a:pPr algn="l">
              <a:spcBef>
                <a:spcPct val="0"/>
              </a:spcBef>
            </a:pPr>
            <a:r>
              <a:rPr lang="tr-TR" sz="2400" dirty="0">
                <a:solidFill>
                  <a:srgbClr val="0000FF"/>
                </a:solidFill>
              </a:rPr>
              <a:t>Hangi Aktivasyon Fonksiyonu Tercih edilmelidir?</a:t>
            </a:r>
          </a:p>
          <a:p>
            <a:pPr algn="l">
              <a:spcBef>
                <a:spcPct val="0"/>
              </a:spcBef>
            </a:pPr>
            <a:r>
              <a:rPr lang="tr-TR" sz="2400" b="0" dirty="0"/>
              <a:t>Her aktivasyon fonksiyonunun avantajı/dezavantajı vardır.</a:t>
            </a:r>
          </a:p>
          <a:p>
            <a:pPr algn="l">
              <a:spcBef>
                <a:spcPct val="0"/>
              </a:spcBef>
            </a:pPr>
            <a:r>
              <a:rPr lang="tr-TR" sz="2400" b="0" dirty="0"/>
              <a:t>* Geniş aralıkta aktivasyon için 	</a:t>
            </a:r>
            <a:r>
              <a:rPr lang="tr-TR" sz="2400" b="0" dirty="0">
                <a:sym typeface="Wingdings" pitchFamily="2" charset="2"/>
              </a:rPr>
              <a:t> tanh(x)</a:t>
            </a:r>
            <a:endParaRPr lang="tr-TR" sz="2400" b="0" dirty="0"/>
          </a:p>
          <a:p>
            <a:pPr algn="l">
              <a:spcBef>
                <a:spcPct val="0"/>
              </a:spcBef>
            </a:pPr>
            <a:r>
              <a:rPr lang="tr-TR" sz="2400" b="0" dirty="0"/>
              <a:t>* Modelim yavaş öğrensin 		</a:t>
            </a:r>
            <a:r>
              <a:rPr lang="tr-TR" sz="2400" b="0" dirty="0">
                <a:sym typeface="Wingdings" pitchFamily="2" charset="2"/>
              </a:rPr>
              <a:t> Sigmoid</a:t>
            </a:r>
          </a:p>
          <a:p>
            <a:pPr algn="l">
              <a:spcBef>
                <a:spcPct val="0"/>
              </a:spcBef>
            </a:pPr>
            <a:r>
              <a:rPr lang="tr-TR" sz="2400" b="0" dirty="0">
                <a:sym typeface="Wingdings" pitchFamily="2" charset="2"/>
              </a:rPr>
              <a:t>* Derin ağlarda çalışmak için	 ReLU</a:t>
            </a:r>
            <a:endParaRPr lang="tr-TR" sz="2400" b="0" dirty="0"/>
          </a:p>
          <a:p>
            <a:pPr algn="l">
              <a:spcBef>
                <a:spcPct val="0"/>
              </a:spcBef>
            </a:pPr>
            <a:endParaRPr lang="tr-TR" sz="2400" b="0" dirty="0"/>
          </a:p>
        </p:txBody>
      </p:sp>
      <p:graphicFrame>
        <p:nvGraphicFramePr>
          <p:cNvPr id="3" name="Object 1"/>
          <p:cNvGraphicFramePr>
            <a:graphicFrameLocks noChangeAspect="1"/>
          </p:cNvGraphicFramePr>
          <p:nvPr/>
        </p:nvGraphicFramePr>
        <p:xfrm>
          <a:off x="5572132" y="142856"/>
          <a:ext cx="2863850" cy="455612"/>
        </p:xfrm>
        <a:graphic>
          <a:graphicData uri="http://schemas.openxmlformats.org/presentationml/2006/ole">
            <p:oleObj spid="_x0000_s35841" name="Denklem" r:id="rId3" imgW="133344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tr-TR" altLang="en-US" sz="2400" dirty="0" smtClean="0"/>
              <a:t>Çok katmanlı Ağlar için Geri Yayılım (Back Propagation)</a:t>
            </a:r>
            <a:endParaRPr lang="en-US" altLang="en-US" sz="2400"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107950" y="666751"/>
            <a:ext cx="9036050" cy="4410604"/>
          </a:xfrm>
          <a:prstGeom prst="rect">
            <a:avLst/>
          </a:prstGeom>
          <a:noFill/>
          <a:ln w="9525">
            <a:noFill/>
            <a:miter lim="800000"/>
            <a:headEnd/>
            <a:tailEnd/>
          </a:ln>
        </p:spPr>
        <p:txBody>
          <a:bodyPr/>
          <a:lstStyle/>
          <a:p>
            <a:pPr marL="457200" indent="-457200" algn="l">
              <a:spcBef>
                <a:spcPts val="0"/>
              </a:spcBef>
              <a:buFont typeface="Wingdings" pitchFamily="2" charset="2"/>
              <a:buAutoNum type="arabicPeriod"/>
              <a:defRPr/>
            </a:pPr>
            <a:r>
              <a:rPr lang="tr-TR" sz="2400" b="0" dirty="0"/>
              <a:t>Rastgele ağırlıkla başla</a:t>
            </a:r>
          </a:p>
          <a:p>
            <a:pPr marL="457200" indent="-457200" algn="l">
              <a:spcBef>
                <a:spcPts val="0"/>
              </a:spcBef>
              <a:buFont typeface="Wingdings" pitchFamily="2" charset="2"/>
              <a:buAutoNum type="arabicPeriod"/>
              <a:defRPr/>
            </a:pPr>
            <a:r>
              <a:rPr lang="tr-TR" sz="2400" b="0" dirty="0"/>
              <a:t>Son çıkış değerlerini hesapla</a:t>
            </a:r>
          </a:p>
          <a:p>
            <a:pPr marL="457200" indent="-457200" algn="l">
              <a:spcBef>
                <a:spcPts val="0"/>
              </a:spcBef>
              <a:buFont typeface="Wingdings" pitchFamily="2" charset="2"/>
              <a:buAutoNum type="arabicPeriod"/>
              <a:defRPr/>
            </a:pPr>
            <a:r>
              <a:rPr lang="tr-TR" sz="2400" b="0" dirty="0"/>
              <a:t>Çıkıştaki hatayı hesapla </a:t>
            </a:r>
            <a:r>
              <a:rPr lang="tr-TR" sz="2400" b="0" dirty="0" smtClean="0"/>
              <a:t/>
            </a:r>
            <a:br>
              <a:rPr lang="tr-TR" sz="2400" b="0" dirty="0" smtClean="0"/>
            </a:br>
            <a:r>
              <a:rPr lang="tr-TR" sz="2400" b="0" dirty="0" smtClean="0"/>
              <a:t>[Error </a:t>
            </a:r>
            <a:r>
              <a:rPr lang="tr-TR" sz="2400" b="0" dirty="0"/>
              <a:t>= (target – </a:t>
            </a:r>
            <a:r>
              <a:rPr lang="tr-TR" sz="2400" b="0" dirty="0" smtClean="0"/>
              <a:t>calculated)</a:t>
            </a:r>
            <a:r>
              <a:rPr lang="tr-TR" sz="2400" b="0" baseline="30000" dirty="0" smtClean="0"/>
              <a:t>2</a:t>
            </a:r>
            <a:r>
              <a:rPr lang="tr-TR" sz="2400" b="0" dirty="0" smtClean="0"/>
              <a:t>]</a:t>
            </a:r>
          </a:p>
          <a:p>
            <a:pPr marL="457200" indent="-457200" algn="l">
              <a:spcBef>
                <a:spcPts val="0"/>
              </a:spcBef>
              <a:buFont typeface="Wingdings" pitchFamily="2" charset="2"/>
              <a:buAutoNum type="arabicPeriod"/>
              <a:defRPr/>
            </a:pPr>
            <a:endParaRPr lang="tr-TR" sz="2400" b="0" dirty="0" smtClean="0"/>
          </a:p>
          <a:p>
            <a:pPr marL="457200" indent="-457200" algn="l">
              <a:spcBef>
                <a:spcPts val="0"/>
              </a:spcBef>
              <a:buFont typeface="Wingdings" pitchFamily="2" charset="2"/>
              <a:buAutoNum type="arabicPeriod"/>
              <a:defRPr/>
            </a:pPr>
            <a:endParaRPr lang="tr-TR" sz="2400" b="0" dirty="0"/>
          </a:p>
          <a:p>
            <a:pPr marL="457200" indent="-457200" algn="l">
              <a:spcBef>
                <a:spcPts val="0"/>
              </a:spcBef>
              <a:buFont typeface="Wingdings" pitchFamily="2" charset="2"/>
              <a:buAutoNum type="arabicPeriod"/>
              <a:defRPr/>
            </a:pPr>
            <a:r>
              <a:rPr lang="tr-TR" sz="2400" b="0" dirty="0"/>
              <a:t>Ağırlıkları </a:t>
            </a:r>
            <a:r>
              <a:rPr lang="tr-TR" sz="2400" b="0" dirty="0" smtClean="0"/>
              <a:t>güncelle</a:t>
            </a:r>
            <a:br>
              <a:rPr lang="tr-TR" sz="2400" b="0" dirty="0" smtClean="0"/>
            </a:br>
            <a:r>
              <a:rPr lang="tr-TR" sz="2400" b="0" dirty="0" smtClean="0"/>
              <a:t/>
            </a:r>
            <a:br>
              <a:rPr lang="tr-TR" sz="2400" b="0" dirty="0" smtClean="0"/>
            </a:br>
            <a:r>
              <a:rPr lang="tr-TR" sz="2400" b="0" dirty="0" smtClean="0"/>
              <a:t/>
            </a:r>
            <a:br>
              <a:rPr lang="tr-TR" sz="2400" b="0" dirty="0" smtClean="0"/>
            </a:br>
            <a:r>
              <a:rPr lang="tr-TR" sz="2400" b="0" dirty="0" smtClean="0"/>
              <a:t>eta </a:t>
            </a:r>
            <a:r>
              <a:rPr lang="tr-TR" sz="2400" b="0" dirty="0"/>
              <a:t>= öğrenme hızı (</a:t>
            </a:r>
            <a:r>
              <a:rPr lang="tr-TR" sz="2000" b="0" dirty="0"/>
              <a:t>learning </a:t>
            </a:r>
            <a:r>
              <a:rPr lang="tr-TR" sz="2000" b="0" dirty="0" smtClean="0"/>
              <a:t>rate, genellikle </a:t>
            </a:r>
            <a:r>
              <a:rPr lang="el-GR" sz="2000" b="0" dirty="0" smtClean="0"/>
              <a:t>η</a:t>
            </a:r>
            <a:r>
              <a:rPr lang="tr-TR" sz="2000" b="0" dirty="0" smtClean="0"/>
              <a:t> = [0,1]</a:t>
            </a:r>
            <a:r>
              <a:rPr lang="tr-TR" sz="2400" b="0" dirty="0" smtClean="0"/>
              <a:t>)</a:t>
            </a:r>
          </a:p>
          <a:p>
            <a:pPr marL="457200" indent="-457200" algn="l">
              <a:spcBef>
                <a:spcPts val="0"/>
              </a:spcBef>
              <a:buFont typeface="Wingdings" pitchFamily="2" charset="2"/>
              <a:buAutoNum type="arabicPeriod"/>
              <a:defRPr/>
            </a:pPr>
            <a:endParaRPr lang="tr-TR" sz="2400" b="0" dirty="0" smtClean="0"/>
          </a:p>
          <a:p>
            <a:pPr marL="457200" indent="-457200" algn="l">
              <a:spcBef>
                <a:spcPts val="0"/>
              </a:spcBef>
              <a:buFont typeface="Wingdings" pitchFamily="2" charset="2"/>
              <a:buAutoNum type="arabicPeriod"/>
              <a:defRPr/>
            </a:pPr>
            <a:r>
              <a:rPr lang="tr-TR" sz="2400" b="0" dirty="0" smtClean="0"/>
              <a:t>Hata en küçük </a:t>
            </a:r>
            <a:r>
              <a:rPr lang="tr-TR" sz="2400" b="0" dirty="0"/>
              <a:t>oluncaya kadar </a:t>
            </a:r>
            <a:r>
              <a:rPr lang="tr-TR" sz="2400" b="0" dirty="0" smtClean="0"/>
              <a:t>2., 3. ve 4. </a:t>
            </a:r>
            <a:r>
              <a:rPr lang="tr-TR" sz="2400" b="0" dirty="0"/>
              <a:t>adımları tekrarla.</a:t>
            </a:r>
          </a:p>
          <a:p>
            <a:pPr algn="l">
              <a:spcBef>
                <a:spcPts val="0"/>
              </a:spcBef>
              <a:defRPr/>
            </a:pPr>
            <a:endParaRPr lang="tr-TR" sz="2400" b="0" dirty="0"/>
          </a:p>
        </p:txBody>
      </p:sp>
      <p:pic>
        <p:nvPicPr>
          <p:cNvPr id="2055" name="Picture 3"/>
          <p:cNvPicPr>
            <a:picLocks noChangeAspect="1" noChangeArrowheads="1"/>
          </p:cNvPicPr>
          <p:nvPr/>
        </p:nvPicPr>
        <p:blipFill>
          <a:blip r:embed="rId3"/>
          <a:srcRect/>
          <a:stretch>
            <a:fillRect/>
          </a:stretch>
        </p:blipFill>
        <p:spPr bwMode="auto">
          <a:xfrm>
            <a:off x="571472" y="3429004"/>
            <a:ext cx="2133600" cy="658813"/>
          </a:xfrm>
          <a:prstGeom prst="rect">
            <a:avLst/>
          </a:prstGeom>
          <a:noFill/>
          <a:ln w="9525">
            <a:noFill/>
            <a:miter lim="800000"/>
            <a:headEnd/>
            <a:tailEnd/>
          </a:ln>
        </p:spPr>
      </p:pic>
      <p:graphicFrame>
        <p:nvGraphicFramePr>
          <p:cNvPr id="31747" name="Object 3"/>
          <p:cNvGraphicFramePr>
            <a:graphicFrameLocks noChangeAspect="1"/>
          </p:cNvGraphicFramePr>
          <p:nvPr/>
        </p:nvGraphicFramePr>
        <p:xfrm>
          <a:off x="1142976" y="2285996"/>
          <a:ext cx="1857375" cy="480218"/>
        </p:xfrm>
        <a:graphic>
          <a:graphicData uri="http://schemas.openxmlformats.org/presentationml/2006/ole">
            <p:oleObj spid="_x0000_s2050" name="Denklem" r:id="rId4" imgW="736560" imgH="228600" progId="Equation.3">
              <p:embed/>
            </p:oleObj>
          </a:graphicData>
        </a:graphic>
      </p:graphicFrame>
      <p:pic>
        <p:nvPicPr>
          <p:cNvPr id="8" name="Picture 2" descr="http://neuralnetworksanddeeplearning.com/images/tikz8.png"/>
          <p:cNvPicPr>
            <a:picLocks noChangeAspect="1" noChangeArrowheads="1"/>
          </p:cNvPicPr>
          <p:nvPr/>
        </p:nvPicPr>
        <p:blipFill>
          <a:blip r:embed="rId5"/>
          <a:srcRect/>
          <a:stretch>
            <a:fillRect/>
          </a:stretch>
        </p:blipFill>
        <p:spPr bwMode="auto">
          <a:xfrm>
            <a:off x="4857752" y="1071570"/>
            <a:ext cx="4250591" cy="23574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MATLAB ile Yapay Sinir Ağları</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dirty="0" smtClean="0">
                <a:solidFill>
                  <a:srgbClr val="0000FF"/>
                </a:solidFill>
              </a:rPr>
              <a:t>1. yol</a:t>
            </a:r>
            <a:r>
              <a:rPr lang="tr-TR" sz="2400" b="0" dirty="0" smtClean="0">
                <a:solidFill>
                  <a:srgbClr val="0000FF"/>
                </a:solidFill>
              </a:rPr>
              <a:t>: </a:t>
            </a:r>
            <a:r>
              <a:rPr lang="tr-TR" sz="2400" b="0" dirty="0" smtClean="0"/>
              <a:t>Matlab APPS menüsünü kullan</a:t>
            </a:r>
            <a:endParaRPr lang="tr-TR" sz="2400" b="0" dirty="0"/>
          </a:p>
        </p:txBody>
      </p:sp>
      <p:pic>
        <p:nvPicPr>
          <p:cNvPr id="3074" name="Picture 2"/>
          <p:cNvPicPr>
            <a:picLocks noChangeAspect="1" noChangeArrowheads="1"/>
          </p:cNvPicPr>
          <p:nvPr/>
        </p:nvPicPr>
        <p:blipFill>
          <a:blip r:embed="rId2"/>
          <a:srcRect/>
          <a:stretch>
            <a:fillRect/>
          </a:stretch>
        </p:blipFill>
        <p:spPr bwMode="auto">
          <a:xfrm>
            <a:off x="428596" y="1214426"/>
            <a:ext cx="8165904" cy="37861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MATLAB ile Yapay Sinir Ağları</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dirty="0" smtClean="0">
                <a:solidFill>
                  <a:srgbClr val="0000FF"/>
                </a:solidFill>
              </a:rPr>
              <a:t>2. yol:</a:t>
            </a:r>
            <a:r>
              <a:rPr lang="tr-TR" sz="2400" b="0" dirty="0" smtClean="0">
                <a:solidFill>
                  <a:srgbClr val="0000FF"/>
                </a:solidFill>
              </a:rPr>
              <a:t> </a:t>
            </a:r>
            <a:r>
              <a:rPr lang="tr-TR" sz="2400" b="0" dirty="0" smtClean="0"/>
              <a:t>Matlab </a:t>
            </a:r>
            <a:r>
              <a:rPr lang="tr-TR" sz="2400" b="0" dirty="0"/>
              <a:t>Komut </a:t>
            </a:r>
            <a:r>
              <a:rPr lang="tr-TR" sz="2400" b="0" dirty="0" smtClean="0"/>
              <a:t>penceresinden başlat</a:t>
            </a:r>
            <a:endParaRPr lang="tr-TR" sz="2400" b="0" dirty="0"/>
          </a:p>
          <a:p>
            <a:pPr algn="l">
              <a:spcBef>
                <a:spcPct val="0"/>
              </a:spcBef>
            </a:pPr>
            <a:r>
              <a:rPr lang="tr-TR" sz="2400" dirty="0">
                <a:latin typeface="Courier New" pitchFamily="49" charset="0"/>
                <a:cs typeface="Courier New" pitchFamily="49" charset="0"/>
              </a:rPr>
              <a:t>&gt;&gt; nnstart</a:t>
            </a:r>
          </a:p>
          <a:p>
            <a:pPr algn="l">
              <a:spcBef>
                <a:spcPct val="0"/>
              </a:spcBef>
            </a:pPr>
            <a:endParaRPr lang="tr-TR" sz="2400" b="0" dirty="0"/>
          </a:p>
        </p:txBody>
      </p:sp>
      <p:pic>
        <p:nvPicPr>
          <p:cNvPr id="6" name="Picture 2"/>
          <p:cNvPicPr>
            <a:picLocks noChangeAspect="1" noChangeArrowheads="1"/>
          </p:cNvPicPr>
          <p:nvPr/>
        </p:nvPicPr>
        <p:blipFill>
          <a:blip r:embed="rId2"/>
          <a:srcRect/>
          <a:stretch>
            <a:fillRect/>
          </a:stretch>
        </p:blipFill>
        <p:spPr bwMode="auto">
          <a:xfrm>
            <a:off x="2000232" y="1643054"/>
            <a:ext cx="4911711" cy="3468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MATLAB ile Yapay Sinir Ağları</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dirty="0" smtClean="0">
                <a:solidFill>
                  <a:srgbClr val="0000FF"/>
                </a:solidFill>
              </a:rPr>
              <a:t>3. yol:</a:t>
            </a:r>
            <a:r>
              <a:rPr lang="tr-TR" sz="2400" b="0" dirty="0" smtClean="0">
                <a:solidFill>
                  <a:srgbClr val="0000FF"/>
                </a:solidFill>
              </a:rPr>
              <a:t> </a:t>
            </a:r>
            <a:r>
              <a:rPr lang="tr-TR" sz="2400" b="0" dirty="0" smtClean="0"/>
              <a:t>Kod yaz</a:t>
            </a:r>
          </a:p>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7" name="6 Metin kutusu"/>
          <p:cNvSpPr txBox="1"/>
          <p:nvPr/>
        </p:nvSpPr>
        <p:spPr>
          <a:xfrm>
            <a:off x="357158" y="1184900"/>
            <a:ext cx="4071966" cy="3693319"/>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solidFill>
                  <a:srgbClr val="339966"/>
                </a:solidFill>
                <a:latin typeface="Courier New" pitchFamily="49" charset="0"/>
                <a:cs typeface="Courier New" pitchFamily="49" charset="0"/>
              </a:rPr>
              <a:t>% Tek gizli katmanlı ağ.</a:t>
            </a:r>
          </a:p>
          <a:p>
            <a:pPr algn="l">
              <a:spcBef>
                <a:spcPct val="0"/>
              </a:spcBef>
            </a:pPr>
            <a:r>
              <a:rPr lang="tr-TR" sz="1800" dirty="0" smtClean="0">
                <a:solidFill>
                  <a:srgbClr val="339966"/>
                </a:solidFill>
                <a:latin typeface="Courier New" pitchFamily="49" charset="0"/>
                <a:cs typeface="Courier New" pitchFamily="49" charset="0"/>
              </a:rPr>
              <a:t>% YSA öğrenme</a:t>
            </a:r>
          </a:p>
          <a:p>
            <a:pPr algn="l">
              <a:spcBef>
                <a:spcPct val="0"/>
              </a:spcBef>
            </a:pPr>
            <a:r>
              <a:rPr lang="tr-TR" sz="1800" dirty="0" smtClean="0">
                <a:latin typeface="Courier New" pitchFamily="49" charset="0"/>
                <a:cs typeface="Courier New" pitchFamily="49" charset="0"/>
              </a:rPr>
              <a:t>[x,t] = </a:t>
            </a:r>
            <a:r>
              <a:rPr lang="tr-TR" sz="1800" i="1" dirty="0" smtClean="0">
                <a:latin typeface="Courier New" pitchFamily="49" charset="0"/>
                <a:cs typeface="Courier New" pitchFamily="49" charset="0"/>
              </a:rPr>
              <a:t>veri_kümesi</a:t>
            </a:r>
            <a:r>
              <a:rPr lang="tr-TR" sz="1800" dirty="0" smtClean="0">
                <a:latin typeface="Courier New" pitchFamily="49" charset="0"/>
                <a:cs typeface="Courier New" pitchFamily="49" charset="0"/>
              </a:rPr>
              <a:t>;</a:t>
            </a:r>
          </a:p>
          <a:p>
            <a:pPr algn="l">
              <a:spcBef>
                <a:spcPct val="0"/>
              </a:spcBef>
            </a:pPr>
            <a:r>
              <a:rPr lang="tr-TR" sz="1800" dirty="0" smtClean="0">
                <a:solidFill>
                  <a:srgbClr val="339966"/>
                </a:solidFill>
                <a:latin typeface="Courier New" pitchFamily="49" charset="0"/>
                <a:cs typeface="Courier New" pitchFamily="49" charset="0"/>
              </a:rPr>
              <a:t>% katmandaki nörön sayısı</a:t>
            </a:r>
          </a:p>
          <a:p>
            <a:pPr algn="l">
              <a:spcBef>
                <a:spcPct val="0"/>
              </a:spcBef>
            </a:pPr>
            <a:r>
              <a:rPr lang="tr-TR" sz="1800" dirty="0" smtClean="0">
                <a:latin typeface="Courier New" pitchFamily="49" charset="0"/>
                <a:cs typeface="Courier New" pitchFamily="49" charset="0"/>
              </a:rPr>
              <a:t>gk1 = 10;</a:t>
            </a:r>
          </a:p>
          <a:p>
            <a:pPr algn="l">
              <a:spcBef>
                <a:spcPct val="0"/>
              </a:spcBef>
            </a:pPr>
            <a:r>
              <a:rPr lang="tr-TR" sz="1800" dirty="0" smtClean="0">
                <a:solidFill>
                  <a:srgbClr val="339966"/>
                </a:solidFill>
                <a:latin typeface="Courier New" pitchFamily="49" charset="0"/>
                <a:cs typeface="Courier New" pitchFamily="49" charset="0"/>
              </a:rPr>
              <a:t>% ağı tanımla</a:t>
            </a:r>
          </a:p>
          <a:p>
            <a:pPr algn="l">
              <a:spcBef>
                <a:spcPct val="0"/>
              </a:spcBef>
            </a:pPr>
            <a:r>
              <a:rPr lang="tr-TR" sz="1800" dirty="0" smtClean="0">
                <a:latin typeface="Courier New" pitchFamily="49" charset="0"/>
                <a:cs typeface="Courier New" pitchFamily="49" charset="0"/>
              </a:rPr>
              <a:t>net = fitnet(gk1);</a:t>
            </a:r>
          </a:p>
          <a:p>
            <a:pPr algn="l">
              <a:spcBef>
                <a:spcPct val="0"/>
              </a:spcBef>
            </a:pPr>
            <a:r>
              <a:rPr lang="tr-TR" sz="1800" dirty="0" smtClean="0">
                <a:solidFill>
                  <a:srgbClr val="339966"/>
                </a:solidFill>
                <a:latin typeface="Courier New" pitchFamily="49" charset="0"/>
                <a:cs typeface="Courier New" pitchFamily="49" charset="0"/>
              </a:rPr>
              <a:t>% eğitim</a:t>
            </a:r>
          </a:p>
          <a:p>
            <a:pPr algn="l">
              <a:spcBef>
                <a:spcPct val="0"/>
              </a:spcBef>
            </a:pPr>
            <a:r>
              <a:rPr lang="tr-TR" sz="1800" dirty="0" smtClean="0">
                <a:latin typeface="Courier New" pitchFamily="49" charset="0"/>
                <a:cs typeface="Courier New" pitchFamily="49" charset="0"/>
              </a:rPr>
              <a:t>net = train(net,x,t);</a:t>
            </a:r>
          </a:p>
          <a:p>
            <a:pPr algn="l">
              <a:spcBef>
                <a:spcPct val="0"/>
              </a:spcBef>
            </a:pPr>
            <a:r>
              <a:rPr lang="tr-TR" sz="1800" dirty="0" smtClean="0">
                <a:latin typeface="Courier New" pitchFamily="49" charset="0"/>
                <a:cs typeface="Courier New" pitchFamily="49" charset="0"/>
              </a:rPr>
              <a:t>view(net)</a:t>
            </a:r>
          </a:p>
          <a:p>
            <a:pPr algn="l">
              <a:spcBef>
                <a:spcPct val="0"/>
              </a:spcBef>
            </a:pPr>
            <a:r>
              <a:rPr lang="tr-TR" sz="1800" dirty="0" smtClean="0">
                <a:solidFill>
                  <a:srgbClr val="339966"/>
                </a:solidFill>
                <a:latin typeface="Courier New" pitchFamily="49" charset="0"/>
                <a:cs typeface="Courier New" pitchFamily="49" charset="0"/>
              </a:rPr>
              <a:t>% kullan</a:t>
            </a:r>
          </a:p>
          <a:p>
            <a:pPr algn="l">
              <a:spcBef>
                <a:spcPct val="0"/>
              </a:spcBef>
            </a:pPr>
            <a:r>
              <a:rPr lang="tr-TR" sz="1800" dirty="0" smtClean="0">
                <a:latin typeface="Courier New" pitchFamily="49" charset="0"/>
                <a:cs typeface="Courier New" pitchFamily="49" charset="0"/>
              </a:rPr>
              <a:t>y = net(x);</a:t>
            </a:r>
          </a:p>
          <a:p>
            <a:pPr algn="l">
              <a:spcBef>
                <a:spcPct val="0"/>
              </a:spcBef>
            </a:pPr>
            <a:r>
              <a:rPr lang="tr-TR" sz="1800" dirty="0" smtClean="0">
                <a:latin typeface="Courier New" pitchFamily="49" charset="0"/>
                <a:cs typeface="Courier New" pitchFamily="49" charset="0"/>
              </a:rPr>
              <a:t>plot(x,y)</a:t>
            </a:r>
          </a:p>
        </p:txBody>
      </p:sp>
      <p:sp>
        <p:nvSpPr>
          <p:cNvPr id="8" name="7 Metin kutusu"/>
          <p:cNvSpPr txBox="1"/>
          <p:nvPr/>
        </p:nvSpPr>
        <p:spPr>
          <a:xfrm>
            <a:off x="4786314" y="1158912"/>
            <a:ext cx="4071966" cy="3970318"/>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solidFill>
                  <a:srgbClr val="339966"/>
                </a:solidFill>
                <a:latin typeface="Courier New" pitchFamily="49" charset="0"/>
                <a:cs typeface="Courier New" pitchFamily="49" charset="0"/>
              </a:rPr>
              <a:t>% İki gizli katmanlı ağ.</a:t>
            </a:r>
          </a:p>
          <a:p>
            <a:pPr algn="l">
              <a:spcBef>
                <a:spcPct val="0"/>
              </a:spcBef>
            </a:pPr>
            <a:r>
              <a:rPr lang="tr-TR" sz="1800" dirty="0" smtClean="0">
                <a:solidFill>
                  <a:srgbClr val="339966"/>
                </a:solidFill>
                <a:latin typeface="Courier New" pitchFamily="49" charset="0"/>
                <a:cs typeface="Courier New" pitchFamily="49" charset="0"/>
              </a:rPr>
              <a:t>% YSA derin öğrenme</a:t>
            </a:r>
          </a:p>
          <a:p>
            <a:pPr algn="l">
              <a:spcBef>
                <a:spcPct val="0"/>
              </a:spcBef>
            </a:pPr>
            <a:r>
              <a:rPr lang="tr-TR" sz="1800" dirty="0" smtClean="0">
                <a:latin typeface="Courier New" pitchFamily="49" charset="0"/>
                <a:cs typeface="Courier New" pitchFamily="49" charset="0"/>
              </a:rPr>
              <a:t>[x,t] = </a:t>
            </a:r>
            <a:r>
              <a:rPr lang="tr-TR" sz="1800" i="1" dirty="0" smtClean="0">
                <a:latin typeface="Courier New" pitchFamily="49" charset="0"/>
                <a:cs typeface="Courier New" pitchFamily="49" charset="0"/>
              </a:rPr>
              <a:t>veri_kümesi</a:t>
            </a:r>
            <a:r>
              <a:rPr lang="tr-TR" sz="1800" dirty="0" smtClean="0">
                <a:latin typeface="Courier New" pitchFamily="49" charset="0"/>
                <a:cs typeface="Courier New" pitchFamily="49" charset="0"/>
              </a:rPr>
              <a:t>;</a:t>
            </a:r>
          </a:p>
          <a:p>
            <a:pPr algn="l">
              <a:spcBef>
                <a:spcPct val="0"/>
              </a:spcBef>
            </a:pPr>
            <a:r>
              <a:rPr lang="tr-TR" sz="1800" dirty="0" smtClean="0">
                <a:solidFill>
                  <a:srgbClr val="339966"/>
                </a:solidFill>
                <a:latin typeface="Courier New" pitchFamily="49" charset="0"/>
                <a:cs typeface="Courier New" pitchFamily="49" charset="0"/>
              </a:rPr>
              <a:t>% katmandaki nörön sayıları</a:t>
            </a:r>
          </a:p>
          <a:p>
            <a:pPr algn="l">
              <a:spcBef>
                <a:spcPct val="0"/>
              </a:spcBef>
            </a:pPr>
            <a:r>
              <a:rPr lang="tr-TR" sz="1800" dirty="0" smtClean="0">
                <a:latin typeface="Courier New" pitchFamily="49" charset="0"/>
                <a:cs typeface="Courier New" pitchFamily="49" charset="0"/>
              </a:rPr>
              <a:t>gk1 = 10;</a:t>
            </a:r>
          </a:p>
          <a:p>
            <a:pPr algn="l">
              <a:spcBef>
                <a:spcPct val="0"/>
              </a:spcBef>
            </a:pPr>
            <a:r>
              <a:rPr lang="tr-TR" sz="1800" dirty="0" smtClean="0">
                <a:latin typeface="Courier New" pitchFamily="49" charset="0"/>
                <a:cs typeface="Courier New" pitchFamily="49" charset="0"/>
              </a:rPr>
              <a:t>gk2 = 7;</a:t>
            </a:r>
          </a:p>
          <a:p>
            <a:pPr algn="l">
              <a:spcBef>
                <a:spcPct val="0"/>
              </a:spcBef>
            </a:pPr>
            <a:r>
              <a:rPr lang="tr-TR" sz="1800" dirty="0" smtClean="0">
                <a:solidFill>
                  <a:srgbClr val="339966"/>
                </a:solidFill>
                <a:latin typeface="Courier New" pitchFamily="49" charset="0"/>
                <a:cs typeface="Courier New" pitchFamily="49" charset="0"/>
              </a:rPr>
              <a:t>% ağı tanımla</a:t>
            </a:r>
          </a:p>
          <a:p>
            <a:pPr algn="l">
              <a:spcBef>
                <a:spcPct val="0"/>
              </a:spcBef>
            </a:pPr>
            <a:r>
              <a:rPr lang="tr-TR" sz="1800" dirty="0" smtClean="0">
                <a:latin typeface="Courier New" pitchFamily="49" charset="0"/>
                <a:cs typeface="Courier New" pitchFamily="49" charset="0"/>
              </a:rPr>
              <a:t>net = fitnet([gk1 gk2]);</a:t>
            </a:r>
          </a:p>
          <a:p>
            <a:pPr algn="l">
              <a:spcBef>
                <a:spcPct val="0"/>
              </a:spcBef>
            </a:pPr>
            <a:r>
              <a:rPr lang="tr-TR" sz="1800" dirty="0" smtClean="0">
                <a:solidFill>
                  <a:srgbClr val="339966"/>
                </a:solidFill>
                <a:latin typeface="Courier New" pitchFamily="49" charset="0"/>
                <a:cs typeface="Courier New" pitchFamily="49" charset="0"/>
              </a:rPr>
              <a:t>% eğitim</a:t>
            </a:r>
          </a:p>
          <a:p>
            <a:pPr algn="l">
              <a:spcBef>
                <a:spcPct val="0"/>
              </a:spcBef>
            </a:pPr>
            <a:r>
              <a:rPr lang="tr-TR" sz="1800" dirty="0" smtClean="0">
                <a:latin typeface="Courier New" pitchFamily="49" charset="0"/>
                <a:cs typeface="Courier New" pitchFamily="49" charset="0"/>
              </a:rPr>
              <a:t>net = train(net,x,t);</a:t>
            </a:r>
          </a:p>
          <a:p>
            <a:pPr algn="l">
              <a:spcBef>
                <a:spcPct val="0"/>
              </a:spcBef>
            </a:pPr>
            <a:r>
              <a:rPr lang="tr-TR" sz="1800" dirty="0" smtClean="0">
                <a:solidFill>
                  <a:srgbClr val="339966"/>
                </a:solidFill>
                <a:latin typeface="Courier New" pitchFamily="49" charset="0"/>
                <a:cs typeface="Courier New" pitchFamily="49" charset="0"/>
              </a:rPr>
              <a:t>% kullan</a:t>
            </a:r>
          </a:p>
          <a:p>
            <a:pPr algn="l">
              <a:spcBef>
                <a:spcPct val="0"/>
              </a:spcBef>
            </a:pPr>
            <a:r>
              <a:rPr lang="tr-TR" sz="1800" dirty="0" smtClean="0">
                <a:latin typeface="Courier New" pitchFamily="49" charset="0"/>
                <a:cs typeface="Courier New" pitchFamily="49" charset="0"/>
              </a:rPr>
              <a:t>view(net)</a:t>
            </a:r>
          </a:p>
          <a:p>
            <a:pPr algn="l">
              <a:spcBef>
                <a:spcPct val="0"/>
              </a:spcBef>
            </a:pPr>
            <a:r>
              <a:rPr lang="tr-TR" sz="1800" dirty="0" smtClean="0">
                <a:latin typeface="Courier New" pitchFamily="49" charset="0"/>
                <a:cs typeface="Courier New" pitchFamily="49" charset="0"/>
              </a:rPr>
              <a:t>y = net(x);</a:t>
            </a:r>
          </a:p>
          <a:p>
            <a:pPr algn="l">
              <a:spcBef>
                <a:spcPct val="0"/>
              </a:spcBef>
            </a:pPr>
            <a:r>
              <a:rPr lang="tr-TR" sz="1800" dirty="0" smtClean="0">
                <a:latin typeface="Courier New" pitchFamily="49" charset="0"/>
                <a:cs typeface="Courier New" pitchFamily="49" charset="0"/>
              </a:rPr>
              <a:t>plot(x,y)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Örnek</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7" name="6 Metin kutusu"/>
          <p:cNvSpPr txBox="1"/>
          <p:nvPr/>
        </p:nvSpPr>
        <p:spPr>
          <a:xfrm>
            <a:off x="142876" y="1639024"/>
            <a:ext cx="4786314" cy="2585323"/>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solidFill>
                  <a:srgbClr val="0000FF"/>
                </a:solidFill>
                <a:latin typeface="+mj-lt"/>
                <a:cs typeface="Courier New" pitchFamily="49" charset="0"/>
              </a:rPr>
              <a:t>2. Yol</a:t>
            </a:r>
          </a:p>
          <a:p>
            <a:pPr algn="l">
              <a:spcBef>
                <a:spcPct val="0"/>
              </a:spcBef>
            </a:pPr>
            <a:r>
              <a:rPr lang="tr-TR" sz="1800" dirty="0" smtClean="0">
                <a:latin typeface="Courier New" pitchFamily="49" charset="0"/>
                <a:cs typeface="Courier New" pitchFamily="49" charset="0"/>
              </a:rPr>
              <a:t>&gt;&gt; x = 0:0.5:20;</a:t>
            </a:r>
          </a:p>
          <a:p>
            <a:pPr algn="l">
              <a:spcBef>
                <a:spcPct val="0"/>
              </a:spcBef>
            </a:pPr>
            <a:r>
              <a:rPr lang="tr-TR" sz="1800" dirty="0" smtClean="0">
                <a:latin typeface="Courier New" pitchFamily="49" charset="0"/>
                <a:cs typeface="Courier New" pitchFamily="49" charset="0"/>
              </a:rPr>
              <a:t>&gt;&gt; y = x.^2;</a:t>
            </a:r>
          </a:p>
          <a:p>
            <a:pPr algn="l">
              <a:spcBef>
                <a:spcPct val="0"/>
              </a:spcBef>
            </a:pPr>
            <a:r>
              <a:rPr lang="tr-TR" sz="1800" dirty="0" smtClean="0">
                <a:latin typeface="Courier New" pitchFamily="49" charset="0"/>
                <a:cs typeface="Courier New" pitchFamily="49" charset="0"/>
              </a:rPr>
              <a:t>&gt;&gt; nnstart</a:t>
            </a:r>
          </a:p>
          <a:p>
            <a:pPr algn="l">
              <a:spcBef>
                <a:spcPct val="0"/>
              </a:spcBef>
            </a:pPr>
            <a:r>
              <a:rPr lang="tr-TR" sz="1800" dirty="0" smtClean="0">
                <a:latin typeface="Courier New" pitchFamily="49" charset="0"/>
                <a:cs typeface="Courier New" pitchFamily="49" charset="0"/>
              </a:rPr>
              <a:t>&gt;&gt; Y = myNeuralNetworkFunction(x)</a:t>
            </a:r>
          </a:p>
          <a:p>
            <a:pPr algn="l">
              <a:spcBef>
                <a:spcPct val="0"/>
              </a:spcBef>
            </a:pPr>
            <a:r>
              <a:rPr lang="tr-TR" sz="1800" dirty="0" smtClean="0">
                <a:latin typeface="Courier New" pitchFamily="49" charset="0"/>
                <a:cs typeface="Courier New" pitchFamily="49" charset="0"/>
              </a:rPr>
              <a:t>&gt;&gt; plot(x,y,'*b')</a:t>
            </a:r>
          </a:p>
          <a:p>
            <a:pPr algn="l">
              <a:spcBef>
                <a:spcPct val="0"/>
              </a:spcBef>
            </a:pPr>
            <a:r>
              <a:rPr lang="tr-TR" sz="1800" dirty="0" smtClean="0">
                <a:latin typeface="Courier New" pitchFamily="49" charset="0"/>
                <a:cs typeface="Courier New" pitchFamily="49" charset="0"/>
              </a:rPr>
              <a:t>&gt;&gt; hold on</a:t>
            </a:r>
          </a:p>
          <a:p>
            <a:pPr algn="l">
              <a:spcBef>
                <a:spcPct val="0"/>
              </a:spcBef>
            </a:pPr>
            <a:r>
              <a:rPr lang="tr-TR" sz="1800" dirty="0" smtClean="0">
                <a:latin typeface="Courier New" pitchFamily="49" charset="0"/>
                <a:cs typeface="Courier New" pitchFamily="49" charset="0"/>
              </a:rPr>
              <a:t>&gt;&gt; plot(x,Y,'-r')</a:t>
            </a:r>
          </a:p>
          <a:p>
            <a:pPr algn="l">
              <a:spcBef>
                <a:spcPct val="0"/>
              </a:spcBef>
            </a:pPr>
            <a:endParaRPr lang="tr-TR" sz="1800" dirty="0" smtClean="0">
              <a:latin typeface="Courier New" pitchFamily="49" charset="0"/>
              <a:cs typeface="Courier New" pitchFamily="49" charset="0"/>
            </a:endParaRPr>
          </a:p>
        </p:txBody>
      </p:sp>
      <p:sp>
        <p:nvSpPr>
          <p:cNvPr id="9" name="Rectangle 3"/>
          <p:cNvSpPr txBox="1">
            <a:spLocks noChangeArrowheads="1"/>
          </p:cNvSpPr>
          <p:nvPr/>
        </p:nvSpPr>
        <p:spPr bwMode="auto">
          <a:xfrm>
            <a:off x="401639" y="819151"/>
            <a:ext cx="8715375" cy="4410604"/>
          </a:xfrm>
          <a:prstGeom prst="rect">
            <a:avLst/>
          </a:prstGeom>
          <a:noFill/>
          <a:ln w="9525">
            <a:noFill/>
            <a:miter lim="800000"/>
            <a:headEnd/>
            <a:tailEnd/>
          </a:ln>
        </p:spPr>
        <p:txBody>
          <a:bodyPr/>
          <a:lstStyle/>
          <a:p>
            <a:pPr algn="l">
              <a:spcBef>
                <a:spcPct val="0"/>
              </a:spcBef>
            </a:pPr>
            <a:r>
              <a:rPr lang="tr-TR" sz="2000" dirty="0" smtClean="0">
                <a:solidFill>
                  <a:srgbClr val="0000C8"/>
                </a:solidFill>
                <a:latin typeface="+mn-lt"/>
                <a:cs typeface="Courier New" pitchFamily="49" charset="0"/>
              </a:rPr>
              <a:t>y = x</a:t>
            </a:r>
            <a:r>
              <a:rPr lang="tr-TR" sz="2000" baseline="30000" dirty="0" smtClean="0">
                <a:solidFill>
                  <a:srgbClr val="0000C8"/>
                </a:solidFill>
                <a:latin typeface="+mn-lt"/>
                <a:cs typeface="Courier New" pitchFamily="49" charset="0"/>
              </a:rPr>
              <a:t>2</a:t>
            </a:r>
            <a:r>
              <a:rPr lang="tr-TR" sz="2000" dirty="0" smtClean="0">
                <a:solidFill>
                  <a:srgbClr val="0000C8"/>
                </a:solidFill>
                <a:latin typeface="+mn-lt"/>
                <a:cs typeface="Courier New" pitchFamily="49" charset="0"/>
              </a:rPr>
              <a:t> fonksiyonunu öğrenme!</a:t>
            </a:r>
            <a:endParaRPr lang="tr-TR" sz="2000" dirty="0">
              <a:solidFill>
                <a:srgbClr val="0000C8"/>
              </a:solidFill>
              <a:latin typeface="+mn-lt"/>
              <a:cs typeface="Courier New" pitchFamily="49" charset="0"/>
            </a:endParaRPr>
          </a:p>
          <a:p>
            <a:pPr algn="l">
              <a:spcBef>
                <a:spcPct val="0"/>
              </a:spcBef>
            </a:pPr>
            <a:endParaRPr lang="tr-TR" sz="2400" b="0" dirty="0"/>
          </a:p>
        </p:txBody>
      </p:sp>
      <p:sp>
        <p:nvSpPr>
          <p:cNvPr id="10" name="9 Metin kutusu"/>
          <p:cNvSpPr txBox="1"/>
          <p:nvPr/>
        </p:nvSpPr>
        <p:spPr>
          <a:xfrm>
            <a:off x="5214942" y="500046"/>
            <a:ext cx="3790977" cy="4801314"/>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solidFill>
                  <a:srgbClr val="0000FF"/>
                </a:solidFill>
                <a:latin typeface="+mn-lt"/>
                <a:cs typeface="Courier New" pitchFamily="49" charset="0"/>
              </a:rPr>
              <a:t>3. Yol</a:t>
            </a:r>
          </a:p>
          <a:p>
            <a:pPr algn="l">
              <a:spcBef>
                <a:spcPct val="0"/>
              </a:spcBef>
            </a:pPr>
            <a:r>
              <a:rPr lang="tr-TR" sz="1800" dirty="0" smtClean="0">
                <a:latin typeface="Courier New" pitchFamily="49" charset="0"/>
                <a:cs typeface="Courier New" pitchFamily="49" charset="0"/>
              </a:rPr>
              <a:t>clear; clc;</a:t>
            </a:r>
          </a:p>
          <a:p>
            <a:pPr algn="l">
              <a:spcBef>
                <a:spcPct val="0"/>
              </a:spcBef>
            </a:pPr>
            <a:r>
              <a:rPr lang="tr-TR" sz="1800" dirty="0" smtClean="0">
                <a:solidFill>
                  <a:srgbClr val="339966"/>
                </a:solidFill>
                <a:latin typeface="Courier New" pitchFamily="49" charset="0"/>
                <a:cs typeface="Courier New" pitchFamily="49" charset="0"/>
              </a:rPr>
              <a:t>% veri_kümesi;</a:t>
            </a:r>
          </a:p>
          <a:p>
            <a:pPr algn="l">
              <a:spcBef>
                <a:spcPct val="0"/>
              </a:spcBef>
            </a:pPr>
            <a:r>
              <a:rPr lang="tr-TR" sz="1800" dirty="0" smtClean="0">
                <a:latin typeface="Courier New" pitchFamily="49" charset="0"/>
                <a:cs typeface="Courier New" pitchFamily="49" charset="0"/>
              </a:rPr>
              <a:t>x = 0:0.5:20;</a:t>
            </a:r>
          </a:p>
          <a:p>
            <a:pPr algn="l">
              <a:spcBef>
                <a:spcPct val="0"/>
              </a:spcBef>
            </a:pPr>
            <a:r>
              <a:rPr lang="tr-TR" sz="1800" dirty="0" smtClean="0">
                <a:latin typeface="Courier New" pitchFamily="49" charset="0"/>
                <a:cs typeface="Courier New" pitchFamily="49" charset="0"/>
              </a:rPr>
              <a:t>y = x.^2;</a:t>
            </a:r>
          </a:p>
          <a:p>
            <a:pPr algn="l">
              <a:spcBef>
                <a:spcPct val="0"/>
              </a:spcBef>
            </a:pPr>
            <a:r>
              <a:rPr lang="tr-TR" sz="1800" dirty="0" smtClean="0">
                <a:solidFill>
                  <a:srgbClr val="339966"/>
                </a:solidFill>
                <a:latin typeface="Courier New" pitchFamily="49" charset="0"/>
                <a:cs typeface="Courier New" pitchFamily="49" charset="0"/>
              </a:rPr>
              <a:t>% katmandaki nörön sayısı</a:t>
            </a:r>
          </a:p>
          <a:p>
            <a:pPr algn="l">
              <a:spcBef>
                <a:spcPct val="0"/>
              </a:spcBef>
            </a:pPr>
            <a:r>
              <a:rPr lang="tr-TR" sz="1800" dirty="0" smtClean="0">
                <a:latin typeface="Courier New" pitchFamily="49" charset="0"/>
                <a:cs typeface="Courier New" pitchFamily="49" charset="0"/>
              </a:rPr>
              <a:t>gk1 = 10;</a:t>
            </a:r>
          </a:p>
          <a:p>
            <a:pPr algn="l">
              <a:spcBef>
                <a:spcPct val="0"/>
              </a:spcBef>
            </a:pPr>
            <a:r>
              <a:rPr lang="tr-TR" sz="1800" dirty="0" smtClean="0">
                <a:solidFill>
                  <a:srgbClr val="339966"/>
                </a:solidFill>
                <a:latin typeface="Courier New" pitchFamily="49" charset="0"/>
                <a:cs typeface="Courier New" pitchFamily="49" charset="0"/>
              </a:rPr>
              <a:t>% ağı tanımla</a:t>
            </a:r>
          </a:p>
          <a:p>
            <a:pPr algn="l">
              <a:spcBef>
                <a:spcPct val="0"/>
              </a:spcBef>
            </a:pPr>
            <a:r>
              <a:rPr lang="tr-TR" sz="1800" dirty="0" smtClean="0">
                <a:latin typeface="Courier New" pitchFamily="49" charset="0"/>
                <a:cs typeface="Courier New" pitchFamily="49" charset="0"/>
              </a:rPr>
              <a:t>net = fitnet(gk1);</a:t>
            </a:r>
          </a:p>
          <a:p>
            <a:pPr algn="l">
              <a:spcBef>
                <a:spcPct val="0"/>
              </a:spcBef>
            </a:pPr>
            <a:r>
              <a:rPr lang="tr-TR" sz="1800" dirty="0" smtClean="0">
                <a:solidFill>
                  <a:srgbClr val="339966"/>
                </a:solidFill>
                <a:latin typeface="Courier New" pitchFamily="49" charset="0"/>
                <a:cs typeface="Courier New" pitchFamily="49" charset="0"/>
              </a:rPr>
              <a:t>% eğitim</a:t>
            </a:r>
          </a:p>
          <a:p>
            <a:pPr algn="l">
              <a:spcBef>
                <a:spcPct val="0"/>
              </a:spcBef>
            </a:pPr>
            <a:r>
              <a:rPr lang="tr-TR" sz="1800" dirty="0" smtClean="0">
                <a:latin typeface="Courier New" pitchFamily="49" charset="0"/>
                <a:cs typeface="Courier New" pitchFamily="49" charset="0"/>
              </a:rPr>
              <a:t>net = train(net,x,y);</a:t>
            </a:r>
          </a:p>
          <a:p>
            <a:pPr algn="l">
              <a:spcBef>
                <a:spcPct val="0"/>
              </a:spcBef>
            </a:pPr>
            <a:r>
              <a:rPr lang="tr-TR" sz="1800" dirty="0" smtClean="0">
                <a:latin typeface="Courier New" pitchFamily="49" charset="0"/>
                <a:cs typeface="Courier New" pitchFamily="49" charset="0"/>
              </a:rPr>
              <a:t>view(net)</a:t>
            </a:r>
          </a:p>
          <a:p>
            <a:pPr algn="l">
              <a:spcBef>
                <a:spcPct val="0"/>
              </a:spcBef>
            </a:pPr>
            <a:r>
              <a:rPr lang="tr-TR" sz="1800" dirty="0" smtClean="0">
                <a:solidFill>
                  <a:srgbClr val="339966"/>
                </a:solidFill>
                <a:latin typeface="Courier New" pitchFamily="49" charset="0"/>
                <a:cs typeface="Courier New" pitchFamily="49" charset="0"/>
              </a:rPr>
              <a:t>% kullan</a:t>
            </a:r>
          </a:p>
          <a:p>
            <a:pPr algn="l">
              <a:spcBef>
                <a:spcPct val="0"/>
              </a:spcBef>
            </a:pPr>
            <a:r>
              <a:rPr lang="tr-TR" sz="1800" dirty="0" smtClean="0">
                <a:latin typeface="Courier New" pitchFamily="49" charset="0"/>
                <a:cs typeface="Courier New" pitchFamily="49" charset="0"/>
              </a:rPr>
              <a:t>y2 = net(x);</a:t>
            </a:r>
          </a:p>
          <a:p>
            <a:pPr algn="l">
              <a:spcBef>
                <a:spcPct val="0"/>
              </a:spcBef>
            </a:pPr>
            <a:r>
              <a:rPr lang="tr-TR" sz="1800" dirty="0" smtClean="0">
                <a:latin typeface="Courier New" pitchFamily="49" charset="0"/>
                <a:cs typeface="Courier New" pitchFamily="49" charset="0"/>
              </a:rPr>
              <a:t>plot(x,y,'*b')</a:t>
            </a:r>
          </a:p>
          <a:p>
            <a:pPr algn="l">
              <a:spcBef>
                <a:spcPct val="0"/>
              </a:spcBef>
            </a:pPr>
            <a:r>
              <a:rPr lang="tr-TR" sz="1800" dirty="0" smtClean="0">
                <a:latin typeface="Courier New" pitchFamily="49" charset="0"/>
                <a:cs typeface="Courier New" pitchFamily="49" charset="0"/>
              </a:rPr>
              <a:t>hold on</a:t>
            </a:r>
          </a:p>
          <a:p>
            <a:pPr algn="l">
              <a:spcBef>
                <a:spcPct val="0"/>
              </a:spcBef>
            </a:pPr>
            <a:r>
              <a:rPr lang="tr-TR" sz="1800" dirty="0" smtClean="0">
                <a:latin typeface="Courier New" pitchFamily="49" charset="0"/>
                <a:cs typeface="Courier New" pitchFamily="49" charset="0"/>
              </a:rPr>
              <a:t>plot(x,y2,'-r')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Örnek</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7" name="6 Metin kutusu"/>
          <p:cNvSpPr txBox="1"/>
          <p:nvPr/>
        </p:nvSpPr>
        <p:spPr>
          <a:xfrm>
            <a:off x="214282" y="1571616"/>
            <a:ext cx="2786082" cy="1754326"/>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s</a:t>
            </a:r>
            <a:r>
              <a:rPr lang="tr-TR" sz="1800" baseline="-25000" dirty="0" smtClean="0">
                <a:latin typeface="Courier New" pitchFamily="49" charset="0"/>
                <a:cs typeface="Courier New" pitchFamily="49" charset="0"/>
              </a:rPr>
              <a:t>1</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2</a:t>
            </a:r>
            <a:r>
              <a:rPr lang="tr-TR" sz="1800" dirty="0" smtClean="0">
                <a:latin typeface="Courier New" pitchFamily="49" charset="0"/>
                <a:cs typeface="Courier New" pitchFamily="49" charset="0"/>
              </a:rPr>
              <a:t>   t (XOR)</a:t>
            </a:r>
          </a:p>
          <a:p>
            <a:pPr algn="l">
              <a:spcBef>
                <a:spcPct val="0"/>
              </a:spcBef>
            </a:pPr>
            <a:r>
              <a:rPr lang="tr-TR" sz="1800" dirty="0" smtClean="0">
                <a:latin typeface="Courier New" pitchFamily="49" charset="0"/>
                <a:cs typeface="Courier New" pitchFamily="49" charset="0"/>
              </a:rPr>
              <a:t>--- ---  -------</a:t>
            </a:r>
          </a:p>
          <a:p>
            <a:pPr algn="l">
              <a:spcBef>
                <a:spcPct val="0"/>
              </a:spcBef>
            </a:pPr>
            <a:r>
              <a:rPr lang="tr-TR" sz="1800" dirty="0" smtClean="0">
                <a:latin typeface="Courier New" pitchFamily="49" charset="0"/>
                <a:cs typeface="Courier New" pitchFamily="49" charset="0"/>
              </a:rPr>
              <a:t>0    0     0</a:t>
            </a:r>
          </a:p>
          <a:p>
            <a:pPr algn="l">
              <a:spcBef>
                <a:spcPct val="0"/>
              </a:spcBef>
            </a:pPr>
            <a:r>
              <a:rPr lang="tr-TR" sz="1800" dirty="0" smtClean="0">
                <a:latin typeface="Courier New" pitchFamily="49" charset="0"/>
                <a:cs typeface="Courier New" pitchFamily="49" charset="0"/>
              </a:rPr>
              <a:t>0    1     1</a:t>
            </a:r>
          </a:p>
          <a:p>
            <a:pPr algn="l">
              <a:spcBef>
                <a:spcPct val="0"/>
              </a:spcBef>
            </a:pPr>
            <a:r>
              <a:rPr lang="tr-TR" sz="1800" dirty="0" smtClean="0">
                <a:latin typeface="Courier New" pitchFamily="49" charset="0"/>
                <a:cs typeface="Courier New" pitchFamily="49" charset="0"/>
              </a:rPr>
              <a:t>1    0     1</a:t>
            </a:r>
          </a:p>
          <a:p>
            <a:pPr algn="l">
              <a:spcBef>
                <a:spcPct val="0"/>
              </a:spcBef>
            </a:pPr>
            <a:r>
              <a:rPr lang="tr-TR" sz="1800" dirty="0" smtClean="0">
                <a:latin typeface="Courier New" pitchFamily="49" charset="0"/>
                <a:cs typeface="Courier New" pitchFamily="49" charset="0"/>
              </a:rPr>
              <a:t>1    1     0</a:t>
            </a:r>
          </a:p>
        </p:txBody>
      </p:sp>
      <p:sp>
        <p:nvSpPr>
          <p:cNvPr id="9" name="Rectangle 3"/>
          <p:cNvSpPr txBox="1">
            <a:spLocks noChangeArrowheads="1"/>
          </p:cNvSpPr>
          <p:nvPr/>
        </p:nvSpPr>
        <p:spPr bwMode="auto">
          <a:xfrm>
            <a:off x="401639" y="819151"/>
            <a:ext cx="8715375" cy="4410604"/>
          </a:xfrm>
          <a:prstGeom prst="rect">
            <a:avLst/>
          </a:prstGeom>
          <a:noFill/>
          <a:ln w="9525">
            <a:noFill/>
            <a:miter lim="800000"/>
            <a:headEnd/>
            <a:tailEnd/>
          </a:ln>
        </p:spPr>
        <p:txBody>
          <a:bodyPr/>
          <a:lstStyle/>
          <a:p>
            <a:pPr algn="l">
              <a:spcBef>
                <a:spcPct val="0"/>
              </a:spcBef>
            </a:pPr>
            <a:r>
              <a:rPr lang="tr-TR" sz="2000" dirty="0" smtClean="0">
                <a:solidFill>
                  <a:srgbClr val="0000C8"/>
                </a:solidFill>
                <a:latin typeface="+mn-lt"/>
                <a:cs typeface="Courier New" pitchFamily="49" charset="0"/>
              </a:rPr>
              <a:t>İki değişkenli XOR fonksiyonunu öğrenme</a:t>
            </a:r>
            <a:endParaRPr lang="tr-TR" sz="2000" dirty="0">
              <a:solidFill>
                <a:srgbClr val="0000C8"/>
              </a:solidFill>
              <a:latin typeface="+mn-lt"/>
              <a:cs typeface="Courier New" pitchFamily="49" charset="0"/>
            </a:endParaRPr>
          </a:p>
          <a:p>
            <a:pPr algn="l">
              <a:spcBef>
                <a:spcPct val="0"/>
              </a:spcBef>
            </a:pPr>
            <a:endParaRPr lang="tr-TR" sz="2400" b="0" dirty="0"/>
          </a:p>
        </p:txBody>
      </p:sp>
      <p:sp>
        <p:nvSpPr>
          <p:cNvPr id="8" name="7 Metin kutusu"/>
          <p:cNvSpPr txBox="1"/>
          <p:nvPr/>
        </p:nvSpPr>
        <p:spPr>
          <a:xfrm>
            <a:off x="3500430" y="1643054"/>
            <a:ext cx="4786314" cy="923330"/>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&gt;&gt; s = [0 0; 0 1; 1 0; 1 1];</a:t>
            </a:r>
          </a:p>
          <a:p>
            <a:pPr algn="l">
              <a:spcBef>
                <a:spcPct val="0"/>
              </a:spcBef>
            </a:pPr>
            <a:r>
              <a:rPr lang="tr-TR" sz="1800" dirty="0" smtClean="0">
                <a:latin typeface="Courier New" pitchFamily="49" charset="0"/>
                <a:cs typeface="Courier New" pitchFamily="49" charset="0"/>
              </a:rPr>
              <a:t>&gt;&gt; y = [0 1 1 0]’;</a:t>
            </a:r>
          </a:p>
          <a:p>
            <a:pPr algn="l">
              <a:spcBef>
                <a:spcPct val="0"/>
              </a:spcBef>
            </a:pPr>
            <a:r>
              <a:rPr lang="tr-TR" sz="1800" dirty="0" smtClean="0">
                <a:latin typeface="Courier New" pitchFamily="49" charset="0"/>
                <a:cs typeface="Courier New" pitchFamily="49" charset="0"/>
              </a:rPr>
              <a:t>&gt;&gt; nnstart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Alıştırma</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7" name="6 Metin kutusu"/>
          <p:cNvSpPr txBox="1"/>
          <p:nvPr/>
        </p:nvSpPr>
        <p:spPr>
          <a:xfrm>
            <a:off x="2928926" y="1571616"/>
            <a:ext cx="3000396" cy="2862322"/>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1</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2</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3</a:t>
            </a:r>
            <a:r>
              <a:rPr lang="tr-TR" sz="1800" dirty="0" smtClean="0">
                <a:latin typeface="Courier New" pitchFamily="49" charset="0"/>
                <a:cs typeface="Courier New" pitchFamily="49" charset="0"/>
              </a:rPr>
              <a:t>   t (XOR)</a:t>
            </a:r>
          </a:p>
          <a:p>
            <a:pPr algn="l">
              <a:spcBef>
                <a:spcPct val="0"/>
              </a:spcBef>
            </a:pPr>
            <a:r>
              <a:rPr lang="tr-TR" sz="1800" dirty="0" smtClean="0">
                <a:latin typeface="Courier New" pitchFamily="49" charset="0"/>
                <a:cs typeface="Courier New" pitchFamily="49" charset="0"/>
              </a:rPr>
              <a:t>--- --- ---  -------</a:t>
            </a:r>
          </a:p>
          <a:p>
            <a:pPr algn="l">
              <a:spcBef>
                <a:spcPct val="0"/>
              </a:spcBef>
            </a:pPr>
            <a:r>
              <a:rPr lang="tr-TR" sz="1800" dirty="0" smtClean="0">
                <a:latin typeface="Courier New" pitchFamily="49" charset="0"/>
                <a:cs typeface="Courier New" pitchFamily="49" charset="0"/>
              </a:rPr>
              <a:t> 0   0   0     0</a:t>
            </a:r>
          </a:p>
          <a:p>
            <a:pPr algn="l">
              <a:spcBef>
                <a:spcPct val="0"/>
              </a:spcBef>
            </a:pPr>
            <a:r>
              <a:rPr lang="tr-TR" sz="1800" dirty="0" smtClean="0">
                <a:latin typeface="Courier New" pitchFamily="49" charset="0"/>
                <a:cs typeface="Courier New" pitchFamily="49" charset="0"/>
              </a:rPr>
              <a:t> 0   0   1     1</a:t>
            </a:r>
          </a:p>
          <a:p>
            <a:pPr algn="l">
              <a:spcBef>
                <a:spcPct val="0"/>
              </a:spcBef>
            </a:pPr>
            <a:r>
              <a:rPr lang="tr-TR" sz="1800" dirty="0" smtClean="0">
                <a:latin typeface="Courier New" pitchFamily="49" charset="0"/>
                <a:cs typeface="Courier New" pitchFamily="49" charset="0"/>
              </a:rPr>
              <a:t> 0   1   0     1</a:t>
            </a:r>
          </a:p>
          <a:p>
            <a:pPr algn="l">
              <a:spcBef>
                <a:spcPct val="0"/>
              </a:spcBef>
            </a:pPr>
            <a:r>
              <a:rPr lang="tr-TR" sz="1800" dirty="0" smtClean="0">
                <a:latin typeface="Courier New" pitchFamily="49" charset="0"/>
                <a:cs typeface="Courier New" pitchFamily="49" charset="0"/>
              </a:rPr>
              <a:t> 0   1   1     0</a:t>
            </a:r>
          </a:p>
          <a:p>
            <a:pPr algn="l">
              <a:spcBef>
                <a:spcPct val="0"/>
              </a:spcBef>
            </a:pPr>
            <a:r>
              <a:rPr lang="tr-TR" sz="1800" dirty="0" smtClean="0">
                <a:latin typeface="Courier New" pitchFamily="49" charset="0"/>
                <a:cs typeface="Courier New" pitchFamily="49" charset="0"/>
              </a:rPr>
              <a:t> 1   0   0     1</a:t>
            </a:r>
          </a:p>
          <a:p>
            <a:pPr algn="l">
              <a:spcBef>
                <a:spcPct val="0"/>
              </a:spcBef>
            </a:pPr>
            <a:r>
              <a:rPr lang="tr-TR" sz="1800" dirty="0" smtClean="0">
                <a:latin typeface="Courier New" pitchFamily="49" charset="0"/>
                <a:cs typeface="Courier New" pitchFamily="49" charset="0"/>
              </a:rPr>
              <a:t> 1   0   1     0</a:t>
            </a:r>
          </a:p>
          <a:p>
            <a:pPr algn="l">
              <a:spcBef>
                <a:spcPct val="0"/>
              </a:spcBef>
            </a:pPr>
            <a:r>
              <a:rPr lang="tr-TR" sz="1800" dirty="0" smtClean="0">
                <a:latin typeface="Courier New" pitchFamily="49" charset="0"/>
                <a:cs typeface="Courier New" pitchFamily="49" charset="0"/>
              </a:rPr>
              <a:t> 1   1   0     0</a:t>
            </a:r>
          </a:p>
          <a:p>
            <a:pPr algn="l">
              <a:spcBef>
                <a:spcPct val="0"/>
              </a:spcBef>
            </a:pPr>
            <a:r>
              <a:rPr lang="tr-TR" sz="1800" dirty="0" smtClean="0">
                <a:latin typeface="Courier New" pitchFamily="49" charset="0"/>
                <a:cs typeface="Courier New" pitchFamily="49" charset="0"/>
              </a:rPr>
              <a:t> 1   1   1     1</a:t>
            </a:r>
          </a:p>
        </p:txBody>
      </p:sp>
      <p:sp>
        <p:nvSpPr>
          <p:cNvPr id="9" name="Rectangle 3"/>
          <p:cNvSpPr txBox="1">
            <a:spLocks noChangeArrowheads="1"/>
          </p:cNvSpPr>
          <p:nvPr/>
        </p:nvSpPr>
        <p:spPr bwMode="auto">
          <a:xfrm>
            <a:off x="401639" y="819151"/>
            <a:ext cx="8715375" cy="4410604"/>
          </a:xfrm>
          <a:prstGeom prst="rect">
            <a:avLst/>
          </a:prstGeom>
          <a:noFill/>
          <a:ln w="9525">
            <a:noFill/>
            <a:miter lim="800000"/>
            <a:headEnd/>
            <a:tailEnd/>
          </a:ln>
        </p:spPr>
        <p:txBody>
          <a:bodyPr/>
          <a:lstStyle/>
          <a:p>
            <a:pPr algn="l">
              <a:spcBef>
                <a:spcPct val="0"/>
              </a:spcBef>
            </a:pPr>
            <a:r>
              <a:rPr lang="tr-TR" sz="2000" dirty="0" smtClean="0">
                <a:solidFill>
                  <a:srgbClr val="0000C8"/>
                </a:solidFill>
                <a:latin typeface="+mn-lt"/>
                <a:cs typeface="Courier New" pitchFamily="49" charset="0"/>
              </a:rPr>
              <a:t>Üç değişkenli XOR fonksiyonunu öğrenme</a:t>
            </a:r>
            <a:endParaRPr lang="tr-TR" sz="2000" dirty="0">
              <a:solidFill>
                <a:srgbClr val="0000C8"/>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1. Kısım</a:t>
            </a: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Yapay Zeka ve Makine Öğrenme</a:t>
            </a: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3. Kısım</a:t>
            </a: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cs typeface="Courier New" pitchFamily="49" charset="0"/>
              </a:rPr>
              <a:t>Hebb Kuralı ile </a:t>
            </a:r>
            <a:r>
              <a:rPr lang="tr-TR" sz="3200" dirty="0" smtClean="0">
                <a:solidFill>
                  <a:srgbClr val="FF0000"/>
                </a:solidFill>
                <a:latin typeface="+mn-lt"/>
                <a:cs typeface="Courier New" pitchFamily="49" charset="0"/>
              </a:rPr>
              <a:t>Desen Sınıflandırma </a:t>
            </a:r>
          </a:p>
          <a:p>
            <a:pPr>
              <a:spcBef>
                <a:spcPct val="0"/>
              </a:spcBef>
            </a:pPr>
            <a:r>
              <a:rPr lang="tr-TR" sz="3200" dirty="0" smtClean="0">
                <a:solidFill>
                  <a:srgbClr val="FF0000"/>
                </a:solidFill>
                <a:latin typeface="+mn-lt"/>
                <a:cs typeface="Courier New" pitchFamily="49" charset="0"/>
              </a:rPr>
              <a:t>(Pattern Classification)</a:t>
            </a: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tr-TR" altLang="en-US" dirty="0" smtClean="0"/>
              <a:t>Basit Mimari</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107950" y="666751"/>
            <a:ext cx="9036050" cy="4410604"/>
          </a:xfrm>
          <a:prstGeom prst="rect">
            <a:avLst/>
          </a:prstGeom>
          <a:noFill/>
          <a:ln w="9525">
            <a:noFill/>
            <a:miter lim="800000"/>
            <a:headEnd/>
            <a:tailEnd/>
          </a:ln>
        </p:spPr>
        <p:txBody>
          <a:bodyPr/>
          <a:lstStyle/>
          <a:p>
            <a:pPr marL="457200" indent="-457200" algn="l">
              <a:spcBef>
                <a:spcPts val="0"/>
              </a:spcBef>
              <a:defRPr/>
            </a:pPr>
            <a:r>
              <a:rPr lang="tr-TR" sz="2400" b="0" dirty="0" smtClean="0"/>
              <a:t>Desen sınıflandırma için kullanılan</a:t>
            </a:r>
          </a:p>
          <a:p>
            <a:pPr marL="457200" indent="-457200" algn="l">
              <a:spcBef>
                <a:spcPts val="0"/>
              </a:spcBef>
              <a:defRPr/>
            </a:pPr>
            <a:r>
              <a:rPr lang="tr-TR" sz="2400" b="0" dirty="0" smtClean="0"/>
              <a:t>en basit mimari yandaki gibidir.</a:t>
            </a:r>
          </a:p>
          <a:p>
            <a:pPr marL="457200" indent="-457200" algn="l">
              <a:spcBef>
                <a:spcPts val="0"/>
              </a:spcBef>
              <a:defRPr/>
            </a:pPr>
            <a:r>
              <a:rPr lang="tr-TR" sz="2400" b="0" dirty="0" smtClean="0"/>
              <a:t>Bilinen en eski öğrenme yöntemi</a:t>
            </a:r>
          </a:p>
          <a:p>
            <a:pPr marL="457200" indent="-457200" algn="l">
              <a:spcBef>
                <a:spcPts val="0"/>
              </a:spcBef>
              <a:defRPr/>
            </a:pPr>
            <a:r>
              <a:rPr lang="tr-TR" sz="2400" b="0" dirty="0" smtClean="0"/>
              <a:t>Hebb Kuralı’dır.</a:t>
            </a:r>
          </a:p>
          <a:p>
            <a:pPr marL="457200" indent="-457200" algn="l">
              <a:spcBef>
                <a:spcPts val="0"/>
              </a:spcBef>
              <a:defRPr/>
            </a:pPr>
            <a:endParaRPr lang="tr-TR" sz="2400" b="0" dirty="0" smtClean="0"/>
          </a:p>
          <a:p>
            <a:pPr marL="457200" indent="-457200" algn="l">
              <a:spcBef>
                <a:spcPts val="0"/>
              </a:spcBef>
              <a:defRPr/>
            </a:pPr>
            <a:r>
              <a:rPr lang="tr-TR" sz="2400" b="0" dirty="0" smtClean="0"/>
              <a:t>Hesaplamalar için aşağıdaki</a:t>
            </a:r>
          </a:p>
          <a:p>
            <a:pPr marL="457200" indent="-457200" algn="l">
              <a:spcBef>
                <a:spcPts val="0"/>
              </a:spcBef>
              <a:defRPr/>
            </a:pPr>
            <a:r>
              <a:rPr lang="tr-TR" sz="2400" b="0" dirty="0" smtClean="0"/>
              <a:t>formüller kullanılır:</a:t>
            </a:r>
            <a:endParaRPr lang="tr-TR" sz="2400" b="0" dirty="0"/>
          </a:p>
          <a:p>
            <a:pPr algn="l">
              <a:spcBef>
                <a:spcPts val="0"/>
              </a:spcBef>
              <a:defRPr/>
            </a:pPr>
            <a:endParaRPr lang="tr-TR" sz="2400" b="0" dirty="0"/>
          </a:p>
        </p:txBody>
      </p:sp>
      <p:pic>
        <p:nvPicPr>
          <p:cNvPr id="39939" name="Picture 3"/>
          <p:cNvPicPr>
            <a:picLocks noChangeAspect="1" noChangeArrowheads="1"/>
          </p:cNvPicPr>
          <p:nvPr/>
        </p:nvPicPr>
        <p:blipFill>
          <a:blip r:embed="rId2"/>
          <a:srcRect/>
          <a:stretch>
            <a:fillRect/>
          </a:stretch>
        </p:blipFill>
        <p:spPr bwMode="auto">
          <a:xfrm>
            <a:off x="5429256" y="1000112"/>
            <a:ext cx="3520495" cy="3365674"/>
          </a:xfrm>
          <a:prstGeom prst="rect">
            <a:avLst/>
          </a:prstGeom>
          <a:noFill/>
          <a:ln w="9525">
            <a:noFill/>
            <a:miter lim="800000"/>
            <a:headEnd/>
            <a:tailEnd/>
          </a:ln>
          <a:effectLst/>
        </p:spPr>
      </p:pic>
      <p:pic>
        <p:nvPicPr>
          <p:cNvPr id="39940" name="Picture 4"/>
          <p:cNvPicPr>
            <a:picLocks noChangeAspect="1" noChangeArrowheads="1"/>
          </p:cNvPicPr>
          <p:nvPr/>
        </p:nvPicPr>
        <p:blipFill>
          <a:blip r:embed="rId3"/>
          <a:srcRect/>
          <a:stretch>
            <a:fillRect/>
          </a:stretch>
        </p:blipFill>
        <p:spPr bwMode="auto">
          <a:xfrm>
            <a:off x="0" y="3643318"/>
            <a:ext cx="2714644" cy="770985"/>
          </a:xfrm>
          <a:prstGeom prst="rect">
            <a:avLst/>
          </a:prstGeom>
          <a:noFill/>
          <a:ln w="9525">
            <a:noFill/>
            <a:miter lim="800000"/>
            <a:headEnd/>
            <a:tailEnd/>
          </a:ln>
          <a:effectLst/>
        </p:spPr>
      </p:pic>
      <p:pic>
        <p:nvPicPr>
          <p:cNvPr id="39942" name="Picture 6"/>
          <p:cNvPicPr>
            <a:picLocks noChangeAspect="1" noChangeArrowheads="1"/>
          </p:cNvPicPr>
          <p:nvPr/>
        </p:nvPicPr>
        <p:blipFill>
          <a:blip r:embed="rId4"/>
          <a:srcRect/>
          <a:stretch>
            <a:fillRect/>
          </a:stretch>
        </p:blipFill>
        <p:spPr bwMode="auto">
          <a:xfrm>
            <a:off x="357158" y="4500574"/>
            <a:ext cx="3895725" cy="695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tr-TR" altLang="en-US" dirty="0" smtClean="0"/>
              <a:t>Hebb Net Algoritması [Girdiler s, Çıktı t]</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107950" y="666751"/>
            <a:ext cx="9036050" cy="4410604"/>
          </a:xfrm>
          <a:prstGeom prst="rect">
            <a:avLst/>
          </a:prstGeom>
          <a:noFill/>
          <a:ln w="9525">
            <a:noFill/>
            <a:miter lim="800000"/>
            <a:headEnd/>
            <a:tailEnd/>
          </a:ln>
        </p:spPr>
        <p:txBody>
          <a:bodyPr/>
          <a:lstStyle/>
          <a:p>
            <a:pPr algn="l">
              <a:spcBef>
                <a:spcPts val="0"/>
              </a:spcBef>
              <a:defRPr/>
            </a:pPr>
            <a:endParaRPr lang="tr-TR" sz="2400" b="0" dirty="0"/>
          </a:p>
        </p:txBody>
      </p:sp>
      <p:pic>
        <p:nvPicPr>
          <p:cNvPr id="40962" name="Picture 2"/>
          <p:cNvPicPr>
            <a:picLocks noChangeAspect="1" noChangeArrowheads="1"/>
          </p:cNvPicPr>
          <p:nvPr/>
        </p:nvPicPr>
        <p:blipFill>
          <a:blip r:embed="rId2"/>
          <a:srcRect/>
          <a:stretch>
            <a:fillRect/>
          </a:stretch>
        </p:blipFill>
        <p:spPr bwMode="auto">
          <a:xfrm>
            <a:off x="32900" y="628634"/>
            <a:ext cx="9063507"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Örnek:</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dirty="0" smtClean="0"/>
              <a:t>2 değişkenli Bipolar AND</a:t>
            </a:r>
          </a:p>
          <a:p>
            <a:pPr algn="l">
              <a:spcBef>
                <a:spcPct val="0"/>
              </a:spcBef>
            </a:pPr>
            <a:r>
              <a:rPr lang="tr-TR" sz="2400" b="0" dirty="0" smtClean="0"/>
              <a:t>Fonksiyonu</a:t>
            </a:r>
          </a:p>
        </p:txBody>
      </p:sp>
      <p:sp>
        <p:nvSpPr>
          <p:cNvPr id="7" name="6 Metin kutusu"/>
          <p:cNvSpPr txBox="1"/>
          <p:nvPr/>
        </p:nvSpPr>
        <p:spPr>
          <a:xfrm>
            <a:off x="285720" y="1571616"/>
            <a:ext cx="2428892" cy="1754326"/>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s</a:t>
            </a:r>
            <a:r>
              <a:rPr lang="tr-TR" sz="1800" baseline="-25000" dirty="0" smtClean="0">
                <a:latin typeface="Courier New" pitchFamily="49" charset="0"/>
                <a:cs typeface="Courier New" pitchFamily="49" charset="0"/>
              </a:rPr>
              <a:t>1</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2</a:t>
            </a:r>
            <a:r>
              <a:rPr lang="tr-TR" sz="1800" dirty="0" smtClean="0">
                <a:latin typeface="Courier New" pitchFamily="49" charset="0"/>
                <a:cs typeface="Courier New" pitchFamily="49" charset="0"/>
              </a:rPr>
              <a:t>   t (AND)</a:t>
            </a:r>
          </a:p>
          <a:p>
            <a:pPr algn="l">
              <a:spcBef>
                <a:spcPct val="0"/>
              </a:spcBef>
            </a:pPr>
            <a:r>
              <a:rPr lang="tr-TR" sz="1800" dirty="0" smtClean="0">
                <a:latin typeface="Courier New" pitchFamily="49" charset="0"/>
                <a:cs typeface="Courier New" pitchFamily="49" charset="0"/>
              </a:rPr>
              <a:t>--- ---  -------</a:t>
            </a:r>
          </a:p>
          <a:p>
            <a:pPr algn="l">
              <a:spcBef>
                <a:spcPct val="0"/>
              </a:spcBef>
            </a:pPr>
            <a:r>
              <a:rPr lang="tr-TR" sz="1800" dirty="0" smtClean="0">
                <a:latin typeface="Courier New" pitchFamily="49" charset="0"/>
                <a:cs typeface="Courier New" pitchFamily="49" charset="0"/>
              </a:rPr>
              <a:t> 1    1     1</a:t>
            </a:r>
          </a:p>
          <a:p>
            <a:pPr algn="l">
              <a:spcBef>
                <a:spcPct val="0"/>
              </a:spcBef>
            </a:pPr>
            <a:r>
              <a:rPr lang="tr-TR" sz="1800" dirty="0" smtClean="0">
                <a:latin typeface="Courier New" pitchFamily="49" charset="0"/>
                <a:cs typeface="Courier New" pitchFamily="49" charset="0"/>
              </a:rPr>
              <a:t> 1   -1    -1</a:t>
            </a:r>
          </a:p>
          <a:p>
            <a:pPr algn="l">
              <a:spcBef>
                <a:spcPct val="0"/>
              </a:spcBef>
            </a:pPr>
            <a:r>
              <a:rPr lang="tr-TR" sz="1800" dirty="0" smtClean="0">
                <a:latin typeface="Courier New" pitchFamily="49" charset="0"/>
                <a:cs typeface="Courier New" pitchFamily="49" charset="0"/>
              </a:rPr>
              <a:t>-1    1    -1</a:t>
            </a:r>
          </a:p>
          <a:p>
            <a:pPr algn="l">
              <a:spcBef>
                <a:spcPct val="0"/>
              </a:spcBef>
            </a:pPr>
            <a:r>
              <a:rPr lang="tr-TR" sz="1800" dirty="0" smtClean="0">
                <a:latin typeface="Courier New" pitchFamily="49" charset="0"/>
                <a:cs typeface="Courier New" pitchFamily="49" charset="0"/>
              </a:rPr>
              <a:t>-1   -1    -1</a:t>
            </a:r>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0" name="9 Metin kutusu"/>
          <p:cNvSpPr txBox="1"/>
          <p:nvPr/>
        </p:nvSpPr>
        <p:spPr>
          <a:xfrm>
            <a:off x="4410043" y="28575"/>
            <a:ext cx="4572032" cy="5478423"/>
          </a:xfrm>
          <a:prstGeom prst="rect">
            <a:avLst/>
          </a:prstGeom>
          <a:noFill/>
          <a:ln>
            <a:solidFill>
              <a:schemeClr val="bg1">
                <a:lumMod val="50000"/>
              </a:schemeClr>
            </a:solidFill>
          </a:ln>
        </p:spPr>
        <p:txBody>
          <a:bodyPr wrap="square" rtlCol="0">
            <a:spAutoFit/>
          </a:bodyPr>
          <a:lstStyle/>
          <a:p>
            <a:pPr algn="l">
              <a:spcBef>
                <a:spcPts val="0"/>
              </a:spcBef>
            </a:pPr>
            <a:r>
              <a:rPr lang="tr-TR" sz="1400" dirty="0" smtClean="0">
                <a:solidFill>
                  <a:srgbClr val="339966"/>
                </a:solidFill>
                <a:latin typeface="Courier New" pitchFamily="49" charset="0"/>
                <a:cs typeface="Courier New" pitchFamily="49" charset="0"/>
              </a:rPr>
              <a:t>% Heb net for bipolar AND data</a:t>
            </a:r>
          </a:p>
          <a:p>
            <a:pPr algn="l">
              <a:spcBef>
                <a:spcPts val="0"/>
              </a:spcBef>
            </a:pPr>
            <a:r>
              <a:rPr lang="tr-TR" sz="1400" dirty="0" smtClean="0">
                <a:latin typeface="Courier New" pitchFamily="49" charset="0"/>
                <a:cs typeface="Courier New" pitchFamily="49" charset="0"/>
              </a:rPr>
              <a:t>clear; clc;</a:t>
            </a:r>
          </a:p>
          <a:p>
            <a:pPr algn="l">
              <a:spcBef>
                <a:spcPts val="0"/>
              </a:spcBef>
            </a:pPr>
            <a:r>
              <a:rPr lang="tr-TR" sz="1400" dirty="0" smtClean="0">
                <a:solidFill>
                  <a:srgbClr val="339966"/>
                </a:solidFill>
                <a:latin typeface="Courier New" pitchFamily="49" charset="0"/>
                <a:cs typeface="Courier New" pitchFamily="49" charset="0"/>
              </a:rPr>
              <a:t>% Data</a:t>
            </a:r>
          </a:p>
          <a:p>
            <a:pPr algn="l">
              <a:spcBef>
                <a:spcPts val="0"/>
              </a:spcBef>
            </a:pPr>
            <a:r>
              <a:rPr lang="tr-TR" sz="1400" dirty="0" smtClean="0">
                <a:latin typeface="Courier New" pitchFamily="49" charset="0"/>
                <a:cs typeface="Courier New" pitchFamily="49" charset="0"/>
              </a:rPr>
              <a:t>s1 = [1  1 -1 -1];</a:t>
            </a:r>
          </a:p>
          <a:p>
            <a:pPr algn="l">
              <a:spcBef>
                <a:spcPts val="0"/>
              </a:spcBef>
            </a:pPr>
            <a:r>
              <a:rPr lang="tr-TR" sz="1400" dirty="0" smtClean="0">
                <a:latin typeface="Courier New" pitchFamily="49" charset="0"/>
                <a:cs typeface="Courier New" pitchFamily="49" charset="0"/>
              </a:rPr>
              <a:t>s2 = [1 -1  1 -1];</a:t>
            </a:r>
          </a:p>
          <a:p>
            <a:pPr algn="l">
              <a:spcBef>
                <a:spcPts val="0"/>
              </a:spcBef>
            </a:pPr>
            <a:r>
              <a:rPr lang="tr-TR" sz="1400" dirty="0" smtClean="0">
                <a:latin typeface="Courier New" pitchFamily="49" charset="0"/>
                <a:cs typeface="Courier New" pitchFamily="49" charset="0"/>
              </a:rPr>
              <a:t>t  = [1 -1 -1 -1];</a:t>
            </a:r>
          </a:p>
          <a:p>
            <a:pPr algn="l">
              <a:spcBef>
                <a:spcPts val="0"/>
              </a:spcBef>
            </a:pPr>
            <a:r>
              <a:rPr lang="tr-TR" sz="1400" dirty="0" smtClean="0">
                <a:solidFill>
                  <a:srgbClr val="339966"/>
                </a:solidFill>
                <a:latin typeface="Courier New" pitchFamily="49" charset="0"/>
                <a:cs typeface="Courier New" pitchFamily="49" charset="0"/>
              </a:rPr>
              <a:t>% Agirliklari sifirla</a:t>
            </a:r>
          </a:p>
          <a:p>
            <a:pPr algn="l">
              <a:spcBef>
                <a:spcPts val="0"/>
              </a:spcBef>
            </a:pPr>
            <a:r>
              <a:rPr lang="tr-TR" sz="1400" dirty="0" smtClean="0">
                <a:latin typeface="Courier New" pitchFamily="49" charset="0"/>
                <a:cs typeface="Courier New" pitchFamily="49" charset="0"/>
              </a:rPr>
              <a:t>w1 = 0; w2 = 0; b = 0;</a:t>
            </a:r>
          </a:p>
          <a:p>
            <a:pPr algn="l">
              <a:spcBef>
                <a:spcPts val="0"/>
              </a:spcBef>
            </a:pPr>
            <a:r>
              <a:rPr lang="tr-TR" sz="1400" dirty="0" smtClean="0">
                <a:solidFill>
                  <a:srgbClr val="339966"/>
                </a:solidFill>
                <a:latin typeface="Courier New" pitchFamily="49" charset="0"/>
                <a:cs typeface="Courier New" pitchFamily="49" charset="0"/>
              </a:rPr>
              <a:t>% Egitim: agirliklari ayarla</a:t>
            </a:r>
          </a:p>
          <a:p>
            <a:pPr algn="l">
              <a:spcBef>
                <a:spcPts val="0"/>
              </a:spcBef>
            </a:pPr>
            <a:r>
              <a:rPr lang="tr-TR" sz="1400" dirty="0" smtClean="0">
                <a:solidFill>
                  <a:srgbClr val="0000C8"/>
                </a:solidFill>
                <a:latin typeface="Courier New" pitchFamily="49" charset="0"/>
                <a:cs typeface="Courier New" pitchFamily="49" charset="0"/>
              </a:rPr>
              <a:t>for</a:t>
            </a:r>
            <a:r>
              <a:rPr lang="tr-TR" sz="1400" dirty="0" smtClean="0">
                <a:latin typeface="Courier New" pitchFamily="49" charset="0"/>
                <a:cs typeface="Courier New" pitchFamily="49" charset="0"/>
              </a:rPr>
              <a:t> i = 1:4</a:t>
            </a:r>
          </a:p>
          <a:p>
            <a:pPr algn="l">
              <a:spcBef>
                <a:spcPts val="0"/>
              </a:spcBef>
            </a:pPr>
            <a:r>
              <a:rPr lang="tr-TR" sz="1400" dirty="0" smtClean="0">
                <a:latin typeface="Courier New" pitchFamily="49" charset="0"/>
                <a:cs typeface="Courier New" pitchFamily="49" charset="0"/>
              </a:rPr>
              <a:t>  x1 = s1(i);</a:t>
            </a:r>
          </a:p>
          <a:p>
            <a:pPr algn="l">
              <a:spcBef>
                <a:spcPts val="0"/>
              </a:spcBef>
            </a:pPr>
            <a:r>
              <a:rPr lang="tr-TR" sz="1400" dirty="0" smtClean="0">
                <a:latin typeface="Courier New" pitchFamily="49" charset="0"/>
                <a:cs typeface="Courier New" pitchFamily="49" charset="0"/>
              </a:rPr>
              <a:t>  x2 = s2(i);</a:t>
            </a:r>
          </a:p>
          <a:p>
            <a:pPr algn="l">
              <a:spcBef>
                <a:spcPts val="0"/>
              </a:spcBef>
            </a:pPr>
            <a:r>
              <a:rPr lang="tr-TR" sz="1400" dirty="0" smtClean="0">
                <a:latin typeface="Courier New" pitchFamily="49" charset="0"/>
                <a:cs typeface="Courier New" pitchFamily="49" charset="0"/>
              </a:rPr>
              <a:t>  y  = t(i);</a:t>
            </a:r>
          </a:p>
          <a:p>
            <a:pPr algn="l">
              <a:spcBef>
                <a:spcPts val="0"/>
              </a:spcBef>
            </a:pPr>
            <a:r>
              <a:rPr lang="tr-TR" sz="1400" dirty="0" smtClean="0">
                <a:latin typeface="Courier New" pitchFamily="49" charset="0"/>
                <a:cs typeface="Courier New" pitchFamily="49" charset="0"/>
              </a:rPr>
              <a:t>  w1 = w1 + x1*y;</a:t>
            </a:r>
          </a:p>
          <a:p>
            <a:pPr algn="l">
              <a:spcBef>
                <a:spcPts val="0"/>
              </a:spcBef>
            </a:pPr>
            <a:r>
              <a:rPr lang="tr-TR" sz="1400" dirty="0" smtClean="0">
                <a:latin typeface="Courier New" pitchFamily="49" charset="0"/>
                <a:cs typeface="Courier New" pitchFamily="49" charset="0"/>
              </a:rPr>
              <a:t>  w2 = w2 + x2*y;</a:t>
            </a:r>
          </a:p>
          <a:p>
            <a:pPr algn="l">
              <a:spcBef>
                <a:spcPts val="0"/>
              </a:spcBef>
            </a:pPr>
            <a:r>
              <a:rPr lang="tr-TR" sz="1400" dirty="0" smtClean="0">
                <a:latin typeface="Courier New" pitchFamily="49" charset="0"/>
                <a:cs typeface="Courier New" pitchFamily="49" charset="0"/>
              </a:rPr>
              <a:t>  b  = b  + y;</a:t>
            </a:r>
          </a:p>
          <a:p>
            <a:pPr algn="l">
              <a:spcBef>
                <a:spcPts val="0"/>
              </a:spcBef>
            </a:pPr>
            <a:r>
              <a:rPr lang="tr-TR" sz="1400" dirty="0" smtClean="0">
                <a:solidFill>
                  <a:srgbClr val="0000C8"/>
                </a:solidFill>
                <a:latin typeface="Courier New" pitchFamily="49" charset="0"/>
                <a:cs typeface="Courier New" pitchFamily="49" charset="0"/>
              </a:rPr>
              <a:t>end</a:t>
            </a:r>
          </a:p>
          <a:p>
            <a:pPr algn="l">
              <a:spcBef>
                <a:spcPts val="0"/>
              </a:spcBef>
            </a:pPr>
            <a:r>
              <a:rPr lang="tr-TR" sz="1400" dirty="0" smtClean="0">
                <a:solidFill>
                  <a:srgbClr val="339966"/>
                </a:solidFill>
                <a:latin typeface="Courier New" pitchFamily="49" charset="0"/>
                <a:cs typeface="Courier New" pitchFamily="49" charset="0"/>
              </a:rPr>
              <a:t>% Sinama: Test</a:t>
            </a:r>
          </a:p>
          <a:p>
            <a:pPr algn="l">
              <a:spcBef>
                <a:spcPts val="0"/>
              </a:spcBef>
            </a:pPr>
            <a:r>
              <a:rPr lang="tr-TR" sz="1400" dirty="0" smtClean="0">
                <a:latin typeface="Courier New" pitchFamily="49" charset="0"/>
                <a:cs typeface="Courier New" pitchFamily="49" charset="0"/>
              </a:rPr>
              <a:t>A = 1; B = -1;         </a:t>
            </a:r>
            <a:r>
              <a:rPr lang="tr-TR" sz="1400" dirty="0" smtClean="0">
                <a:solidFill>
                  <a:srgbClr val="339966"/>
                </a:solidFill>
                <a:latin typeface="Courier New" pitchFamily="49" charset="0"/>
                <a:cs typeface="Courier New" pitchFamily="49" charset="0"/>
              </a:rPr>
              <a:t>% Girdiler</a:t>
            </a:r>
          </a:p>
          <a:p>
            <a:pPr algn="l">
              <a:spcBef>
                <a:spcPts val="0"/>
              </a:spcBef>
            </a:pPr>
            <a:r>
              <a:rPr lang="tr-TR" sz="1400" dirty="0" smtClean="0">
                <a:latin typeface="Courier New" pitchFamily="49" charset="0"/>
                <a:cs typeface="Courier New" pitchFamily="49" charset="0"/>
              </a:rPr>
              <a:t>net = w1*A + w2*B + b; </a:t>
            </a:r>
            <a:r>
              <a:rPr lang="tr-TR" sz="1400" dirty="0" smtClean="0">
                <a:solidFill>
                  <a:srgbClr val="339966"/>
                </a:solidFill>
                <a:latin typeface="Courier New" pitchFamily="49" charset="0"/>
                <a:cs typeface="Courier New" pitchFamily="49" charset="0"/>
              </a:rPr>
              <a:t>% Cikti</a:t>
            </a:r>
          </a:p>
          <a:p>
            <a:pPr algn="l">
              <a:spcBef>
                <a:spcPts val="0"/>
              </a:spcBef>
            </a:pPr>
            <a:r>
              <a:rPr lang="tr-TR" sz="1400" dirty="0" smtClean="0">
                <a:solidFill>
                  <a:srgbClr val="0000C8"/>
                </a:solidFill>
                <a:latin typeface="Courier New" pitchFamily="49" charset="0"/>
                <a:cs typeface="Courier New" pitchFamily="49" charset="0"/>
              </a:rPr>
              <a:t>if</a:t>
            </a:r>
            <a:r>
              <a:rPr lang="tr-TR" sz="1400" dirty="0" smtClean="0">
                <a:latin typeface="Courier New" pitchFamily="49" charset="0"/>
                <a:cs typeface="Courier New" pitchFamily="49" charset="0"/>
              </a:rPr>
              <a:t> net &gt;= 1</a:t>
            </a:r>
          </a:p>
          <a:p>
            <a:pPr algn="l">
              <a:spcBef>
                <a:spcPts val="0"/>
              </a:spcBef>
            </a:pPr>
            <a:r>
              <a:rPr lang="tr-TR" sz="1400" dirty="0" smtClean="0">
                <a:latin typeface="Courier New" pitchFamily="49" charset="0"/>
                <a:cs typeface="Courier New" pitchFamily="49" charset="0"/>
              </a:rPr>
              <a:t>    fnet = 1</a:t>
            </a:r>
          </a:p>
          <a:p>
            <a:pPr algn="l">
              <a:spcBef>
                <a:spcPts val="0"/>
              </a:spcBef>
            </a:pPr>
            <a:r>
              <a:rPr lang="tr-TR" sz="1400" dirty="0" smtClean="0">
                <a:solidFill>
                  <a:srgbClr val="0000C8"/>
                </a:solidFill>
                <a:latin typeface="Courier New" pitchFamily="49" charset="0"/>
                <a:cs typeface="Courier New" pitchFamily="49" charset="0"/>
              </a:rPr>
              <a:t>else</a:t>
            </a:r>
          </a:p>
          <a:p>
            <a:pPr algn="l">
              <a:spcBef>
                <a:spcPts val="0"/>
              </a:spcBef>
            </a:pPr>
            <a:r>
              <a:rPr lang="tr-TR" sz="1400" dirty="0" smtClean="0">
                <a:latin typeface="Courier New" pitchFamily="49" charset="0"/>
                <a:cs typeface="Courier New" pitchFamily="49" charset="0"/>
              </a:rPr>
              <a:t>    fnet = -1</a:t>
            </a:r>
          </a:p>
          <a:p>
            <a:pPr algn="l">
              <a:spcBef>
                <a:spcPts val="0"/>
              </a:spcBef>
            </a:pPr>
            <a:r>
              <a:rPr lang="tr-TR" sz="1400" dirty="0" smtClean="0">
                <a:solidFill>
                  <a:srgbClr val="0000C8"/>
                </a:solidFill>
                <a:latin typeface="Courier New" pitchFamily="49" charset="0"/>
                <a:cs typeface="Courier New" pitchFamily="49" charset="0"/>
              </a:rPr>
              <a:t>end</a:t>
            </a:r>
          </a:p>
        </p:txBody>
      </p:sp>
      <p:pic>
        <p:nvPicPr>
          <p:cNvPr id="41986" name="Picture 2"/>
          <p:cNvPicPr>
            <a:picLocks noChangeAspect="1" noChangeArrowheads="1"/>
          </p:cNvPicPr>
          <p:nvPr/>
        </p:nvPicPr>
        <p:blipFill>
          <a:blip r:embed="rId2"/>
          <a:srcRect/>
          <a:stretch>
            <a:fillRect/>
          </a:stretch>
        </p:blipFill>
        <p:spPr bwMode="auto">
          <a:xfrm>
            <a:off x="285720" y="3643318"/>
            <a:ext cx="2740493" cy="2071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Örnek:</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dirty="0" smtClean="0"/>
              <a:t>2 değişkenli Bipolar OR</a:t>
            </a:r>
          </a:p>
          <a:p>
            <a:pPr algn="l">
              <a:spcBef>
                <a:spcPct val="0"/>
              </a:spcBef>
            </a:pPr>
            <a:r>
              <a:rPr lang="tr-TR" sz="2400" b="0" dirty="0" smtClean="0"/>
              <a:t>Fonksiyonu</a:t>
            </a:r>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0" name="9 Metin kutusu"/>
          <p:cNvSpPr txBox="1"/>
          <p:nvPr/>
        </p:nvSpPr>
        <p:spPr>
          <a:xfrm>
            <a:off x="4410043" y="28575"/>
            <a:ext cx="4572032" cy="5478423"/>
          </a:xfrm>
          <a:prstGeom prst="rect">
            <a:avLst/>
          </a:prstGeom>
          <a:noFill/>
          <a:ln>
            <a:solidFill>
              <a:schemeClr val="bg1">
                <a:lumMod val="50000"/>
              </a:schemeClr>
            </a:solidFill>
          </a:ln>
        </p:spPr>
        <p:txBody>
          <a:bodyPr wrap="square" rtlCol="0">
            <a:spAutoFit/>
          </a:bodyPr>
          <a:lstStyle/>
          <a:p>
            <a:pPr algn="l">
              <a:spcBef>
                <a:spcPts val="0"/>
              </a:spcBef>
            </a:pPr>
            <a:r>
              <a:rPr lang="tr-TR" sz="1400" dirty="0" smtClean="0">
                <a:solidFill>
                  <a:srgbClr val="339966"/>
                </a:solidFill>
                <a:latin typeface="Courier New" pitchFamily="49" charset="0"/>
                <a:cs typeface="Courier New" pitchFamily="49" charset="0"/>
              </a:rPr>
              <a:t>% Heb net for bipolar OR data</a:t>
            </a:r>
          </a:p>
          <a:p>
            <a:pPr algn="l">
              <a:spcBef>
                <a:spcPts val="0"/>
              </a:spcBef>
            </a:pPr>
            <a:r>
              <a:rPr lang="tr-TR" sz="1400" dirty="0" smtClean="0">
                <a:latin typeface="Courier New" pitchFamily="49" charset="0"/>
                <a:cs typeface="Courier New" pitchFamily="49" charset="0"/>
              </a:rPr>
              <a:t>clear; clc;</a:t>
            </a:r>
          </a:p>
          <a:p>
            <a:pPr algn="l">
              <a:spcBef>
                <a:spcPts val="0"/>
              </a:spcBef>
            </a:pPr>
            <a:r>
              <a:rPr lang="tr-TR" sz="1400" dirty="0" smtClean="0">
                <a:solidFill>
                  <a:srgbClr val="339966"/>
                </a:solidFill>
                <a:latin typeface="Courier New" pitchFamily="49" charset="0"/>
                <a:cs typeface="Courier New" pitchFamily="49" charset="0"/>
              </a:rPr>
              <a:t>% Data</a:t>
            </a:r>
          </a:p>
          <a:p>
            <a:pPr algn="l">
              <a:spcBef>
                <a:spcPts val="0"/>
              </a:spcBef>
            </a:pPr>
            <a:r>
              <a:rPr lang="tr-TR" sz="1400" dirty="0" smtClean="0">
                <a:latin typeface="Courier New" pitchFamily="49" charset="0"/>
                <a:cs typeface="Courier New" pitchFamily="49" charset="0"/>
              </a:rPr>
              <a:t>s1 = [1  1 -1 -1];</a:t>
            </a:r>
          </a:p>
          <a:p>
            <a:pPr algn="l">
              <a:spcBef>
                <a:spcPts val="0"/>
              </a:spcBef>
            </a:pPr>
            <a:r>
              <a:rPr lang="tr-TR" sz="1400" dirty="0" smtClean="0">
                <a:latin typeface="Courier New" pitchFamily="49" charset="0"/>
                <a:cs typeface="Courier New" pitchFamily="49" charset="0"/>
              </a:rPr>
              <a:t>s2 = [1 -1  1 -1];</a:t>
            </a:r>
          </a:p>
          <a:p>
            <a:pPr algn="l">
              <a:spcBef>
                <a:spcPts val="0"/>
              </a:spcBef>
            </a:pPr>
            <a:r>
              <a:rPr lang="tr-TR" sz="1400" dirty="0" smtClean="0">
                <a:latin typeface="Courier New" pitchFamily="49" charset="0"/>
                <a:cs typeface="Courier New" pitchFamily="49" charset="0"/>
              </a:rPr>
              <a:t>t  = [1  1  1 -1];</a:t>
            </a:r>
          </a:p>
          <a:p>
            <a:pPr algn="l">
              <a:spcBef>
                <a:spcPts val="0"/>
              </a:spcBef>
            </a:pPr>
            <a:r>
              <a:rPr lang="tr-TR" sz="1400" dirty="0" smtClean="0">
                <a:solidFill>
                  <a:srgbClr val="339966"/>
                </a:solidFill>
                <a:latin typeface="Courier New" pitchFamily="49" charset="0"/>
                <a:cs typeface="Courier New" pitchFamily="49" charset="0"/>
              </a:rPr>
              <a:t>% Agirliklari sifirla</a:t>
            </a:r>
          </a:p>
          <a:p>
            <a:pPr algn="l">
              <a:spcBef>
                <a:spcPts val="0"/>
              </a:spcBef>
            </a:pPr>
            <a:r>
              <a:rPr lang="tr-TR" sz="1400" dirty="0" smtClean="0">
                <a:latin typeface="Courier New" pitchFamily="49" charset="0"/>
                <a:cs typeface="Courier New" pitchFamily="49" charset="0"/>
              </a:rPr>
              <a:t>w1 = 0; w2 = 0; b = 0;</a:t>
            </a:r>
          </a:p>
          <a:p>
            <a:pPr algn="l">
              <a:spcBef>
                <a:spcPts val="0"/>
              </a:spcBef>
            </a:pPr>
            <a:r>
              <a:rPr lang="tr-TR" sz="1400" dirty="0" smtClean="0">
                <a:solidFill>
                  <a:srgbClr val="339966"/>
                </a:solidFill>
                <a:latin typeface="Courier New" pitchFamily="49" charset="0"/>
                <a:cs typeface="Courier New" pitchFamily="49" charset="0"/>
              </a:rPr>
              <a:t>% Egitim: agirliklari ayarla</a:t>
            </a:r>
          </a:p>
          <a:p>
            <a:pPr algn="l">
              <a:spcBef>
                <a:spcPts val="0"/>
              </a:spcBef>
            </a:pPr>
            <a:r>
              <a:rPr lang="tr-TR" sz="1400" dirty="0" smtClean="0">
                <a:solidFill>
                  <a:srgbClr val="0000C8"/>
                </a:solidFill>
                <a:latin typeface="Courier New" pitchFamily="49" charset="0"/>
                <a:cs typeface="Courier New" pitchFamily="49" charset="0"/>
              </a:rPr>
              <a:t>for</a:t>
            </a:r>
            <a:r>
              <a:rPr lang="tr-TR" sz="1400" dirty="0" smtClean="0">
                <a:latin typeface="Courier New" pitchFamily="49" charset="0"/>
                <a:cs typeface="Courier New" pitchFamily="49" charset="0"/>
              </a:rPr>
              <a:t> i = 1:4</a:t>
            </a:r>
          </a:p>
          <a:p>
            <a:pPr algn="l">
              <a:spcBef>
                <a:spcPts val="0"/>
              </a:spcBef>
            </a:pPr>
            <a:r>
              <a:rPr lang="tr-TR" sz="1400" dirty="0" smtClean="0">
                <a:latin typeface="Courier New" pitchFamily="49" charset="0"/>
                <a:cs typeface="Courier New" pitchFamily="49" charset="0"/>
              </a:rPr>
              <a:t>  x1 = s1(i);</a:t>
            </a:r>
          </a:p>
          <a:p>
            <a:pPr algn="l">
              <a:spcBef>
                <a:spcPts val="0"/>
              </a:spcBef>
            </a:pPr>
            <a:r>
              <a:rPr lang="tr-TR" sz="1400" dirty="0" smtClean="0">
                <a:latin typeface="Courier New" pitchFamily="49" charset="0"/>
                <a:cs typeface="Courier New" pitchFamily="49" charset="0"/>
              </a:rPr>
              <a:t>  x2 = s2(i);</a:t>
            </a:r>
          </a:p>
          <a:p>
            <a:pPr algn="l">
              <a:spcBef>
                <a:spcPts val="0"/>
              </a:spcBef>
            </a:pPr>
            <a:r>
              <a:rPr lang="tr-TR" sz="1400" dirty="0" smtClean="0">
                <a:latin typeface="Courier New" pitchFamily="49" charset="0"/>
                <a:cs typeface="Courier New" pitchFamily="49" charset="0"/>
              </a:rPr>
              <a:t>  y  = t(i);</a:t>
            </a:r>
          </a:p>
          <a:p>
            <a:pPr algn="l">
              <a:spcBef>
                <a:spcPts val="0"/>
              </a:spcBef>
            </a:pPr>
            <a:r>
              <a:rPr lang="tr-TR" sz="1400" dirty="0" smtClean="0">
                <a:latin typeface="Courier New" pitchFamily="49" charset="0"/>
                <a:cs typeface="Courier New" pitchFamily="49" charset="0"/>
              </a:rPr>
              <a:t>  w1 = w1 + x1*y;</a:t>
            </a:r>
          </a:p>
          <a:p>
            <a:pPr algn="l">
              <a:spcBef>
                <a:spcPts val="0"/>
              </a:spcBef>
            </a:pPr>
            <a:r>
              <a:rPr lang="tr-TR" sz="1400" dirty="0" smtClean="0">
                <a:latin typeface="Courier New" pitchFamily="49" charset="0"/>
                <a:cs typeface="Courier New" pitchFamily="49" charset="0"/>
              </a:rPr>
              <a:t>  w2 = w2 + x2*y;</a:t>
            </a:r>
          </a:p>
          <a:p>
            <a:pPr algn="l">
              <a:spcBef>
                <a:spcPts val="0"/>
              </a:spcBef>
            </a:pPr>
            <a:r>
              <a:rPr lang="tr-TR" sz="1400" dirty="0" smtClean="0">
                <a:latin typeface="Courier New" pitchFamily="49" charset="0"/>
                <a:cs typeface="Courier New" pitchFamily="49" charset="0"/>
              </a:rPr>
              <a:t>  b  = b  + y;</a:t>
            </a:r>
          </a:p>
          <a:p>
            <a:pPr algn="l">
              <a:spcBef>
                <a:spcPts val="0"/>
              </a:spcBef>
            </a:pPr>
            <a:r>
              <a:rPr lang="tr-TR" sz="1400" dirty="0" smtClean="0">
                <a:solidFill>
                  <a:srgbClr val="0000C8"/>
                </a:solidFill>
                <a:latin typeface="Courier New" pitchFamily="49" charset="0"/>
                <a:cs typeface="Courier New" pitchFamily="49" charset="0"/>
              </a:rPr>
              <a:t>end</a:t>
            </a:r>
          </a:p>
          <a:p>
            <a:pPr algn="l">
              <a:spcBef>
                <a:spcPts val="0"/>
              </a:spcBef>
            </a:pPr>
            <a:r>
              <a:rPr lang="tr-TR" sz="1400" dirty="0" smtClean="0">
                <a:solidFill>
                  <a:srgbClr val="339966"/>
                </a:solidFill>
                <a:latin typeface="Courier New" pitchFamily="49" charset="0"/>
                <a:cs typeface="Courier New" pitchFamily="49" charset="0"/>
              </a:rPr>
              <a:t>% Sinama: Test</a:t>
            </a:r>
          </a:p>
          <a:p>
            <a:pPr algn="l">
              <a:spcBef>
                <a:spcPts val="0"/>
              </a:spcBef>
            </a:pPr>
            <a:r>
              <a:rPr lang="tr-TR" sz="1400" dirty="0" smtClean="0">
                <a:latin typeface="Courier New" pitchFamily="49" charset="0"/>
                <a:cs typeface="Courier New" pitchFamily="49" charset="0"/>
              </a:rPr>
              <a:t>A = 1; B = -1;         </a:t>
            </a:r>
            <a:r>
              <a:rPr lang="tr-TR" sz="1400" dirty="0" smtClean="0">
                <a:solidFill>
                  <a:srgbClr val="339966"/>
                </a:solidFill>
                <a:latin typeface="Courier New" pitchFamily="49" charset="0"/>
                <a:cs typeface="Courier New" pitchFamily="49" charset="0"/>
              </a:rPr>
              <a:t>% Girdiler</a:t>
            </a:r>
          </a:p>
          <a:p>
            <a:pPr algn="l">
              <a:spcBef>
                <a:spcPts val="0"/>
              </a:spcBef>
            </a:pPr>
            <a:r>
              <a:rPr lang="tr-TR" sz="1400" dirty="0" smtClean="0">
                <a:latin typeface="Courier New" pitchFamily="49" charset="0"/>
                <a:cs typeface="Courier New" pitchFamily="49" charset="0"/>
              </a:rPr>
              <a:t>net = w1*A + w2*B + b; </a:t>
            </a:r>
            <a:r>
              <a:rPr lang="tr-TR" sz="1400" dirty="0" smtClean="0">
                <a:solidFill>
                  <a:srgbClr val="339966"/>
                </a:solidFill>
                <a:latin typeface="Courier New" pitchFamily="49" charset="0"/>
                <a:cs typeface="Courier New" pitchFamily="49" charset="0"/>
              </a:rPr>
              <a:t>% Cikti</a:t>
            </a:r>
          </a:p>
          <a:p>
            <a:pPr algn="l">
              <a:spcBef>
                <a:spcPts val="0"/>
              </a:spcBef>
            </a:pPr>
            <a:r>
              <a:rPr lang="tr-TR" sz="1400" dirty="0" smtClean="0">
                <a:solidFill>
                  <a:srgbClr val="0000C8"/>
                </a:solidFill>
                <a:latin typeface="Courier New" pitchFamily="49" charset="0"/>
                <a:cs typeface="Courier New" pitchFamily="49" charset="0"/>
              </a:rPr>
              <a:t>if</a:t>
            </a:r>
            <a:r>
              <a:rPr lang="tr-TR" sz="1400" dirty="0" smtClean="0">
                <a:latin typeface="Courier New" pitchFamily="49" charset="0"/>
                <a:cs typeface="Courier New" pitchFamily="49" charset="0"/>
              </a:rPr>
              <a:t> net &gt;= 1</a:t>
            </a:r>
          </a:p>
          <a:p>
            <a:pPr algn="l">
              <a:spcBef>
                <a:spcPts val="0"/>
              </a:spcBef>
            </a:pPr>
            <a:r>
              <a:rPr lang="tr-TR" sz="1400" dirty="0" smtClean="0">
                <a:latin typeface="Courier New" pitchFamily="49" charset="0"/>
                <a:cs typeface="Courier New" pitchFamily="49" charset="0"/>
              </a:rPr>
              <a:t>    fnet = 1</a:t>
            </a:r>
          </a:p>
          <a:p>
            <a:pPr algn="l">
              <a:spcBef>
                <a:spcPts val="0"/>
              </a:spcBef>
            </a:pPr>
            <a:r>
              <a:rPr lang="tr-TR" sz="1400" dirty="0" smtClean="0">
                <a:solidFill>
                  <a:srgbClr val="0000C8"/>
                </a:solidFill>
                <a:latin typeface="Courier New" pitchFamily="49" charset="0"/>
                <a:cs typeface="Courier New" pitchFamily="49" charset="0"/>
              </a:rPr>
              <a:t>else</a:t>
            </a:r>
          </a:p>
          <a:p>
            <a:pPr algn="l">
              <a:spcBef>
                <a:spcPts val="0"/>
              </a:spcBef>
            </a:pPr>
            <a:r>
              <a:rPr lang="tr-TR" sz="1400" dirty="0" smtClean="0">
                <a:latin typeface="Courier New" pitchFamily="49" charset="0"/>
                <a:cs typeface="Courier New" pitchFamily="49" charset="0"/>
              </a:rPr>
              <a:t>    fnet = -1</a:t>
            </a:r>
          </a:p>
          <a:p>
            <a:pPr algn="l">
              <a:spcBef>
                <a:spcPts val="0"/>
              </a:spcBef>
            </a:pPr>
            <a:r>
              <a:rPr lang="tr-TR" sz="1400" dirty="0" smtClean="0">
                <a:solidFill>
                  <a:srgbClr val="0000C8"/>
                </a:solidFill>
                <a:latin typeface="Courier New" pitchFamily="49" charset="0"/>
                <a:cs typeface="Courier New" pitchFamily="49" charset="0"/>
              </a:rPr>
              <a:t>end</a:t>
            </a:r>
          </a:p>
        </p:txBody>
      </p:sp>
      <p:sp>
        <p:nvSpPr>
          <p:cNvPr id="8" name="7 Metin kutusu"/>
          <p:cNvSpPr txBox="1"/>
          <p:nvPr/>
        </p:nvSpPr>
        <p:spPr>
          <a:xfrm>
            <a:off x="285720" y="1571616"/>
            <a:ext cx="2428892" cy="1754326"/>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s</a:t>
            </a:r>
            <a:r>
              <a:rPr lang="tr-TR" sz="1800" baseline="-25000" dirty="0" smtClean="0">
                <a:latin typeface="Courier New" pitchFamily="49" charset="0"/>
                <a:cs typeface="Courier New" pitchFamily="49" charset="0"/>
              </a:rPr>
              <a:t>1</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2</a:t>
            </a:r>
            <a:r>
              <a:rPr lang="tr-TR" sz="1800" dirty="0" smtClean="0">
                <a:latin typeface="Courier New" pitchFamily="49" charset="0"/>
                <a:cs typeface="Courier New" pitchFamily="49" charset="0"/>
              </a:rPr>
              <a:t>   t (AND)</a:t>
            </a:r>
          </a:p>
          <a:p>
            <a:pPr algn="l">
              <a:spcBef>
                <a:spcPct val="0"/>
              </a:spcBef>
            </a:pPr>
            <a:r>
              <a:rPr lang="tr-TR" sz="1800" dirty="0" smtClean="0">
                <a:latin typeface="Courier New" pitchFamily="49" charset="0"/>
                <a:cs typeface="Courier New" pitchFamily="49" charset="0"/>
              </a:rPr>
              <a:t>--- ---  -------</a:t>
            </a:r>
          </a:p>
          <a:p>
            <a:pPr algn="l">
              <a:spcBef>
                <a:spcPct val="0"/>
              </a:spcBef>
            </a:pPr>
            <a:r>
              <a:rPr lang="tr-TR" sz="1800" dirty="0" smtClean="0">
                <a:latin typeface="Courier New" pitchFamily="49" charset="0"/>
                <a:cs typeface="Courier New" pitchFamily="49" charset="0"/>
              </a:rPr>
              <a:t> 1    1     1</a:t>
            </a:r>
          </a:p>
          <a:p>
            <a:pPr algn="l">
              <a:spcBef>
                <a:spcPct val="0"/>
              </a:spcBef>
            </a:pPr>
            <a:r>
              <a:rPr lang="tr-TR" sz="1800" dirty="0" smtClean="0">
                <a:latin typeface="Courier New" pitchFamily="49" charset="0"/>
                <a:cs typeface="Courier New" pitchFamily="49" charset="0"/>
              </a:rPr>
              <a:t> 1   -1     1</a:t>
            </a:r>
          </a:p>
          <a:p>
            <a:pPr algn="l">
              <a:spcBef>
                <a:spcPct val="0"/>
              </a:spcBef>
            </a:pPr>
            <a:r>
              <a:rPr lang="tr-TR" sz="1800" dirty="0" smtClean="0">
                <a:latin typeface="Courier New" pitchFamily="49" charset="0"/>
                <a:cs typeface="Courier New" pitchFamily="49" charset="0"/>
              </a:rPr>
              <a:t>-1    1     1</a:t>
            </a:r>
          </a:p>
          <a:p>
            <a:pPr algn="l">
              <a:spcBef>
                <a:spcPct val="0"/>
              </a:spcBef>
            </a:pPr>
            <a:r>
              <a:rPr lang="tr-TR" sz="1800" dirty="0" smtClean="0">
                <a:latin typeface="Courier New" pitchFamily="49" charset="0"/>
                <a:cs typeface="Courier New" pitchFamily="49" charset="0"/>
              </a:rPr>
              <a:t>-1   -1    -1</a:t>
            </a:r>
          </a:p>
        </p:txBody>
      </p:sp>
      <p:pic>
        <p:nvPicPr>
          <p:cNvPr id="11" name="Picture 2"/>
          <p:cNvPicPr>
            <a:picLocks noChangeAspect="1" noChangeArrowheads="1"/>
          </p:cNvPicPr>
          <p:nvPr/>
        </p:nvPicPr>
        <p:blipFill>
          <a:blip r:embed="rId2"/>
          <a:srcRect/>
          <a:stretch>
            <a:fillRect/>
          </a:stretch>
        </p:blipFill>
        <p:spPr bwMode="auto">
          <a:xfrm>
            <a:off x="285720" y="3643318"/>
            <a:ext cx="2740493" cy="2071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3. Kısım</a:t>
            </a: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Hebb Kuralı ile Desen Eşleştirme </a:t>
            </a:r>
          </a:p>
          <a:p>
            <a:pPr>
              <a:spcBef>
                <a:spcPct val="0"/>
              </a:spcBef>
            </a:pPr>
            <a:r>
              <a:rPr lang="tr-TR" sz="3200" dirty="0" smtClean="0">
                <a:solidFill>
                  <a:srgbClr val="FF0000"/>
                </a:solidFill>
                <a:latin typeface="+mn-lt"/>
                <a:cs typeface="Courier New" pitchFamily="49" charset="0"/>
              </a:rPr>
              <a:t>(Pattern Association)</a:t>
            </a:r>
          </a:p>
          <a:p>
            <a:pPr>
              <a:spcBef>
                <a:spcPct val="0"/>
              </a:spcBef>
            </a:pPr>
            <a:endParaRPr lang="tr-TR" sz="3200" dirty="0" smtClean="0">
              <a:solidFill>
                <a:srgbClr val="FF0000"/>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tr-TR" altLang="en-US" dirty="0" smtClean="0"/>
              <a:t>Basit Mimari</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107950" y="666751"/>
            <a:ext cx="9036050" cy="4410604"/>
          </a:xfrm>
          <a:prstGeom prst="rect">
            <a:avLst/>
          </a:prstGeom>
          <a:noFill/>
          <a:ln w="9525">
            <a:noFill/>
            <a:miter lim="800000"/>
            <a:headEnd/>
            <a:tailEnd/>
          </a:ln>
        </p:spPr>
        <p:txBody>
          <a:bodyPr/>
          <a:lstStyle/>
          <a:p>
            <a:pPr marL="457200" indent="-457200" algn="l">
              <a:spcBef>
                <a:spcPts val="0"/>
              </a:spcBef>
              <a:defRPr/>
            </a:pPr>
            <a:r>
              <a:rPr lang="tr-TR" sz="2400" b="0" dirty="0" smtClean="0"/>
              <a:t>Hebb Kuralı Desen eşleştirme </a:t>
            </a:r>
          </a:p>
          <a:p>
            <a:pPr marL="457200" indent="-457200" algn="l">
              <a:spcBef>
                <a:spcPts val="0"/>
              </a:spcBef>
              <a:defRPr/>
            </a:pPr>
            <a:r>
              <a:rPr lang="tr-TR" sz="2400" b="0" dirty="0" smtClean="0"/>
              <a:t>için de kullanılır. </a:t>
            </a:r>
          </a:p>
          <a:p>
            <a:pPr marL="457200" indent="-457200" algn="l">
              <a:spcBef>
                <a:spcPts val="0"/>
              </a:spcBef>
              <a:defRPr/>
            </a:pPr>
            <a:endParaRPr lang="tr-TR" sz="2400" b="0" dirty="0" smtClean="0"/>
          </a:p>
          <a:p>
            <a:pPr marL="457200" indent="-457200" algn="l">
              <a:spcBef>
                <a:spcPts val="0"/>
              </a:spcBef>
              <a:defRPr/>
            </a:pPr>
            <a:r>
              <a:rPr lang="tr-TR" sz="2400" b="0" dirty="0" smtClean="0"/>
              <a:t>Binary veya Bipolar </a:t>
            </a:r>
          </a:p>
          <a:p>
            <a:pPr marL="457200" indent="-457200" algn="l">
              <a:spcBef>
                <a:spcPts val="0"/>
              </a:spcBef>
              <a:defRPr/>
            </a:pPr>
            <a:r>
              <a:rPr lang="tr-TR" sz="2400" b="0" dirty="0" smtClean="0"/>
              <a:t>veri kümeleri için uygundur.</a:t>
            </a:r>
          </a:p>
          <a:p>
            <a:pPr marL="457200" indent="-457200" algn="l">
              <a:spcBef>
                <a:spcPts val="0"/>
              </a:spcBef>
              <a:defRPr/>
            </a:pPr>
            <a:endParaRPr lang="tr-TR" sz="2400" b="0" dirty="0" smtClean="0"/>
          </a:p>
          <a:p>
            <a:pPr marL="457200" indent="-457200" algn="l">
              <a:spcBef>
                <a:spcPts val="0"/>
              </a:spcBef>
              <a:defRPr/>
            </a:pPr>
            <a:r>
              <a:rPr lang="tr-TR" sz="2400" b="0" dirty="0" smtClean="0"/>
              <a:t>Hesaplamalar için aşağıdaki</a:t>
            </a:r>
          </a:p>
          <a:p>
            <a:pPr marL="457200" indent="-457200" algn="l">
              <a:spcBef>
                <a:spcPts val="0"/>
              </a:spcBef>
              <a:defRPr/>
            </a:pPr>
            <a:r>
              <a:rPr lang="tr-TR" sz="2400" b="0" dirty="0" smtClean="0"/>
              <a:t>formüller kullanılır:</a:t>
            </a:r>
            <a:endParaRPr lang="tr-TR" sz="2400" b="0" dirty="0"/>
          </a:p>
          <a:p>
            <a:pPr algn="l">
              <a:spcBef>
                <a:spcPts val="0"/>
              </a:spcBef>
              <a:defRPr/>
            </a:pPr>
            <a:endParaRPr lang="tr-TR" sz="2400" b="0" dirty="0"/>
          </a:p>
        </p:txBody>
      </p:sp>
      <p:pic>
        <p:nvPicPr>
          <p:cNvPr id="39938" name="Picture 2"/>
          <p:cNvPicPr>
            <a:picLocks noChangeAspect="1" noChangeArrowheads="1"/>
          </p:cNvPicPr>
          <p:nvPr/>
        </p:nvPicPr>
        <p:blipFill>
          <a:blip r:embed="rId2"/>
          <a:srcRect/>
          <a:stretch>
            <a:fillRect/>
          </a:stretch>
        </p:blipFill>
        <p:spPr bwMode="auto">
          <a:xfrm>
            <a:off x="4572000" y="500046"/>
            <a:ext cx="4414441"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tr-TR" altLang="en-US" dirty="0" smtClean="0"/>
              <a:t>Hesaplama</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107950" y="666751"/>
            <a:ext cx="9036050" cy="4410604"/>
          </a:xfrm>
          <a:prstGeom prst="rect">
            <a:avLst/>
          </a:prstGeom>
          <a:noFill/>
          <a:ln w="9525">
            <a:noFill/>
            <a:miter lim="800000"/>
            <a:headEnd/>
            <a:tailEnd/>
          </a:ln>
        </p:spPr>
        <p:txBody>
          <a:bodyPr/>
          <a:lstStyle/>
          <a:p>
            <a:pPr marL="457200" indent="-457200" algn="l">
              <a:spcBef>
                <a:spcPts val="0"/>
              </a:spcBef>
              <a:defRPr/>
            </a:pPr>
            <a:r>
              <a:rPr lang="tr-TR" sz="2400" b="0" dirty="0" smtClean="0"/>
              <a:t>Girdi vektörü:</a:t>
            </a:r>
          </a:p>
          <a:p>
            <a:pPr marL="457200" indent="-457200" algn="l">
              <a:spcBef>
                <a:spcPts val="0"/>
              </a:spcBef>
              <a:defRPr/>
            </a:pPr>
            <a:endParaRPr lang="tr-TR" sz="2400" b="0" dirty="0" smtClean="0"/>
          </a:p>
          <a:p>
            <a:pPr marL="457200" indent="-457200" algn="l">
              <a:spcBef>
                <a:spcPts val="0"/>
              </a:spcBef>
              <a:defRPr/>
            </a:pPr>
            <a:endParaRPr lang="tr-TR" sz="2400" b="0" dirty="0" smtClean="0"/>
          </a:p>
          <a:p>
            <a:pPr marL="457200" indent="-457200" algn="l">
              <a:spcBef>
                <a:spcPts val="0"/>
              </a:spcBef>
              <a:defRPr/>
            </a:pPr>
            <a:r>
              <a:rPr lang="tr-TR" sz="2400" b="0" dirty="0" smtClean="0"/>
              <a:t>Hedef vektörü:</a:t>
            </a:r>
          </a:p>
          <a:p>
            <a:pPr marL="457200" indent="-457200" algn="l">
              <a:spcBef>
                <a:spcPts val="0"/>
              </a:spcBef>
              <a:defRPr/>
            </a:pPr>
            <a:endParaRPr lang="tr-TR" sz="2400" b="0" dirty="0" smtClean="0"/>
          </a:p>
          <a:p>
            <a:pPr marL="457200" indent="-457200" algn="l">
              <a:spcBef>
                <a:spcPts val="0"/>
              </a:spcBef>
              <a:defRPr/>
            </a:pPr>
            <a:endParaRPr lang="tr-TR" sz="2400" b="0" dirty="0" smtClean="0"/>
          </a:p>
          <a:p>
            <a:pPr marL="457200" indent="-457200" algn="l">
              <a:spcBef>
                <a:spcPts val="0"/>
              </a:spcBef>
              <a:defRPr/>
            </a:pPr>
            <a:endParaRPr lang="tr-TR" sz="2400" b="0" dirty="0" smtClean="0"/>
          </a:p>
          <a:p>
            <a:pPr marL="457200" indent="-457200" algn="l">
              <a:spcBef>
                <a:spcPts val="0"/>
              </a:spcBef>
              <a:defRPr/>
            </a:pPr>
            <a:r>
              <a:rPr lang="tr-TR" sz="2400" b="0" dirty="0" smtClean="0"/>
              <a:t>Ağırlıklar (eğitim):</a:t>
            </a:r>
          </a:p>
          <a:p>
            <a:pPr marL="457200" indent="-457200" algn="l">
              <a:spcBef>
                <a:spcPts val="0"/>
              </a:spcBef>
              <a:defRPr/>
            </a:pPr>
            <a:endParaRPr lang="tr-TR" sz="2400" b="0" dirty="0" smtClean="0"/>
          </a:p>
          <a:p>
            <a:pPr marL="457200" indent="-457200" algn="l">
              <a:spcBef>
                <a:spcPts val="0"/>
              </a:spcBef>
              <a:defRPr/>
            </a:pPr>
            <a:endParaRPr lang="tr-TR" sz="2400" b="0" dirty="0"/>
          </a:p>
          <a:p>
            <a:pPr algn="l">
              <a:spcBef>
                <a:spcPts val="0"/>
              </a:spcBef>
              <a:defRPr/>
            </a:pPr>
            <a:endParaRPr lang="tr-TR" sz="2400" b="0" dirty="0"/>
          </a:p>
        </p:txBody>
      </p:sp>
      <p:pic>
        <p:nvPicPr>
          <p:cNvPr id="41986" name="Picture 2"/>
          <p:cNvPicPr>
            <a:picLocks noChangeAspect="1" noChangeArrowheads="1"/>
          </p:cNvPicPr>
          <p:nvPr/>
        </p:nvPicPr>
        <p:blipFill>
          <a:blip r:embed="rId2"/>
          <a:srcRect/>
          <a:stretch>
            <a:fillRect/>
          </a:stretch>
        </p:blipFill>
        <p:spPr bwMode="auto">
          <a:xfrm>
            <a:off x="142844" y="1285864"/>
            <a:ext cx="3714744" cy="442690"/>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214282" y="2428872"/>
            <a:ext cx="3571900" cy="419832"/>
          </a:xfrm>
          <a:prstGeom prst="rect">
            <a:avLst/>
          </a:prstGeom>
          <a:noFill/>
          <a:ln w="9525">
            <a:noFill/>
            <a:miter lim="800000"/>
            <a:headEnd/>
            <a:tailEnd/>
          </a:ln>
          <a:effectLst/>
        </p:spPr>
      </p:pic>
      <p:pic>
        <p:nvPicPr>
          <p:cNvPr id="41989" name="Picture 5"/>
          <p:cNvPicPr>
            <a:picLocks noChangeAspect="1" noChangeArrowheads="1"/>
          </p:cNvPicPr>
          <p:nvPr/>
        </p:nvPicPr>
        <p:blipFill>
          <a:blip r:embed="rId4"/>
          <a:srcRect/>
          <a:stretch>
            <a:fillRect/>
          </a:stretch>
        </p:blipFill>
        <p:spPr bwMode="auto">
          <a:xfrm>
            <a:off x="500034" y="3929070"/>
            <a:ext cx="2828946" cy="928694"/>
          </a:xfrm>
          <a:prstGeom prst="rect">
            <a:avLst/>
          </a:prstGeom>
          <a:noFill/>
          <a:ln w="9525">
            <a:noFill/>
            <a:miter lim="800000"/>
            <a:headEnd/>
            <a:tailEnd/>
          </a:ln>
          <a:effectLst/>
        </p:spPr>
      </p:pic>
      <p:sp>
        <p:nvSpPr>
          <p:cNvPr id="13" name="12 Metin kutusu"/>
          <p:cNvSpPr txBox="1"/>
          <p:nvPr/>
        </p:nvSpPr>
        <p:spPr>
          <a:xfrm>
            <a:off x="4572000" y="857236"/>
            <a:ext cx="3714776" cy="2308324"/>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ÖRNEK:</a:t>
            </a:r>
          </a:p>
          <a:p>
            <a:pPr algn="l">
              <a:spcBef>
                <a:spcPct val="0"/>
              </a:spcBef>
            </a:pP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1</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2</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3</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4</a:t>
            </a:r>
            <a:r>
              <a:rPr lang="tr-TR" sz="1800" dirty="0" smtClean="0">
                <a:latin typeface="Courier New" pitchFamily="49" charset="0"/>
                <a:cs typeface="Courier New" pitchFamily="49" charset="0"/>
              </a:rPr>
              <a:t>     t</a:t>
            </a:r>
            <a:r>
              <a:rPr lang="tr-TR" sz="1800" baseline="-25000" dirty="0" smtClean="0">
                <a:latin typeface="Courier New" pitchFamily="49" charset="0"/>
                <a:cs typeface="Courier New" pitchFamily="49" charset="0"/>
              </a:rPr>
              <a:t>1</a:t>
            </a:r>
            <a:r>
              <a:rPr lang="tr-TR" sz="1800" dirty="0" smtClean="0">
                <a:latin typeface="Courier New" pitchFamily="49" charset="0"/>
                <a:cs typeface="Courier New" pitchFamily="49" charset="0"/>
              </a:rPr>
              <a:t>  t</a:t>
            </a:r>
            <a:r>
              <a:rPr lang="tr-TR" sz="1800" baseline="-25000" dirty="0" smtClean="0">
                <a:latin typeface="Courier New" pitchFamily="49" charset="0"/>
                <a:cs typeface="Courier New" pitchFamily="49" charset="0"/>
              </a:rPr>
              <a:t>2</a:t>
            </a: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 --- --- ---   --- ---</a:t>
            </a:r>
          </a:p>
          <a:p>
            <a:pPr algn="l">
              <a:spcBef>
                <a:spcPct val="0"/>
              </a:spcBef>
            </a:pPr>
            <a:r>
              <a:rPr lang="tr-TR" sz="1800" dirty="0" smtClean="0">
                <a:latin typeface="Courier New" pitchFamily="49" charset="0"/>
                <a:cs typeface="Courier New" pitchFamily="49" charset="0"/>
              </a:rPr>
              <a:t> 1  -1  -1  -1     1  -1</a:t>
            </a:r>
          </a:p>
          <a:p>
            <a:pPr algn="l">
              <a:spcBef>
                <a:spcPct val="0"/>
              </a:spcBef>
            </a:pPr>
            <a:r>
              <a:rPr lang="tr-TR" sz="1800" dirty="0" smtClean="0">
                <a:latin typeface="Courier New" pitchFamily="49" charset="0"/>
                <a:cs typeface="Courier New" pitchFamily="49" charset="0"/>
              </a:rPr>
              <a:t> 1   1  -1  -1     1  -1</a:t>
            </a:r>
          </a:p>
          <a:p>
            <a:pPr algn="l">
              <a:spcBef>
                <a:spcPct val="0"/>
              </a:spcBef>
            </a:pPr>
            <a:r>
              <a:rPr lang="tr-TR" sz="1800" dirty="0" smtClean="0">
                <a:latin typeface="Courier New" pitchFamily="49" charset="0"/>
                <a:cs typeface="Courier New" pitchFamily="49" charset="0"/>
              </a:rPr>
              <a:t>-1  -1  -1   1    -1   1</a:t>
            </a:r>
          </a:p>
          <a:p>
            <a:pPr algn="l">
              <a:spcBef>
                <a:spcPct val="0"/>
              </a:spcBef>
            </a:pPr>
            <a:r>
              <a:rPr lang="tr-TR" sz="1800" dirty="0" smtClean="0">
                <a:latin typeface="Courier New" pitchFamily="49" charset="0"/>
                <a:cs typeface="Courier New" pitchFamily="49" charset="0"/>
              </a:rPr>
              <a:t>-1  -1   1   1    -1   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tr-TR" altLang="en-US" dirty="0" smtClean="0"/>
              <a:t>Algoritma [Girdiler s, Çıktılar t]</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6" name="Rectangle 3"/>
          <p:cNvSpPr txBox="1">
            <a:spLocks noChangeArrowheads="1"/>
          </p:cNvSpPr>
          <p:nvPr/>
        </p:nvSpPr>
        <p:spPr bwMode="auto">
          <a:xfrm>
            <a:off x="107950" y="666751"/>
            <a:ext cx="9036050" cy="4410604"/>
          </a:xfrm>
          <a:prstGeom prst="rect">
            <a:avLst/>
          </a:prstGeom>
          <a:noFill/>
          <a:ln w="9525">
            <a:noFill/>
            <a:miter lim="800000"/>
            <a:headEnd/>
            <a:tailEnd/>
          </a:ln>
        </p:spPr>
        <p:txBody>
          <a:bodyPr/>
          <a:lstStyle/>
          <a:p>
            <a:pPr algn="l">
              <a:spcBef>
                <a:spcPts val="0"/>
              </a:spcBef>
              <a:defRPr/>
            </a:pPr>
            <a:endParaRPr lang="tr-TR" sz="2400" b="0" dirty="0"/>
          </a:p>
        </p:txBody>
      </p:sp>
      <p:pic>
        <p:nvPicPr>
          <p:cNvPr id="2" name="Picture 2"/>
          <p:cNvPicPr>
            <a:picLocks noChangeAspect="1" noChangeArrowheads="1"/>
          </p:cNvPicPr>
          <p:nvPr/>
        </p:nvPicPr>
        <p:blipFill>
          <a:blip r:embed="rId2"/>
          <a:srcRect/>
          <a:stretch>
            <a:fillRect/>
          </a:stretch>
        </p:blipFill>
        <p:spPr bwMode="auto">
          <a:xfrm>
            <a:off x="58799" y="642922"/>
            <a:ext cx="9085233"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Örnek:</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dirty="0" smtClean="0"/>
              <a:t>Verilen data</a:t>
            </a:r>
          </a:p>
          <a:p>
            <a:pPr algn="l">
              <a:spcBef>
                <a:spcPct val="0"/>
              </a:spcBef>
            </a:pPr>
            <a:endParaRPr lang="tr-TR" sz="2400" b="0" dirty="0" smtClean="0"/>
          </a:p>
          <a:p>
            <a:pPr algn="l">
              <a:spcBef>
                <a:spcPct val="0"/>
              </a:spcBef>
            </a:pPr>
            <a:r>
              <a:rPr lang="tr-TR" sz="2400" b="0" dirty="0" smtClean="0"/>
              <a:t>Girdiler: [-1 veya 1]</a:t>
            </a:r>
          </a:p>
          <a:p>
            <a:pPr algn="l">
              <a:spcBef>
                <a:spcPct val="0"/>
              </a:spcBef>
            </a:pPr>
            <a:r>
              <a:rPr lang="tr-TR" sz="2400" b="0" dirty="0" smtClean="0"/>
              <a:t>Çıktılar: [-1 veya 1]</a:t>
            </a:r>
          </a:p>
          <a:p>
            <a:pPr algn="l">
              <a:spcBef>
                <a:spcPct val="0"/>
              </a:spcBef>
            </a:pPr>
            <a:endParaRPr lang="tr-TR" sz="2400" b="0" dirty="0" smtClean="0"/>
          </a:p>
        </p:txBody>
      </p:sp>
      <p:sp>
        <p:nvSpPr>
          <p:cNvPr id="7" name="6 Metin kutusu"/>
          <p:cNvSpPr txBox="1"/>
          <p:nvPr/>
        </p:nvSpPr>
        <p:spPr>
          <a:xfrm>
            <a:off x="142844" y="3000376"/>
            <a:ext cx="3714776" cy="1754326"/>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1</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2</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3</a:t>
            </a:r>
            <a:r>
              <a:rPr lang="tr-TR" sz="1800" dirty="0" smtClean="0">
                <a:latin typeface="Courier New" pitchFamily="49" charset="0"/>
                <a:cs typeface="Courier New" pitchFamily="49" charset="0"/>
              </a:rPr>
              <a:t>  s</a:t>
            </a:r>
            <a:r>
              <a:rPr lang="tr-TR" sz="1800" baseline="-25000" dirty="0" smtClean="0">
                <a:latin typeface="Courier New" pitchFamily="49" charset="0"/>
                <a:cs typeface="Courier New" pitchFamily="49" charset="0"/>
              </a:rPr>
              <a:t>4</a:t>
            </a:r>
            <a:r>
              <a:rPr lang="tr-TR" sz="1800" dirty="0" smtClean="0">
                <a:latin typeface="Courier New" pitchFamily="49" charset="0"/>
                <a:cs typeface="Courier New" pitchFamily="49" charset="0"/>
              </a:rPr>
              <a:t>     t</a:t>
            </a:r>
            <a:r>
              <a:rPr lang="tr-TR" sz="1800" baseline="-25000" dirty="0" smtClean="0">
                <a:latin typeface="Courier New" pitchFamily="49" charset="0"/>
                <a:cs typeface="Courier New" pitchFamily="49" charset="0"/>
              </a:rPr>
              <a:t>1</a:t>
            </a:r>
            <a:r>
              <a:rPr lang="tr-TR" sz="1800" dirty="0" smtClean="0">
                <a:latin typeface="Courier New" pitchFamily="49" charset="0"/>
                <a:cs typeface="Courier New" pitchFamily="49" charset="0"/>
              </a:rPr>
              <a:t>  t</a:t>
            </a:r>
            <a:r>
              <a:rPr lang="tr-TR" sz="1800" baseline="-25000" dirty="0" smtClean="0">
                <a:latin typeface="Courier New" pitchFamily="49" charset="0"/>
                <a:cs typeface="Courier New" pitchFamily="49" charset="0"/>
              </a:rPr>
              <a:t>2</a:t>
            </a: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 --- --- ---   --- ---</a:t>
            </a:r>
          </a:p>
          <a:p>
            <a:pPr algn="l">
              <a:spcBef>
                <a:spcPct val="0"/>
              </a:spcBef>
            </a:pPr>
            <a:r>
              <a:rPr lang="tr-TR" sz="1800" dirty="0" smtClean="0">
                <a:latin typeface="Courier New" pitchFamily="49" charset="0"/>
                <a:cs typeface="Courier New" pitchFamily="49" charset="0"/>
              </a:rPr>
              <a:t> 1  -1  -1  </a:t>
            </a:r>
            <a:r>
              <a:rPr lang="tr-TR" sz="1800" dirty="0" smtClean="0">
                <a:latin typeface="Courier New" pitchFamily="49" charset="0"/>
                <a:cs typeface="Courier New" pitchFamily="49" charset="0"/>
              </a:rPr>
              <a:t>-1     1  -1</a:t>
            </a: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 1   1  -1  -1     1  </a:t>
            </a:r>
            <a:r>
              <a:rPr lang="tr-TR" sz="1800" dirty="0" smtClean="0">
                <a:latin typeface="Courier New" pitchFamily="49" charset="0"/>
                <a:cs typeface="Courier New" pitchFamily="49" charset="0"/>
              </a:rPr>
              <a:t>-1</a:t>
            </a: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-1  -1  -1   1    -1   1</a:t>
            </a:r>
          </a:p>
          <a:p>
            <a:pPr algn="l">
              <a:spcBef>
                <a:spcPct val="0"/>
              </a:spcBef>
            </a:pPr>
            <a:r>
              <a:rPr lang="tr-TR" sz="1800" dirty="0" smtClean="0">
                <a:latin typeface="Courier New" pitchFamily="49" charset="0"/>
                <a:cs typeface="Courier New" pitchFamily="49" charset="0"/>
              </a:rPr>
              <a:t>-1  -1   1   1    -1   1</a:t>
            </a:r>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0" name="9 Metin kutusu"/>
          <p:cNvSpPr txBox="1"/>
          <p:nvPr/>
        </p:nvSpPr>
        <p:spPr>
          <a:xfrm>
            <a:off x="4410043" y="28575"/>
            <a:ext cx="4572032" cy="4616648"/>
          </a:xfrm>
          <a:prstGeom prst="rect">
            <a:avLst/>
          </a:prstGeom>
          <a:noFill/>
          <a:ln>
            <a:solidFill>
              <a:schemeClr val="bg1">
                <a:lumMod val="50000"/>
              </a:schemeClr>
            </a:solidFill>
          </a:ln>
        </p:spPr>
        <p:txBody>
          <a:bodyPr wrap="square" rtlCol="0">
            <a:spAutoFit/>
          </a:bodyPr>
          <a:lstStyle/>
          <a:p>
            <a:pPr algn="l">
              <a:spcBef>
                <a:spcPts val="0"/>
              </a:spcBef>
            </a:pPr>
            <a:r>
              <a:rPr lang="tr-TR" sz="1400" dirty="0" smtClean="0">
                <a:solidFill>
                  <a:srgbClr val="339966"/>
                </a:solidFill>
                <a:latin typeface="Courier New" pitchFamily="49" charset="0"/>
                <a:cs typeface="Courier New" pitchFamily="49" charset="0"/>
              </a:rPr>
              <a:t>% Pattern association for bipolar data</a:t>
            </a:r>
          </a:p>
          <a:p>
            <a:pPr algn="l">
              <a:spcBef>
                <a:spcPts val="0"/>
              </a:spcBef>
            </a:pPr>
            <a:r>
              <a:rPr lang="tr-TR" sz="1400" dirty="0" smtClean="0">
                <a:latin typeface="Courier New" pitchFamily="49" charset="0"/>
                <a:cs typeface="Courier New" pitchFamily="49" charset="0"/>
              </a:rPr>
              <a:t>clear; clc;</a:t>
            </a:r>
          </a:p>
          <a:p>
            <a:pPr algn="l">
              <a:spcBef>
                <a:spcPts val="0"/>
              </a:spcBef>
            </a:pPr>
            <a:endParaRPr lang="tr-TR" sz="1400" dirty="0" smtClean="0">
              <a:latin typeface="Courier New" pitchFamily="49" charset="0"/>
              <a:cs typeface="Courier New" pitchFamily="49" charset="0"/>
            </a:endParaRPr>
          </a:p>
          <a:p>
            <a:pPr algn="l">
              <a:spcBef>
                <a:spcPts val="0"/>
              </a:spcBef>
            </a:pPr>
            <a:r>
              <a:rPr lang="tr-TR" sz="1400" dirty="0" smtClean="0">
                <a:solidFill>
                  <a:srgbClr val="339966"/>
                </a:solidFill>
                <a:latin typeface="Courier New" pitchFamily="49" charset="0"/>
                <a:cs typeface="Courier New" pitchFamily="49" charset="0"/>
              </a:rPr>
              <a:t>% Data</a:t>
            </a:r>
          </a:p>
          <a:p>
            <a:pPr algn="l">
              <a:spcBef>
                <a:spcPts val="0"/>
              </a:spcBef>
            </a:pPr>
            <a:r>
              <a:rPr lang="tr-TR" sz="1400" dirty="0" smtClean="0">
                <a:latin typeface="Courier New" pitchFamily="49" charset="0"/>
                <a:cs typeface="Courier New" pitchFamily="49" charset="0"/>
              </a:rPr>
              <a:t>s = [1 -1 -1 -1; ...</a:t>
            </a:r>
          </a:p>
          <a:p>
            <a:pPr algn="l">
              <a:spcBef>
                <a:spcPts val="0"/>
              </a:spcBef>
            </a:pPr>
            <a:r>
              <a:rPr lang="tr-TR" sz="1400" dirty="0" smtClean="0">
                <a:latin typeface="Courier New" pitchFamily="49" charset="0"/>
                <a:cs typeface="Courier New" pitchFamily="49" charset="0"/>
              </a:rPr>
              <a:t>     1  1 -1 -1; ... </a:t>
            </a:r>
          </a:p>
          <a:p>
            <a:pPr algn="l">
              <a:spcBef>
                <a:spcPts val="0"/>
              </a:spcBef>
            </a:pPr>
            <a:r>
              <a:rPr lang="tr-TR" sz="1400" dirty="0" smtClean="0">
                <a:latin typeface="Courier New" pitchFamily="49" charset="0"/>
                <a:cs typeface="Courier New" pitchFamily="49" charset="0"/>
              </a:rPr>
              <a:t>    -1 -1 -1  1; ... </a:t>
            </a:r>
          </a:p>
          <a:p>
            <a:pPr algn="l">
              <a:spcBef>
                <a:spcPts val="0"/>
              </a:spcBef>
            </a:pPr>
            <a:r>
              <a:rPr lang="tr-TR" sz="1400" dirty="0" smtClean="0">
                <a:latin typeface="Courier New" pitchFamily="49" charset="0"/>
                <a:cs typeface="Courier New" pitchFamily="49" charset="0"/>
              </a:rPr>
              <a:t>    -1 -1  1  1];</a:t>
            </a:r>
          </a:p>
          <a:p>
            <a:pPr algn="l">
              <a:spcBef>
                <a:spcPts val="0"/>
              </a:spcBef>
            </a:pPr>
            <a:r>
              <a:rPr lang="tr-TR" sz="1400" dirty="0" smtClean="0">
                <a:latin typeface="Courier New" pitchFamily="49" charset="0"/>
                <a:cs typeface="Courier New" pitchFamily="49" charset="0"/>
              </a:rPr>
              <a:t>t = [1 -1; 1 -1; -1 1; -1 1];</a:t>
            </a:r>
          </a:p>
          <a:p>
            <a:pPr algn="l">
              <a:spcBef>
                <a:spcPts val="0"/>
              </a:spcBef>
            </a:pPr>
            <a:endParaRPr lang="tr-TR" sz="1400" dirty="0" smtClean="0">
              <a:solidFill>
                <a:srgbClr val="0000C8"/>
              </a:solidFill>
              <a:latin typeface="Courier New" pitchFamily="49" charset="0"/>
              <a:cs typeface="Courier New" pitchFamily="49" charset="0"/>
            </a:endParaRPr>
          </a:p>
          <a:p>
            <a:pPr algn="l">
              <a:spcBef>
                <a:spcPts val="0"/>
              </a:spcBef>
            </a:pPr>
            <a:r>
              <a:rPr lang="tr-TR" sz="1400" dirty="0" smtClean="0">
                <a:solidFill>
                  <a:srgbClr val="339966"/>
                </a:solidFill>
                <a:latin typeface="Courier New" pitchFamily="49" charset="0"/>
                <a:cs typeface="Courier New" pitchFamily="49" charset="0"/>
              </a:rPr>
              <a:t>% train</a:t>
            </a:r>
          </a:p>
          <a:p>
            <a:pPr algn="l">
              <a:spcBef>
                <a:spcPts val="0"/>
              </a:spcBef>
            </a:pPr>
            <a:r>
              <a:rPr lang="tr-TR" sz="1400" dirty="0" smtClean="0">
                <a:latin typeface="Courier New" pitchFamily="49" charset="0"/>
                <a:cs typeface="Courier New" pitchFamily="49" charset="0"/>
              </a:rPr>
              <a:t>W = s'*t;</a:t>
            </a:r>
          </a:p>
          <a:p>
            <a:pPr algn="l">
              <a:spcBef>
                <a:spcPts val="0"/>
              </a:spcBef>
            </a:pPr>
            <a:endParaRPr lang="tr-TR" sz="1400" dirty="0" smtClean="0">
              <a:solidFill>
                <a:srgbClr val="0000C8"/>
              </a:solidFill>
              <a:latin typeface="Courier New" pitchFamily="49" charset="0"/>
              <a:cs typeface="Courier New" pitchFamily="49" charset="0"/>
            </a:endParaRPr>
          </a:p>
          <a:p>
            <a:pPr algn="l">
              <a:spcBef>
                <a:spcPts val="0"/>
              </a:spcBef>
            </a:pPr>
            <a:r>
              <a:rPr lang="tr-TR" sz="1400" dirty="0" smtClean="0">
                <a:solidFill>
                  <a:srgbClr val="339966"/>
                </a:solidFill>
                <a:latin typeface="Courier New" pitchFamily="49" charset="0"/>
                <a:cs typeface="Courier New" pitchFamily="49" charset="0"/>
              </a:rPr>
              <a:t>% test</a:t>
            </a:r>
          </a:p>
          <a:p>
            <a:pPr algn="l">
              <a:spcBef>
                <a:spcPts val="0"/>
              </a:spcBef>
            </a:pPr>
            <a:r>
              <a:rPr lang="tr-TR" sz="1400" dirty="0" smtClean="0">
                <a:latin typeface="Courier New" pitchFamily="49" charset="0"/>
                <a:cs typeface="Courier New" pitchFamily="49" charset="0"/>
              </a:rPr>
              <a:t>x = [1 1 -1 -1];</a:t>
            </a:r>
          </a:p>
          <a:p>
            <a:pPr algn="l">
              <a:spcBef>
                <a:spcPts val="0"/>
              </a:spcBef>
            </a:pPr>
            <a:r>
              <a:rPr lang="tr-TR" sz="1400" dirty="0" smtClean="0">
                <a:latin typeface="Courier New" pitchFamily="49" charset="0"/>
                <a:cs typeface="Courier New" pitchFamily="49" charset="0"/>
              </a:rPr>
              <a:t>y = x*W;</a:t>
            </a:r>
          </a:p>
          <a:p>
            <a:pPr algn="l">
              <a:spcBef>
                <a:spcPts val="0"/>
              </a:spcBef>
            </a:pPr>
            <a:endParaRPr lang="tr-TR" sz="1400" dirty="0" smtClean="0">
              <a:latin typeface="Courier New" pitchFamily="49" charset="0"/>
              <a:cs typeface="Courier New" pitchFamily="49" charset="0"/>
            </a:endParaRPr>
          </a:p>
          <a:p>
            <a:pPr algn="l">
              <a:spcBef>
                <a:spcPts val="0"/>
              </a:spcBef>
            </a:pPr>
            <a:r>
              <a:rPr lang="tr-TR" sz="1400" dirty="0" smtClean="0">
                <a:latin typeface="Courier New" pitchFamily="49" charset="0"/>
                <a:cs typeface="Courier New" pitchFamily="49" charset="0"/>
              </a:rPr>
              <a:t>a = find(y&gt;1); y(a) =  1;</a:t>
            </a:r>
          </a:p>
          <a:p>
            <a:pPr algn="l">
              <a:spcBef>
                <a:spcPts val="0"/>
              </a:spcBef>
            </a:pPr>
            <a:r>
              <a:rPr lang="tr-TR" sz="1400" dirty="0" smtClean="0">
                <a:latin typeface="Courier New" pitchFamily="49" charset="0"/>
                <a:cs typeface="Courier New" pitchFamily="49" charset="0"/>
              </a:rPr>
              <a:t>b = find(y&lt;1); y(b) = -1;</a:t>
            </a:r>
          </a:p>
          <a:p>
            <a:pPr algn="l">
              <a:spcBef>
                <a:spcPts val="0"/>
              </a:spcBef>
            </a:pPr>
            <a:r>
              <a:rPr lang="tr-TR" sz="1400" dirty="0" smtClean="0">
                <a:latin typeface="Courier New" pitchFamily="49" charset="0"/>
                <a:cs typeface="Courier New" pitchFamily="49" charset="0"/>
              </a:rPr>
              <a:t>y</a:t>
            </a:r>
          </a:p>
          <a:p>
            <a:pPr algn="l">
              <a:spcBef>
                <a:spcPts val="0"/>
              </a:spcBef>
            </a:pPr>
            <a:endParaRPr lang="tr-TR" sz="1400" dirty="0" smtClean="0">
              <a:solidFill>
                <a:srgbClr val="0000C8"/>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YZ ve MÖ</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r>
              <a:rPr lang="tr-TR" sz="2000" dirty="0" smtClean="0"/>
              <a:t>Soru: Yapay Zeka ve Makine Öğrenmesi arasındaki fark nedir?</a:t>
            </a:r>
          </a:p>
          <a:p>
            <a:pPr>
              <a:buFont typeface="Arial" charset="0"/>
              <a:buChar char="•"/>
            </a:pPr>
            <a:r>
              <a:rPr lang="tr-TR" sz="2000" dirty="0" smtClean="0"/>
              <a:t>YZ ve MÖ birbiri le sıkı bağlı ama farklı kavramlardır.   </a:t>
            </a:r>
            <a:r>
              <a:rPr lang="tr-TR" sz="2000" b="1" dirty="0" smtClean="0"/>
              <a:t>YZ ≠ MÖ</a:t>
            </a:r>
          </a:p>
          <a:p>
            <a:pPr>
              <a:buFont typeface="Arial" charset="0"/>
              <a:buChar char="•"/>
            </a:pPr>
            <a:r>
              <a:rPr lang="tr-TR" sz="2000" dirty="0" smtClean="0"/>
              <a:t>YZ, bilgisayar sistemlerinin insan benzeri düşünme ve davranış sergilemesi amacıyla tasarlanan bir disiplindir. YZ, b</a:t>
            </a:r>
            <a:r>
              <a:rPr lang="tr-TR" altLang="tr-TR" sz="2000" dirty="0" smtClean="0"/>
              <a:t>ilgisayar sistemlerinin </a:t>
            </a:r>
            <a:r>
              <a:rPr lang="tr-TR" altLang="tr-TR" sz="2000" b="1" dirty="0" smtClean="0"/>
              <a:t>problem çözme</a:t>
            </a:r>
            <a:r>
              <a:rPr lang="tr-TR" altLang="tr-TR" sz="2000" dirty="0" smtClean="0"/>
              <a:t>, </a:t>
            </a:r>
            <a:r>
              <a:rPr lang="tr-TR" altLang="tr-TR" sz="2000" b="1" dirty="0" smtClean="0"/>
              <a:t>karar verme</a:t>
            </a:r>
            <a:r>
              <a:rPr lang="tr-TR" altLang="tr-TR" sz="2000" dirty="0" smtClean="0"/>
              <a:t>, </a:t>
            </a:r>
            <a:r>
              <a:rPr lang="tr-TR" altLang="tr-TR" sz="2000" b="1" dirty="0" smtClean="0"/>
              <a:t>öğrenme</a:t>
            </a:r>
            <a:r>
              <a:rPr lang="tr-TR" altLang="tr-TR" sz="2000" dirty="0" smtClean="0"/>
              <a:t>, </a:t>
            </a:r>
            <a:r>
              <a:rPr lang="tr-TR" altLang="tr-TR" sz="2000" b="1" dirty="0" smtClean="0"/>
              <a:t>dil işleme</a:t>
            </a:r>
            <a:r>
              <a:rPr lang="tr-TR" altLang="tr-TR" sz="2000" dirty="0" smtClean="0"/>
              <a:t>, </a:t>
            </a:r>
            <a:r>
              <a:rPr lang="tr-TR" altLang="tr-TR" sz="2000" b="1" dirty="0" smtClean="0"/>
              <a:t>algılama</a:t>
            </a:r>
            <a:r>
              <a:rPr lang="tr-TR" altLang="tr-TR" sz="2000" dirty="0" smtClean="0"/>
              <a:t>, </a:t>
            </a:r>
            <a:r>
              <a:rPr lang="tr-TR" altLang="tr-TR" sz="2000" b="1" dirty="0" smtClean="0"/>
              <a:t>bilgi temsili</a:t>
            </a:r>
            <a:r>
              <a:rPr lang="tr-TR" altLang="tr-TR" sz="2000" dirty="0" smtClean="0"/>
              <a:t>, </a:t>
            </a:r>
            <a:r>
              <a:rPr lang="tr-TR" altLang="tr-TR" sz="2000" b="1" dirty="0" smtClean="0"/>
              <a:t>planlama</a:t>
            </a:r>
            <a:r>
              <a:rPr lang="tr-TR" altLang="tr-TR" sz="2000" dirty="0" smtClean="0"/>
              <a:t> ve </a:t>
            </a:r>
            <a:r>
              <a:rPr lang="tr-TR" altLang="tr-TR" sz="2000" b="1" dirty="0" smtClean="0"/>
              <a:t>kontrol</a:t>
            </a:r>
            <a:r>
              <a:rPr lang="tr-TR" altLang="tr-TR" sz="2000" dirty="0" smtClean="0"/>
              <a:t> gibi insan benzeri yeteneklerini modellenmesi ile ilgilenir.</a:t>
            </a:r>
          </a:p>
          <a:p>
            <a:pPr>
              <a:buFont typeface="Arial" charset="0"/>
              <a:buChar char="•"/>
            </a:pPr>
            <a:r>
              <a:rPr lang="tr-TR" altLang="tr-TR" sz="2000" dirty="0" smtClean="0"/>
              <a:t>MÖ, bilgisayar sistemlerinin </a:t>
            </a:r>
            <a:r>
              <a:rPr lang="tr-TR" altLang="tr-TR" sz="2000" b="1" dirty="0" smtClean="0"/>
              <a:t>veri analizi</a:t>
            </a:r>
            <a:r>
              <a:rPr lang="tr-TR" altLang="tr-TR" sz="2000" dirty="0" smtClean="0"/>
              <a:t> yaparak örüntüler keşfedebilmesi ve bu örüntülerden öğrenerek </a:t>
            </a:r>
            <a:r>
              <a:rPr lang="tr-TR" altLang="tr-TR" sz="2000" b="1" dirty="0" smtClean="0"/>
              <a:t>tahminler</a:t>
            </a:r>
            <a:r>
              <a:rPr lang="tr-TR" altLang="tr-TR" sz="2000" dirty="0" smtClean="0"/>
              <a:t> yapabilmesi için kullanılan bir </a:t>
            </a:r>
            <a:r>
              <a:rPr lang="tr-TR" altLang="tr-TR" sz="2000" b="1" dirty="0" smtClean="0"/>
              <a:t>teknikler ve algoritmalar</a:t>
            </a:r>
            <a:r>
              <a:rPr lang="tr-TR" altLang="tr-TR" sz="2000" dirty="0" smtClean="0"/>
              <a:t> topluluğudur.</a:t>
            </a:r>
          </a:p>
          <a:p>
            <a:pPr>
              <a:buFont typeface="Arial" charset="0"/>
              <a:buChar char="•"/>
            </a:pPr>
            <a:r>
              <a:rPr lang="tr-TR" altLang="tr-TR" sz="2000" dirty="0" smtClean="0"/>
              <a:t>Özetle: </a:t>
            </a:r>
            <a:br>
              <a:rPr lang="tr-TR" altLang="tr-TR" sz="2000" dirty="0" smtClean="0"/>
            </a:br>
            <a:r>
              <a:rPr lang="tr-TR" altLang="tr-TR" sz="1800" b="1" dirty="0" smtClean="0"/>
              <a:t>YZ: </a:t>
            </a:r>
            <a:r>
              <a:rPr lang="tr-TR" altLang="tr-TR" sz="1800" dirty="0" smtClean="0"/>
              <a:t> insan benzeri zekaya sahip bilgisayar sistemleri oluşturma hedefi taşır</a:t>
            </a:r>
            <a:br>
              <a:rPr lang="tr-TR" altLang="tr-TR" sz="1800" dirty="0" smtClean="0"/>
            </a:br>
            <a:r>
              <a:rPr lang="tr-TR" altLang="tr-TR" sz="1800" b="1" dirty="0" smtClean="0"/>
              <a:t>MÖ:</a:t>
            </a:r>
            <a:r>
              <a:rPr lang="tr-TR" altLang="tr-TR" sz="1800" dirty="0" smtClean="0"/>
              <a:t> bu hedefe ulaşmak için kullanılan bir araçtır.</a:t>
            </a:r>
            <a:br>
              <a:rPr lang="tr-TR" altLang="tr-TR" sz="1800" dirty="0" smtClean="0"/>
            </a:br>
            <a:r>
              <a:rPr lang="tr-TR" altLang="tr-TR" sz="2000" b="1" dirty="0" smtClean="0"/>
              <a:t>MÖ, YZ’nın alt kümesidir</a:t>
            </a:r>
            <a:r>
              <a:rPr lang="tr-TR" altLang="tr-TR" sz="2000" dirty="0" smtClean="0"/>
              <a:t>.</a:t>
            </a:r>
          </a:p>
          <a:p>
            <a:pPr>
              <a:buFont typeface="Arial" charset="0"/>
              <a:buChar char="•"/>
            </a:pPr>
            <a:endParaRPr lang="tr-TR" altLang="tr-TR" sz="2000" dirty="0" smtClean="0"/>
          </a:p>
          <a:p>
            <a:pPr>
              <a:buFont typeface="Wingdings" pitchFamily="2" charset="2"/>
              <a:buNone/>
            </a:pPr>
            <a:endParaRPr lang="tr-TR" altLang="tr-TR" sz="2000" dirty="0" smtClean="0"/>
          </a:p>
          <a:p>
            <a:pPr>
              <a:buFont typeface="Wingdings" pitchFamily="2" charset="2"/>
              <a:buNone/>
            </a:pPr>
            <a:endParaRPr lang="tr-TR" altLang="tr-TR"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Örnek:</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dirty="0" smtClean="0"/>
              <a:t>Verilen data</a:t>
            </a:r>
          </a:p>
          <a:p>
            <a:pPr algn="l">
              <a:spcBef>
                <a:spcPct val="0"/>
              </a:spcBef>
            </a:pPr>
            <a:r>
              <a:rPr lang="tr-TR" sz="2400" b="0" dirty="0" smtClean="0"/>
              <a:t>Girdiler: [-1,1] arası gerçel sayılar</a:t>
            </a:r>
          </a:p>
          <a:p>
            <a:pPr algn="l">
              <a:spcBef>
                <a:spcPct val="0"/>
              </a:spcBef>
            </a:pPr>
            <a:r>
              <a:rPr lang="tr-TR" sz="2400" b="0" dirty="0" smtClean="0"/>
              <a:t>Çıktılar: [-1 veya 1]</a:t>
            </a:r>
          </a:p>
          <a:p>
            <a:pPr algn="l">
              <a:spcBef>
                <a:spcPct val="0"/>
              </a:spcBef>
            </a:pPr>
            <a:endParaRPr lang="tr-TR" sz="2400" b="0" dirty="0" smtClean="0"/>
          </a:p>
        </p:txBody>
      </p:sp>
      <p:sp>
        <p:nvSpPr>
          <p:cNvPr id="7" name="6 Metin kutusu"/>
          <p:cNvSpPr txBox="1"/>
          <p:nvPr/>
        </p:nvSpPr>
        <p:spPr>
          <a:xfrm>
            <a:off x="142844" y="2143120"/>
            <a:ext cx="4857784" cy="1815882"/>
          </a:xfrm>
          <a:prstGeom prst="rect">
            <a:avLst/>
          </a:prstGeom>
          <a:noFill/>
          <a:ln>
            <a:solidFill>
              <a:schemeClr val="bg1">
                <a:lumMod val="50000"/>
              </a:schemeClr>
            </a:solidFill>
          </a:ln>
        </p:spPr>
        <p:txBody>
          <a:bodyPr wrap="square" rtlCol="0">
            <a:spAutoFit/>
          </a:bodyPr>
          <a:lstStyle/>
          <a:p>
            <a:pPr algn="l">
              <a:spcBef>
                <a:spcPct val="0"/>
              </a:spcBef>
            </a:pPr>
            <a:r>
              <a:rPr lang="tr-TR" sz="1400" dirty="0" smtClean="0">
                <a:latin typeface="Courier New" pitchFamily="49" charset="0"/>
                <a:cs typeface="Courier New" pitchFamily="49" charset="0"/>
              </a:rPr>
              <a:t> s</a:t>
            </a:r>
            <a:r>
              <a:rPr lang="tr-TR" sz="1400" baseline="-25000" dirty="0" smtClean="0">
                <a:latin typeface="Courier New" pitchFamily="49" charset="0"/>
                <a:cs typeface="Courier New" pitchFamily="49" charset="0"/>
              </a:rPr>
              <a:t>1</a:t>
            </a:r>
            <a:r>
              <a:rPr lang="tr-TR" sz="1400" dirty="0" smtClean="0">
                <a:latin typeface="Courier New" pitchFamily="49" charset="0"/>
                <a:cs typeface="Courier New" pitchFamily="49" charset="0"/>
              </a:rPr>
              <a:t>    s</a:t>
            </a:r>
            <a:r>
              <a:rPr lang="tr-TR" sz="1400" baseline="-25000" dirty="0" smtClean="0">
                <a:latin typeface="Courier New" pitchFamily="49" charset="0"/>
                <a:cs typeface="Courier New" pitchFamily="49" charset="0"/>
              </a:rPr>
              <a:t>2</a:t>
            </a:r>
            <a:r>
              <a:rPr lang="tr-TR" sz="1400" dirty="0" smtClean="0">
                <a:latin typeface="Courier New" pitchFamily="49" charset="0"/>
                <a:cs typeface="Courier New" pitchFamily="49" charset="0"/>
              </a:rPr>
              <a:t>   s</a:t>
            </a:r>
            <a:r>
              <a:rPr lang="tr-TR" sz="1400" baseline="-25000" dirty="0" smtClean="0">
                <a:latin typeface="Courier New" pitchFamily="49" charset="0"/>
                <a:cs typeface="Courier New" pitchFamily="49" charset="0"/>
              </a:rPr>
              <a:t>3</a:t>
            </a:r>
            <a:r>
              <a:rPr lang="tr-TR" sz="1400" dirty="0" smtClean="0">
                <a:latin typeface="Courier New" pitchFamily="49" charset="0"/>
                <a:cs typeface="Courier New" pitchFamily="49" charset="0"/>
              </a:rPr>
              <a:t>    s</a:t>
            </a:r>
            <a:r>
              <a:rPr lang="tr-TR" sz="1400" baseline="-25000" dirty="0" smtClean="0">
                <a:latin typeface="Courier New" pitchFamily="49" charset="0"/>
                <a:cs typeface="Courier New" pitchFamily="49" charset="0"/>
              </a:rPr>
              <a:t>4</a:t>
            </a:r>
            <a:r>
              <a:rPr lang="tr-TR" sz="1400" dirty="0" smtClean="0">
                <a:latin typeface="Courier New" pitchFamily="49" charset="0"/>
                <a:cs typeface="Courier New" pitchFamily="49" charset="0"/>
              </a:rPr>
              <a:t>   s</a:t>
            </a:r>
            <a:r>
              <a:rPr lang="tr-TR" sz="1400" baseline="-25000" dirty="0" smtClean="0">
                <a:latin typeface="Courier New" pitchFamily="49" charset="0"/>
                <a:cs typeface="Courier New" pitchFamily="49" charset="0"/>
              </a:rPr>
              <a:t>5</a:t>
            </a:r>
            <a:r>
              <a:rPr lang="tr-TR" sz="1400" dirty="0" smtClean="0">
                <a:latin typeface="Courier New" pitchFamily="49" charset="0"/>
                <a:cs typeface="Courier New" pitchFamily="49" charset="0"/>
              </a:rPr>
              <a:t>    t</a:t>
            </a:r>
            <a:r>
              <a:rPr lang="tr-TR" sz="1400" baseline="-25000" dirty="0" smtClean="0">
                <a:latin typeface="Courier New" pitchFamily="49" charset="0"/>
                <a:cs typeface="Courier New" pitchFamily="49" charset="0"/>
              </a:rPr>
              <a:t>1</a:t>
            </a:r>
            <a:r>
              <a:rPr lang="tr-TR" sz="1400" dirty="0" smtClean="0">
                <a:latin typeface="Courier New" pitchFamily="49" charset="0"/>
                <a:cs typeface="Courier New" pitchFamily="49" charset="0"/>
              </a:rPr>
              <a:t>  t</a:t>
            </a:r>
            <a:r>
              <a:rPr lang="tr-TR" sz="1400" baseline="-25000" dirty="0" smtClean="0">
                <a:latin typeface="Courier New" pitchFamily="49" charset="0"/>
                <a:cs typeface="Courier New" pitchFamily="49" charset="0"/>
              </a:rPr>
              <a:t>2</a:t>
            </a:r>
            <a:r>
              <a:rPr lang="tr-TR" sz="1400" dirty="0" smtClean="0">
                <a:latin typeface="Courier New" pitchFamily="49" charset="0"/>
                <a:cs typeface="Courier New" pitchFamily="49" charset="0"/>
              </a:rPr>
              <a:t>   t</a:t>
            </a:r>
            <a:r>
              <a:rPr lang="tr-TR" sz="1400" baseline="-25000" dirty="0" smtClean="0">
                <a:latin typeface="Courier New" pitchFamily="49" charset="0"/>
                <a:cs typeface="Courier New" pitchFamily="49" charset="0"/>
              </a:rPr>
              <a:t>3</a:t>
            </a:r>
            <a:r>
              <a:rPr lang="tr-TR" sz="1400" dirty="0" smtClean="0">
                <a:latin typeface="Courier New" pitchFamily="49" charset="0"/>
                <a:cs typeface="Courier New" pitchFamily="49" charset="0"/>
              </a:rPr>
              <a:t>  t</a:t>
            </a:r>
            <a:r>
              <a:rPr lang="tr-TR" sz="1400" baseline="-25000" dirty="0" smtClean="0">
                <a:latin typeface="Courier New" pitchFamily="49" charset="0"/>
                <a:cs typeface="Courier New" pitchFamily="49" charset="0"/>
              </a:rPr>
              <a:t>4</a:t>
            </a:r>
            <a:endParaRPr lang="tr-TR" sz="1400" dirty="0" smtClean="0">
              <a:latin typeface="Courier New" pitchFamily="49" charset="0"/>
              <a:cs typeface="Courier New" pitchFamily="49" charset="0"/>
            </a:endParaRPr>
          </a:p>
          <a:p>
            <a:pPr algn="l">
              <a:spcBef>
                <a:spcPct val="0"/>
              </a:spcBef>
            </a:pPr>
            <a:r>
              <a:rPr lang="tr-TR" sz="1400" dirty="0" smtClean="0">
                <a:latin typeface="Courier New" pitchFamily="49" charset="0"/>
                <a:cs typeface="Courier New" pitchFamily="49" charset="0"/>
              </a:rPr>
              <a:t>---- ---- ---- ---- ----   --- --- --- ---</a:t>
            </a:r>
          </a:p>
          <a:p>
            <a:pPr algn="l">
              <a:spcBef>
                <a:spcPts val="0"/>
              </a:spcBef>
            </a:pPr>
            <a:r>
              <a:rPr lang="tr-TR" sz="1400" dirty="0" smtClean="0">
                <a:latin typeface="Courier New" pitchFamily="49" charset="0"/>
                <a:cs typeface="Courier New" pitchFamily="49" charset="0"/>
              </a:rPr>
              <a:t> 1.0 -0.5  0.5 -1.0 -0.4    1  -1  -1  -1</a:t>
            </a:r>
          </a:p>
          <a:p>
            <a:pPr algn="l">
              <a:spcBef>
                <a:spcPts val="0"/>
              </a:spcBef>
            </a:pPr>
            <a:r>
              <a:rPr lang="tr-TR" sz="1400" dirty="0" smtClean="0">
                <a:latin typeface="Courier New" pitchFamily="49" charset="0"/>
                <a:cs typeface="Courier New" pitchFamily="49" charset="0"/>
              </a:rPr>
              <a:t> 1.0 -0.2 -1.0 -0.5  0.4   -1   1  -1  -1</a:t>
            </a:r>
          </a:p>
          <a:p>
            <a:pPr algn="l">
              <a:spcBef>
                <a:spcPts val="0"/>
              </a:spcBef>
            </a:pPr>
            <a:r>
              <a:rPr lang="tr-TR" sz="1400" dirty="0" smtClean="0">
                <a:latin typeface="Courier New" pitchFamily="49" charset="0"/>
                <a:cs typeface="Courier New" pitchFamily="49" charset="0"/>
              </a:rPr>
              <a:t>-0.1 -0.3  0.9  1.0  0.3   -1  -1   1  -1</a:t>
            </a:r>
          </a:p>
          <a:p>
            <a:pPr algn="l">
              <a:spcBef>
                <a:spcPts val="0"/>
              </a:spcBef>
            </a:pPr>
            <a:r>
              <a:rPr lang="tr-TR" sz="1400" dirty="0" smtClean="0">
                <a:latin typeface="Courier New" pitchFamily="49" charset="0"/>
                <a:cs typeface="Courier New" pitchFamily="49" charset="0"/>
              </a:rPr>
              <a:t> 0.2  0.5  0.6  0.9 -1.0   -1  -1  -1   1</a:t>
            </a:r>
          </a:p>
          <a:p>
            <a:pPr algn="l">
              <a:spcBef>
                <a:spcPts val="0"/>
              </a:spcBef>
            </a:pPr>
            <a:r>
              <a:rPr lang="tr-TR" sz="1400" dirty="0" smtClean="0">
                <a:latin typeface="Courier New" pitchFamily="49" charset="0"/>
                <a:cs typeface="Courier New" pitchFamily="49" charset="0"/>
              </a:rPr>
              <a:t> 0.3  0.4  0.7  1.0 -0.9   -1  -1  -1   1</a:t>
            </a:r>
          </a:p>
          <a:p>
            <a:pPr algn="l">
              <a:spcBef>
                <a:spcPct val="0"/>
              </a:spcBef>
            </a:pPr>
            <a:r>
              <a:rPr lang="tr-TR" sz="1400" dirty="0" smtClean="0">
                <a:latin typeface="Courier New" pitchFamily="49" charset="0"/>
                <a:cs typeface="Courier New" pitchFamily="49" charset="0"/>
              </a:rPr>
              <a:t> </a:t>
            </a:r>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0" name="9 Metin kutusu"/>
          <p:cNvSpPr txBox="1"/>
          <p:nvPr/>
        </p:nvSpPr>
        <p:spPr>
          <a:xfrm>
            <a:off x="5162554" y="38100"/>
            <a:ext cx="3929090" cy="5047536"/>
          </a:xfrm>
          <a:prstGeom prst="rect">
            <a:avLst/>
          </a:prstGeom>
          <a:noFill/>
          <a:ln>
            <a:solidFill>
              <a:schemeClr val="bg1">
                <a:lumMod val="50000"/>
              </a:schemeClr>
            </a:solidFill>
          </a:ln>
        </p:spPr>
        <p:txBody>
          <a:bodyPr wrap="square" rtlCol="0">
            <a:spAutoFit/>
          </a:bodyPr>
          <a:lstStyle/>
          <a:p>
            <a:pPr algn="l">
              <a:spcBef>
                <a:spcPts val="0"/>
              </a:spcBef>
            </a:pPr>
            <a:r>
              <a:rPr lang="tr-TR" sz="1400" dirty="0" smtClean="0">
                <a:solidFill>
                  <a:srgbClr val="339966"/>
                </a:solidFill>
                <a:latin typeface="Courier New" pitchFamily="49" charset="0"/>
                <a:cs typeface="Courier New" pitchFamily="49" charset="0"/>
              </a:rPr>
              <a:t>% Pattern association for gray data</a:t>
            </a:r>
          </a:p>
          <a:p>
            <a:pPr algn="l">
              <a:spcBef>
                <a:spcPts val="0"/>
              </a:spcBef>
            </a:pPr>
            <a:r>
              <a:rPr lang="tr-TR" sz="1400" dirty="0" smtClean="0">
                <a:latin typeface="Courier New" pitchFamily="49" charset="0"/>
                <a:cs typeface="Courier New" pitchFamily="49" charset="0"/>
              </a:rPr>
              <a:t>clear; clc;</a:t>
            </a:r>
          </a:p>
          <a:p>
            <a:pPr algn="l">
              <a:spcBef>
                <a:spcPts val="0"/>
              </a:spcBef>
            </a:pPr>
            <a:r>
              <a:rPr lang="tr-TR" sz="1400" dirty="0" smtClean="0">
                <a:solidFill>
                  <a:srgbClr val="339966"/>
                </a:solidFill>
                <a:latin typeface="Courier New" pitchFamily="49" charset="0"/>
                <a:cs typeface="Courier New" pitchFamily="49" charset="0"/>
              </a:rPr>
              <a:t>% Data</a:t>
            </a:r>
          </a:p>
          <a:p>
            <a:pPr algn="l">
              <a:spcBef>
                <a:spcPts val="0"/>
              </a:spcBef>
            </a:pPr>
            <a:r>
              <a:rPr lang="tr-TR" sz="1400" dirty="0" smtClean="0">
                <a:latin typeface="Courier New" pitchFamily="49" charset="0"/>
                <a:cs typeface="Courier New" pitchFamily="49" charset="0"/>
              </a:rPr>
              <a:t>s = [1.0 -0.5  0.5 -1.0 -0.4; ...</a:t>
            </a:r>
          </a:p>
          <a:p>
            <a:pPr algn="l">
              <a:spcBef>
                <a:spcPts val="0"/>
              </a:spcBef>
            </a:pPr>
            <a:r>
              <a:rPr lang="tr-TR" sz="1400" dirty="0" smtClean="0">
                <a:latin typeface="Courier New" pitchFamily="49" charset="0"/>
                <a:cs typeface="Courier New" pitchFamily="49" charset="0"/>
              </a:rPr>
              <a:t>     1.0 -0.2 -1.0 -0.5  0.4; ...</a:t>
            </a:r>
          </a:p>
          <a:p>
            <a:pPr algn="l">
              <a:spcBef>
                <a:spcPts val="0"/>
              </a:spcBef>
            </a:pPr>
            <a:r>
              <a:rPr lang="tr-TR" sz="1400" dirty="0" smtClean="0">
                <a:latin typeface="Courier New" pitchFamily="49" charset="0"/>
                <a:cs typeface="Courier New" pitchFamily="49" charset="0"/>
              </a:rPr>
              <a:t>    -0.1 -0.3  0.9  1.0  0.3; ...</a:t>
            </a:r>
          </a:p>
          <a:p>
            <a:pPr algn="l">
              <a:spcBef>
                <a:spcPts val="0"/>
              </a:spcBef>
            </a:pPr>
            <a:r>
              <a:rPr lang="tr-TR" sz="1400" dirty="0" smtClean="0">
                <a:latin typeface="Courier New" pitchFamily="49" charset="0"/>
                <a:cs typeface="Courier New" pitchFamily="49" charset="0"/>
              </a:rPr>
              <a:t>     0.2  0.5  0.6  0.9 -1.0; ...</a:t>
            </a:r>
          </a:p>
          <a:p>
            <a:pPr algn="l">
              <a:spcBef>
                <a:spcPts val="0"/>
              </a:spcBef>
            </a:pPr>
            <a:r>
              <a:rPr lang="tr-TR" sz="1400" dirty="0" smtClean="0">
                <a:latin typeface="Courier New" pitchFamily="49" charset="0"/>
                <a:cs typeface="Courier New" pitchFamily="49" charset="0"/>
              </a:rPr>
              <a:t>     0.3  0.4  0.7  1.0 -0.9];</a:t>
            </a:r>
          </a:p>
          <a:p>
            <a:pPr algn="l">
              <a:spcBef>
                <a:spcPts val="0"/>
              </a:spcBef>
            </a:pPr>
            <a:r>
              <a:rPr lang="tr-TR" sz="1400" dirty="0" smtClean="0">
                <a:latin typeface="Courier New" pitchFamily="49" charset="0"/>
                <a:cs typeface="Courier New" pitchFamily="49" charset="0"/>
              </a:rPr>
              <a:t>t = [ 1 -1 -1 -1; ...</a:t>
            </a:r>
          </a:p>
          <a:p>
            <a:pPr algn="l">
              <a:spcBef>
                <a:spcPts val="0"/>
              </a:spcBef>
            </a:pPr>
            <a:r>
              <a:rPr lang="tr-TR" sz="1400" dirty="0" smtClean="0">
                <a:latin typeface="Courier New" pitchFamily="49" charset="0"/>
                <a:cs typeface="Courier New" pitchFamily="49" charset="0"/>
              </a:rPr>
              <a:t>     -1  1 -1 -1; ... </a:t>
            </a:r>
          </a:p>
          <a:p>
            <a:pPr algn="l">
              <a:spcBef>
                <a:spcPts val="0"/>
              </a:spcBef>
            </a:pPr>
            <a:r>
              <a:rPr lang="tr-TR" sz="1400" dirty="0" smtClean="0">
                <a:latin typeface="Courier New" pitchFamily="49" charset="0"/>
                <a:cs typeface="Courier New" pitchFamily="49" charset="0"/>
              </a:rPr>
              <a:t>     -1 -1  1 -1; ... </a:t>
            </a:r>
          </a:p>
          <a:p>
            <a:pPr algn="l">
              <a:spcBef>
                <a:spcPts val="0"/>
              </a:spcBef>
            </a:pPr>
            <a:r>
              <a:rPr lang="tr-TR" sz="1400" dirty="0" smtClean="0">
                <a:latin typeface="Courier New" pitchFamily="49" charset="0"/>
                <a:cs typeface="Courier New" pitchFamily="49" charset="0"/>
              </a:rPr>
              <a:t>     -1 -1 -1  1; ... </a:t>
            </a:r>
          </a:p>
          <a:p>
            <a:pPr algn="l">
              <a:spcBef>
                <a:spcPts val="0"/>
              </a:spcBef>
            </a:pPr>
            <a:r>
              <a:rPr lang="tr-TR" sz="1400" dirty="0" smtClean="0">
                <a:latin typeface="Courier New" pitchFamily="49" charset="0"/>
                <a:cs typeface="Courier New" pitchFamily="49" charset="0"/>
              </a:rPr>
              <a:t>     -1 -1 -1  1];</a:t>
            </a:r>
          </a:p>
          <a:p>
            <a:pPr algn="l">
              <a:spcBef>
                <a:spcPts val="0"/>
              </a:spcBef>
            </a:pPr>
            <a:r>
              <a:rPr lang="tr-TR" sz="1400" dirty="0" smtClean="0">
                <a:solidFill>
                  <a:srgbClr val="339966"/>
                </a:solidFill>
                <a:latin typeface="Courier New" pitchFamily="49" charset="0"/>
                <a:cs typeface="Courier New" pitchFamily="49" charset="0"/>
              </a:rPr>
              <a:t>% train</a:t>
            </a:r>
          </a:p>
          <a:p>
            <a:pPr algn="l">
              <a:spcBef>
                <a:spcPts val="0"/>
              </a:spcBef>
            </a:pPr>
            <a:r>
              <a:rPr lang="tr-TR" sz="1400" dirty="0" smtClean="0">
                <a:latin typeface="Courier New" pitchFamily="49" charset="0"/>
                <a:cs typeface="Courier New" pitchFamily="49" charset="0"/>
              </a:rPr>
              <a:t>W = s'*t;</a:t>
            </a:r>
          </a:p>
          <a:p>
            <a:pPr algn="l">
              <a:spcBef>
                <a:spcPts val="0"/>
              </a:spcBef>
            </a:pPr>
            <a:endParaRPr lang="tr-TR" sz="1400" dirty="0" smtClean="0">
              <a:solidFill>
                <a:srgbClr val="339966"/>
              </a:solidFill>
              <a:latin typeface="Courier New" pitchFamily="49" charset="0"/>
              <a:cs typeface="Courier New" pitchFamily="49" charset="0"/>
            </a:endParaRPr>
          </a:p>
          <a:p>
            <a:pPr algn="l">
              <a:spcBef>
                <a:spcPts val="0"/>
              </a:spcBef>
            </a:pPr>
            <a:r>
              <a:rPr lang="tr-TR" sz="1400" dirty="0" smtClean="0">
                <a:solidFill>
                  <a:srgbClr val="339966"/>
                </a:solidFill>
                <a:latin typeface="Courier New" pitchFamily="49" charset="0"/>
                <a:cs typeface="Courier New" pitchFamily="49" charset="0"/>
              </a:rPr>
              <a:t>% test</a:t>
            </a:r>
          </a:p>
          <a:p>
            <a:pPr algn="l">
              <a:spcBef>
                <a:spcPts val="0"/>
              </a:spcBef>
            </a:pPr>
            <a:r>
              <a:rPr lang="tr-TR" sz="1400" dirty="0" smtClean="0">
                <a:latin typeface="Courier New" pitchFamily="49" charset="0"/>
                <a:cs typeface="Courier New" pitchFamily="49" charset="0"/>
              </a:rPr>
              <a:t>x = [0.3  0.4  0.7  1.0 -0.9];</a:t>
            </a:r>
          </a:p>
          <a:p>
            <a:pPr algn="l">
              <a:spcBef>
                <a:spcPts val="0"/>
              </a:spcBef>
            </a:pPr>
            <a:r>
              <a:rPr lang="tr-TR" sz="1400" dirty="0" smtClean="0">
                <a:latin typeface="Courier New" pitchFamily="49" charset="0"/>
                <a:cs typeface="Courier New" pitchFamily="49" charset="0"/>
              </a:rPr>
              <a:t>y = x*W;</a:t>
            </a:r>
          </a:p>
          <a:p>
            <a:pPr algn="l">
              <a:spcBef>
                <a:spcPts val="0"/>
              </a:spcBef>
            </a:pPr>
            <a:r>
              <a:rPr lang="tr-TR" sz="1400" dirty="0" smtClean="0">
                <a:latin typeface="Courier New" pitchFamily="49" charset="0"/>
                <a:cs typeface="Courier New" pitchFamily="49" charset="0"/>
              </a:rPr>
              <a:t>y</a:t>
            </a:r>
          </a:p>
          <a:p>
            <a:pPr algn="l">
              <a:spcBef>
                <a:spcPts val="0"/>
              </a:spcBef>
            </a:pPr>
            <a:r>
              <a:rPr lang="tr-TR" sz="1400" dirty="0" smtClean="0">
                <a:latin typeface="Courier New" pitchFamily="49" charset="0"/>
                <a:cs typeface="Courier New" pitchFamily="49" charset="0"/>
              </a:rPr>
              <a:t>a = find(y&gt;1); y(a) =  1;</a:t>
            </a:r>
          </a:p>
          <a:p>
            <a:pPr algn="l">
              <a:spcBef>
                <a:spcPts val="0"/>
              </a:spcBef>
            </a:pPr>
            <a:r>
              <a:rPr lang="tr-TR" sz="1400" dirty="0" smtClean="0">
                <a:latin typeface="Courier New" pitchFamily="49" charset="0"/>
                <a:cs typeface="Courier New" pitchFamily="49" charset="0"/>
              </a:rPr>
              <a:t>b = find(y&lt;1); y(b) = -1;</a:t>
            </a:r>
          </a:p>
          <a:p>
            <a:pPr algn="l">
              <a:spcBef>
                <a:spcPts val="0"/>
              </a:spcBef>
            </a:pPr>
            <a:r>
              <a:rPr lang="tr-TR" sz="1400" dirty="0" smtClean="0">
                <a:latin typeface="Courier New" pitchFamily="49" charset="0"/>
                <a:cs typeface="Courier New" pitchFamily="49" charset="0"/>
              </a:rPr>
              <a: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Örnek: Basit karakter tanıma 1 </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dirty="0" smtClean="0"/>
              <a:t>İki karakter için 5x5 matris oluştur:</a:t>
            </a:r>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8" name="7 Metin kutusu"/>
          <p:cNvSpPr txBox="1"/>
          <p:nvPr/>
        </p:nvSpPr>
        <p:spPr>
          <a:xfrm>
            <a:off x="357158" y="1142988"/>
            <a:ext cx="1071570" cy="1477328"/>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a:t>
            </a:r>
          </a:p>
          <a:p>
            <a:pPr algn="l">
              <a:spcBef>
                <a:spcPct val="0"/>
              </a:spcBef>
            </a:pPr>
            <a:r>
              <a:rPr lang="tr-TR" sz="1800" dirty="0" smtClean="0">
                <a:latin typeface="Courier New" pitchFamily="49" charset="0"/>
                <a:cs typeface="Courier New" pitchFamily="49" charset="0"/>
              </a:rPr>
              <a:t>....*</a:t>
            </a: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a:t>
            </a:r>
          </a:p>
          <a:p>
            <a:pPr algn="l">
              <a:spcBef>
                <a:spcPct val="0"/>
              </a:spcBef>
            </a:pPr>
            <a:r>
              <a:rPr lang="tr-TR" sz="1800" dirty="0" smtClean="0">
                <a:latin typeface="Courier New" pitchFamily="49" charset="0"/>
                <a:cs typeface="Courier New" pitchFamily="49" charset="0"/>
              </a:rPr>
              <a:t>....*</a:t>
            </a:r>
          </a:p>
          <a:p>
            <a:pPr algn="l">
              <a:spcBef>
                <a:spcPct val="0"/>
              </a:spcBef>
            </a:pPr>
            <a:r>
              <a:rPr lang="tr-TR" sz="1800" dirty="0" smtClean="0">
                <a:latin typeface="Courier New" pitchFamily="49" charset="0"/>
                <a:cs typeface="Courier New" pitchFamily="49" charset="0"/>
              </a:rPr>
              <a:t>....*</a:t>
            </a:r>
          </a:p>
        </p:txBody>
      </p:sp>
      <p:sp>
        <p:nvSpPr>
          <p:cNvPr id="11" name="10 Metin kutusu"/>
          <p:cNvSpPr txBox="1"/>
          <p:nvPr/>
        </p:nvSpPr>
        <p:spPr>
          <a:xfrm>
            <a:off x="2285984" y="1142988"/>
            <a:ext cx="3000394" cy="1477328"/>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-1 -1 -1 -1  1</a:t>
            </a:r>
          </a:p>
          <a:p>
            <a:pPr algn="l">
              <a:spcBef>
                <a:spcPct val="0"/>
              </a:spcBef>
            </a:pPr>
            <a:r>
              <a:rPr lang="tr-TR" sz="1800" dirty="0" smtClean="0">
                <a:latin typeface="Courier New" pitchFamily="49" charset="0"/>
                <a:cs typeface="Courier New" pitchFamily="49" charset="0"/>
              </a:rPr>
              <a:t>-1 -1  1 -1  1</a:t>
            </a:r>
          </a:p>
          <a:p>
            <a:pPr algn="l">
              <a:spcBef>
                <a:spcPct val="0"/>
              </a:spcBef>
            </a:pPr>
            <a:r>
              <a:rPr lang="tr-TR" sz="1800" dirty="0" smtClean="0">
                <a:latin typeface="Courier New" pitchFamily="49" charset="0"/>
                <a:cs typeface="Courier New" pitchFamily="49" charset="0"/>
              </a:rPr>
              <a:t>-1 -1 -1 -1  1</a:t>
            </a:r>
          </a:p>
          <a:p>
            <a:pPr algn="l">
              <a:spcBef>
                <a:spcPct val="0"/>
              </a:spcBef>
            </a:pPr>
            <a:r>
              <a:rPr lang="tr-TR" sz="1800" dirty="0" smtClean="0">
                <a:latin typeface="Courier New" pitchFamily="49" charset="0"/>
                <a:cs typeface="Courier New" pitchFamily="49" charset="0"/>
              </a:rPr>
              <a:t>-1 -1 -1 -1  1</a:t>
            </a:r>
          </a:p>
          <a:p>
            <a:pPr algn="l">
              <a:spcBef>
                <a:spcPct val="0"/>
              </a:spcBef>
            </a:pPr>
            <a:r>
              <a:rPr lang="tr-TR" sz="1800" dirty="0" smtClean="0">
                <a:latin typeface="Courier New" pitchFamily="49" charset="0"/>
                <a:cs typeface="Courier New" pitchFamily="49" charset="0"/>
              </a:rPr>
              <a:t>-1 -1 -1 -1  1</a:t>
            </a:r>
          </a:p>
        </p:txBody>
      </p:sp>
      <p:cxnSp>
        <p:nvCxnSpPr>
          <p:cNvPr id="13" name="12 Düz Ok Bağlayıcısı"/>
          <p:cNvCxnSpPr>
            <a:stCxn id="8" idx="3"/>
            <a:endCxn id="11" idx="1"/>
          </p:cNvCxnSpPr>
          <p:nvPr/>
        </p:nvCxnSpPr>
        <p:spPr bwMode="auto">
          <a:xfrm>
            <a:off x="1428728" y="1881652"/>
            <a:ext cx="857256" cy="1588"/>
          </a:xfrm>
          <a:prstGeom prst="straightConnector1">
            <a:avLst/>
          </a:prstGeom>
          <a:noFill/>
          <a:ln w="9525" cap="flat" cmpd="sng" algn="ctr">
            <a:solidFill>
              <a:srgbClr val="FF0000"/>
            </a:solidFill>
            <a:prstDash val="solid"/>
            <a:round/>
            <a:headEnd type="none" w="med" len="med"/>
            <a:tailEnd type="arrow"/>
          </a:ln>
          <a:effectLst/>
        </p:spPr>
      </p:cxnSp>
      <p:sp>
        <p:nvSpPr>
          <p:cNvPr id="15" name="14 Metin kutusu"/>
          <p:cNvSpPr txBox="1"/>
          <p:nvPr/>
        </p:nvSpPr>
        <p:spPr>
          <a:xfrm>
            <a:off x="357158" y="3500442"/>
            <a:ext cx="1071570" cy="1477328"/>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a:t>
            </a:r>
          </a:p>
          <a:p>
            <a:pPr algn="l">
              <a:spcBef>
                <a:spcPct val="0"/>
              </a:spcBef>
            </a:pPr>
            <a:r>
              <a:rPr lang="tr-TR" sz="1800" dirty="0" smtClean="0">
                <a:latin typeface="Courier New" pitchFamily="49" charset="0"/>
                <a:cs typeface="Courier New" pitchFamily="49" charset="0"/>
              </a:rPr>
              <a:t>....*</a:t>
            </a:r>
          </a:p>
          <a:p>
            <a:pPr algn="l">
              <a:spcBef>
                <a:spcPct val="0"/>
              </a:spcBef>
            </a:pPr>
            <a:r>
              <a:rPr lang="tr-TR" sz="1800" dirty="0" smtClean="0">
                <a:latin typeface="Courier New" pitchFamily="49" charset="0"/>
                <a:cs typeface="Courier New" pitchFamily="49" charset="0"/>
              </a:rPr>
              <a:t>..***</a:t>
            </a:r>
          </a:p>
          <a:p>
            <a:pPr algn="l">
              <a:spcBef>
                <a:spcPct val="0"/>
              </a:spcBef>
            </a:pPr>
            <a:r>
              <a:rPr lang="tr-TR" sz="1800" dirty="0" smtClean="0">
                <a:latin typeface="Courier New" pitchFamily="49" charset="0"/>
                <a:cs typeface="Courier New" pitchFamily="49" charset="0"/>
              </a:rPr>
              <a:t>....*</a:t>
            </a:r>
          </a:p>
          <a:p>
            <a:pPr algn="l">
              <a:spcBef>
                <a:spcPct val="0"/>
              </a:spcBef>
            </a:pPr>
            <a:r>
              <a:rPr lang="tr-TR" sz="1800" dirty="0" smtClean="0">
                <a:latin typeface="Courier New" pitchFamily="49" charset="0"/>
                <a:cs typeface="Courier New" pitchFamily="49" charset="0"/>
              </a:rPr>
              <a:t>*****</a:t>
            </a:r>
          </a:p>
        </p:txBody>
      </p:sp>
      <p:sp>
        <p:nvSpPr>
          <p:cNvPr id="17" name="16 Metin kutusu"/>
          <p:cNvSpPr txBox="1"/>
          <p:nvPr/>
        </p:nvSpPr>
        <p:spPr>
          <a:xfrm>
            <a:off x="2319321" y="3500442"/>
            <a:ext cx="3000394" cy="1477328"/>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 1  1  1  1  1</a:t>
            </a:r>
          </a:p>
          <a:p>
            <a:pPr algn="l">
              <a:spcBef>
                <a:spcPct val="0"/>
              </a:spcBef>
            </a:pPr>
            <a:r>
              <a:rPr lang="tr-TR" sz="1800" dirty="0" smtClean="0">
                <a:latin typeface="Courier New" pitchFamily="49" charset="0"/>
                <a:cs typeface="Courier New" pitchFamily="49" charset="0"/>
              </a:rPr>
              <a:t>-1 -1 -1 -1  1</a:t>
            </a:r>
          </a:p>
          <a:p>
            <a:pPr algn="l">
              <a:spcBef>
                <a:spcPct val="0"/>
              </a:spcBef>
            </a:pPr>
            <a:r>
              <a:rPr lang="tr-TR" sz="1800" dirty="0" smtClean="0">
                <a:latin typeface="Courier New" pitchFamily="49" charset="0"/>
                <a:cs typeface="Courier New" pitchFamily="49" charset="0"/>
              </a:rPr>
              <a:t>-1 -1  1  1  1</a:t>
            </a:r>
          </a:p>
          <a:p>
            <a:pPr algn="l">
              <a:spcBef>
                <a:spcPct val="0"/>
              </a:spcBef>
            </a:pPr>
            <a:r>
              <a:rPr lang="tr-TR" sz="1800" dirty="0" smtClean="0">
                <a:latin typeface="Courier New" pitchFamily="49" charset="0"/>
                <a:cs typeface="Courier New" pitchFamily="49" charset="0"/>
              </a:rPr>
              <a:t>-1 -1 -1 -1  1</a:t>
            </a:r>
          </a:p>
          <a:p>
            <a:pPr algn="l">
              <a:spcBef>
                <a:spcPct val="0"/>
              </a:spcBef>
            </a:pPr>
            <a:r>
              <a:rPr lang="tr-TR" sz="1800" dirty="0" smtClean="0">
                <a:latin typeface="Courier New" pitchFamily="49" charset="0"/>
                <a:cs typeface="Courier New" pitchFamily="49" charset="0"/>
              </a:rPr>
              <a:t> 1  1  1  1  1</a:t>
            </a:r>
          </a:p>
        </p:txBody>
      </p:sp>
      <p:cxnSp>
        <p:nvCxnSpPr>
          <p:cNvPr id="18" name="17 Düz Ok Bağlayıcısı"/>
          <p:cNvCxnSpPr>
            <a:stCxn id="15" idx="3"/>
            <a:endCxn id="17" idx="1"/>
          </p:cNvCxnSpPr>
          <p:nvPr/>
        </p:nvCxnSpPr>
        <p:spPr bwMode="auto">
          <a:xfrm>
            <a:off x="1428728" y="4239106"/>
            <a:ext cx="890593" cy="1588"/>
          </a:xfrm>
          <a:prstGeom prst="straightConnector1">
            <a:avLst/>
          </a:prstGeom>
          <a:noFill/>
          <a:ln w="9525" cap="flat" cmpd="sng" algn="ctr">
            <a:solidFill>
              <a:srgbClr val="FF0000"/>
            </a:solidFill>
            <a:prstDash val="solid"/>
            <a:round/>
            <a:headEnd type="none" w="med" len="med"/>
            <a:tailEnd type="arrow"/>
          </a:ln>
          <a:effectLst/>
        </p:spPr>
      </p:cxnSp>
      <p:cxnSp>
        <p:nvCxnSpPr>
          <p:cNvPr id="25" name="24 Düz Ok Bağlayıcısı"/>
          <p:cNvCxnSpPr/>
          <p:nvPr/>
        </p:nvCxnSpPr>
        <p:spPr bwMode="auto">
          <a:xfrm>
            <a:off x="5286380" y="1857368"/>
            <a:ext cx="857256" cy="1588"/>
          </a:xfrm>
          <a:prstGeom prst="straightConnector1">
            <a:avLst/>
          </a:prstGeom>
          <a:noFill/>
          <a:ln w="9525" cap="flat" cmpd="sng" algn="ctr">
            <a:solidFill>
              <a:srgbClr val="FF0000"/>
            </a:solidFill>
            <a:prstDash val="solid"/>
            <a:round/>
            <a:headEnd type="none" w="med" len="med"/>
            <a:tailEnd type="arrow"/>
          </a:ln>
          <a:effectLst/>
        </p:spPr>
      </p:cxnSp>
      <p:sp>
        <p:nvSpPr>
          <p:cNvPr id="26" name="25 Metin kutusu"/>
          <p:cNvSpPr txBox="1"/>
          <p:nvPr/>
        </p:nvSpPr>
        <p:spPr>
          <a:xfrm>
            <a:off x="6153161" y="1528753"/>
            <a:ext cx="2143140" cy="646331"/>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t1  t2</a:t>
            </a:r>
          </a:p>
          <a:p>
            <a:pPr algn="l">
              <a:spcBef>
                <a:spcPct val="0"/>
              </a:spcBef>
            </a:pPr>
            <a:r>
              <a:rPr lang="tr-TR" sz="1800" dirty="0" smtClean="0">
                <a:latin typeface="Courier New" pitchFamily="49" charset="0"/>
                <a:cs typeface="Courier New" pitchFamily="49" charset="0"/>
              </a:rPr>
              <a:t> </a:t>
            </a:r>
            <a:r>
              <a:rPr lang="tr-TR" sz="1800" dirty="0" smtClean="0">
                <a:solidFill>
                  <a:srgbClr val="0000FF"/>
                </a:solidFill>
                <a:latin typeface="Courier New" pitchFamily="49" charset="0"/>
                <a:cs typeface="Courier New" pitchFamily="49" charset="0"/>
              </a:rPr>
              <a:t>1  -1</a:t>
            </a:r>
          </a:p>
        </p:txBody>
      </p:sp>
      <p:sp>
        <p:nvSpPr>
          <p:cNvPr id="27" name="26 Metin kutusu"/>
          <p:cNvSpPr txBox="1"/>
          <p:nvPr/>
        </p:nvSpPr>
        <p:spPr>
          <a:xfrm>
            <a:off x="6224599" y="3978069"/>
            <a:ext cx="2143140" cy="646331"/>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t1  t2</a:t>
            </a:r>
          </a:p>
          <a:p>
            <a:pPr algn="l">
              <a:spcBef>
                <a:spcPct val="0"/>
              </a:spcBef>
            </a:pPr>
            <a:r>
              <a:rPr lang="tr-TR" sz="1800" dirty="0" smtClean="0">
                <a:solidFill>
                  <a:srgbClr val="0000FF"/>
                </a:solidFill>
                <a:latin typeface="Courier New" pitchFamily="49" charset="0"/>
                <a:cs typeface="Courier New" pitchFamily="49" charset="0"/>
              </a:rPr>
              <a:t>-1   1</a:t>
            </a:r>
          </a:p>
        </p:txBody>
      </p:sp>
      <p:cxnSp>
        <p:nvCxnSpPr>
          <p:cNvPr id="28" name="27 Düz Ok Bağlayıcısı"/>
          <p:cNvCxnSpPr/>
          <p:nvPr/>
        </p:nvCxnSpPr>
        <p:spPr bwMode="auto">
          <a:xfrm>
            <a:off x="5357818" y="4286260"/>
            <a:ext cx="857256" cy="1588"/>
          </a:xfrm>
          <a:prstGeom prst="straightConnector1">
            <a:avLst/>
          </a:prstGeom>
          <a:no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Örnek: Basit karakter tanıma 2 </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dirty="0" smtClean="0"/>
              <a:t>Matris elemanlarını yanyana yazıp, bir boyutlu dizi oluştur</a:t>
            </a:r>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1" name="10 Metin kutusu"/>
          <p:cNvSpPr txBox="1"/>
          <p:nvPr/>
        </p:nvSpPr>
        <p:spPr>
          <a:xfrm>
            <a:off x="142844" y="1357302"/>
            <a:ext cx="8715436" cy="1569660"/>
          </a:xfrm>
          <a:prstGeom prst="rect">
            <a:avLst/>
          </a:prstGeom>
          <a:noFill/>
          <a:ln>
            <a:solidFill>
              <a:schemeClr val="bg1">
                <a:lumMod val="50000"/>
              </a:schemeClr>
            </a:solidFill>
          </a:ln>
        </p:spPr>
        <p:txBody>
          <a:bodyPr wrap="square" rtlCol="0">
            <a:spAutoFit/>
          </a:bodyPr>
          <a:lstStyle/>
          <a:p>
            <a:pPr algn="l">
              <a:spcBef>
                <a:spcPct val="0"/>
              </a:spcBef>
            </a:pPr>
            <a:r>
              <a:rPr lang="tr-TR" sz="1200" u="sng" dirty="0" smtClean="0">
                <a:latin typeface="Courier New" pitchFamily="49" charset="0"/>
                <a:cs typeface="Courier New" pitchFamily="49" charset="0"/>
              </a:rPr>
              <a:t>Girdiler</a:t>
            </a:r>
            <a:r>
              <a:rPr lang="tr-TR" sz="1200" dirty="0" smtClean="0">
                <a:latin typeface="Courier New" pitchFamily="49" charset="0"/>
                <a:cs typeface="Courier New" pitchFamily="49" charset="0"/>
              </a:rPr>
              <a:t>                                                                    |  </a:t>
            </a:r>
            <a:r>
              <a:rPr lang="tr-TR" sz="1200" u="sng" dirty="0" smtClean="0">
                <a:latin typeface="Courier New" pitchFamily="49" charset="0"/>
                <a:cs typeface="Courier New" pitchFamily="49" charset="0"/>
              </a:rPr>
              <a:t>Çıktılar</a:t>
            </a:r>
          </a:p>
          <a:p>
            <a:pPr algn="l">
              <a:spcBef>
                <a:spcPct val="0"/>
              </a:spcBef>
            </a:pPr>
            <a:r>
              <a:rPr lang="tr-TR" sz="1200" dirty="0" smtClean="0">
                <a:latin typeface="Courier New" pitchFamily="49" charset="0"/>
                <a:cs typeface="Courier New" pitchFamily="49" charset="0"/>
              </a:rPr>
              <a:t>                                                                            |</a:t>
            </a:r>
          </a:p>
          <a:p>
            <a:pPr algn="l">
              <a:spcBef>
                <a:spcPct val="0"/>
              </a:spcBef>
            </a:pPr>
            <a:r>
              <a:rPr lang="tr-TR" sz="1200" dirty="0" smtClean="0">
                <a:latin typeface="Courier New" pitchFamily="49" charset="0"/>
                <a:cs typeface="Courier New" pitchFamily="49" charset="0"/>
              </a:rPr>
              <a:t>s1 s2                . . .                                              s25 |  t1   t2</a:t>
            </a:r>
          </a:p>
          <a:p>
            <a:pPr algn="l">
              <a:spcBef>
                <a:spcPct val="0"/>
              </a:spcBef>
            </a:pPr>
            <a:r>
              <a:rPr lang="tr-TR" sz="1200" dirty="0" smtClean="0">
                <a:latin typeface="Courier New" pitchFamily="49" charset="0"/>
                <a:cs typeface="Courier New" pitchFamily="49" charset="0"/>
              </a:rPr>
              <a:t>-- -- --                                                                --- |  ---  ---</a:t>
            </a:r>
          </a:p>
          <a:p>
            <a:pPr algn="l">
              <a:spcBef>
                <a:spcPct val="0"/>
              </a:spcBef>
            </a:pPr>
            <a:r>
              <a:rPr lang="tr-TR" sz="1200" dirty="0" smtClean="0">
                <a:latin typeface="Courier New" pitchFamily="49" charset="0"/>
                <a:cs typeface="Courier New" pitchFamily="49" charset="0"/>
              </a:rPr>
              <a:t>-1 -1 -1 -1  1 -1 -1  1 -1  1 -1 -1 -1 -1  1 -1 -1 -1 -1  1 -1 -1 -1 -1  1  |  </a:t>
            </a:r>
            <a:r>
              <a:rPr lang="tr-TR" sz="1200" dirty="0" smtClean="0">
                <a:solidFill>
                  <a:srgbClr val="0000FF"/>
                </a:solidFill>
                <a:latin typeface="Courier New" pitchFamily="49" charset="0"/>
                <a:cs typeface="Courier New" pitchFamily="49" charset="0"/>
              </a:rPr>
              <a:t> 1   -1</a:t>
            </a:r>
          </a:p>
          <a:p>
            <a:pPr algn="l">
              <a:spcBef>
                <a:spcPct val="0"/>
              </a:spcBef>
            </a:pPr>
            <a:r>
              <a:rPr lang="tr-TR" sz="1200" dirty="0" smtClean="0">
                <a:latin typeface="Courier New" pitchFamily="49" charset="0"/>
                <a:cs typeface="Courier New" pitchFamily="49" charset="0"/>
              </a:rPr>
              <a:t> 1  1  1  1  1 -1 -1 -1 -1  1 -1 -1  1  1  1 -1 -1 -1 -1  1  1  1  1  1  1  |  </a:t>
            </a:r>
            <a:r>
              <a:rPr lang="tr-TR" sz="1200" dirty="0" smtClean="0">
                <a:solidFill>
                  <a:srgbClr val="0000FF"/>
                </a:solidFill>
                <a:latin typeface="Courier New" pitchFamily="49" charset="0"/>
                <a:cs typeface="Courier New" pitchFamily="49" charset="0"/>
              </a:rPr>
              <a:t>-1    1</a:t>
            </a:r>
          </a:p>
          <a:p>
            <a:pPr algn="l">
              <a:spcBef>
                <a:spcPct val="0"/>
              </a:spcBef>
            </a:pPr>
            <a:endParaRPr lang="tr-TR" sz="1200" dirty="0" smtClean="0">
              <a:latin typeface="Courier New" pitchFamily="49" charset="0"/>
              <a:cs typeface="Courier New" pitchFamily="49" charset="0"/>
            </a:endParaRPr>
          </a:p>
          <a:p>
            <a:pPr algn="l">
              <a:spcBef>
                <a:spcPct val="0"/>
              </a:spcBef>
            </a:pPr>
            <a:endParaRPr lang="tr-TR" sz="12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Örnek: Basit karakter tanıma 3 </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dirty="0" smtClean="0"/>
              <a:t>Hebb kuralını uygula</a:t>
            </a:r>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7" name="6 Metin kutusu"/>
          <p:cNvSpPr txBox="1"/>
          <p:nvPr/>
        </p:nvSpPr>
        <p:spPr>
          <a:xfrm>
            <a:off x="4143372" y="571484"/>
            <a:ext cx="4572032" cy="5001369"/>
          </a:xfrm>
          <a:prstGeom prst="rect">
            <a:avLst/>
          </a:prstGeom>
          <a:noFill/>
          <a:ln>
            <a:solidFill>
              <a:schemeClr val="bg1">
                <a:lumMod val="50000"/>
              </a:schemeClr>
            </a:solidFill>
          </a:ln>
        </p:spPr>
        <p:txBody>
          <a:bodyPr wrap="square" rtlCol="0">
            <a:spAutoFit/>
          </a:bodyPr>
          <a:lstStyle/>
          <a:p>
            <a:pPr algn="l">
              <a:spcBef>
                <a:spcPts val="0"/>
              </a:spcBef>
            </a:pPr>
            <a:r>
              <a:rPr lang="tr-TR" sz="1100" dirty="0" smtClean="0">
                <a:solidFill>
                  <a:srgbClr val="339966"/>
                </a:solidFill>
                <a:latin typeface="Courier New" pitchFamily="49" charset="0"/>
                <a:cs typeface="Courier New" pitchFamily="49" charset="0"/>
              </a:rPr>
              <a:t>% Pattern association for bipolar data</a:t>
            </a:r>
          </a:p>
          <a:p>
            <a:pPr algn="l">
              <a:spcBef>
                <a:spcPts val="0"/>
              </a:spcBef>
            </a:pPr>
            <a:r>
              <a:rPr lang="tr-TR" sz="1100" dirty="0" smtClean="0">
                <a:latin typeface="Courier New" pitchFamily="49" charset="0"/>
                <a:cs typeface="Courier New" pitchFamily="49" charset="0"/>
              </a:rPr>
              <a:t>clear; clc;</a:t>
            </a:r>
          </a:p>
          <a:p>
            <a:pPr algn="l">
              <a:spcBef>
                <a:spcPts val="0"/>
              </a:spcBef>
            </a:pPr>
            <a:endParaRPr lang="tr-TR" sz="1100" dirty="0" smtClean="0">
              <a:latin typeface="Courier New" pitchFamily="49" charset="0"/>
              <a:cs typeface="Courier New" pitchFamily="49" charset="0"/>
            </a:endParaRPr>
          </a:p>
          <a:p>
            <a:pPr algn="l">
              <a:spcBef>
                <a:spcPts val="0"/>
              </a:spcBef>
            </a:pPr>
            <a:r>
              <a:rPr lang="tr-TR" sz="1100" dirty="0" smtClean="0">
                <a:solidFill>
                  <a:srgbClr val="339966"/>
                </a:solidFill>
                <a:latin typeface="Courier New" pitchFamily="49" charset="0"/>
                <a:cs typeface="Courier New" pitchFamily="49" charset="0"/>
              </a:rPr>
              <a:t>% Data</a:t>
            </a:r>
          </a:p>
          <a:p>
            <a:pPr algn="l">
              <a:spcBef>
                <a:spcPct val="0"/>
              </a:spcBef>
            </a:pPr>
            <a:r>
              <a:rPr lang="tr-TR" sz="1100" dirty="0" smtClean="0">
                <a:latin typeface="Courier New" pitchFamily="49" charset="0"/>
                <a:cs typeface="Courier New" pitchFamily="49" charset="0"/>
              </a:rPr>
              <a:t>s = [-1 -1 -1 -1  1  ...</a:t>
            </a:r>
          </a:p>
          <a:p>
            <a:pPr algn="l">
              <a:spcBef>
                <a:spcPct val="0"/>
              </a:spcBef>
            </a:pPr>
            <a:r>
              <a:rPr lang="tr-TR" sz="1100" dirty="0" smtClean="0">
                <a:latin typeface="Courier New" pitchFamily="49" charset="0"/>
                <a:cs typeface="Courier New" pitchFamily="49" charset="0"/>
              </a:rPr>
              <a:t>     -1 -1  1 -1  1  ...</a:t>
            </a:r>
          </a:p>
          <a:p>
            <a:pPr algn="l">
              <a:spcBef>
                <a:spcPct val="0"/>
              </a:spcBef>
            </a:pPr>
            <a:r>
              <a:rPr lang="tr-TR" sz="1100" dirty="0" smtClean="0">
                <a:latin typeface="Courier New" pitchFamily="49" charset="0"/>
                <a:cs typeface="Courier New" pitchFamily="49" charset="0"/>
              </a:rPr>
              <a:t>     -1 -1 -1 -1  1  ...</a:t>
            </a:r>
          </a:p>
          <a:p>
            <a:pPr algn="l">
              <a:spcBef>
                <a:spcPct val="0"/>
              </a:spcBef>
            </a:pPr>
            <a:r>
              <a:rPr lang="tr-TR" sz="1100" dirty="0" smtClean="0">
                <a:latin typeface="Courier New" pitchFamily="49" charset="0"/>
                <a:cs typeface="Courier New" pitchFamily="49" charset="0"/>
              </a:rPr>
              <a:t>     -1 -1 -1 -1  1  ...</a:t>
            </a:r>
          </a:p>
          <a:p>
            <a:pPr algn="l">
              <a:spcBef>
                <a:spcPct val="0"/>
              </a:spcBef>
            </a:pPr>
            <a:r>
              <a:rPr lang="tr-TR" sz="1100" dirty="0" smtClean="0">
                <a:latin typeface="Courier New" pitchFamily="49" charset="0"/>
                <a:cs typeface="Courier New" pitchFamily="49" charset="0"/>
              </a:rPr>
              <a:t>     -1 -1 -1 -1  1;</a:t>
            </a:r>
          </a:p>
          <a:p>
            <a:pPr algn="l">
              <a:spcBef>
                <a:spcPct val="0"/>
              </a:spcBef>
            </a:pPr>
            <a:endParaRPr lang="tr-TR" sz="1100" dirty="0" smtClean="0">
              <a:latin typeface="Courier New" pitchFamily="49" charset="0"/>
              <a:cs typeface="Courier New" pitchFamily="49" charset="0"/>
            </a:endParaRPr>
          </a:p>
          <a:p>
            <a:pPr algn="l">
              <a:spcBef>
                <a:spcPct val="0"/>
              </a:spcBef>
            </a:pPr>
            <a:r>
              <a:rPr lang="tr-TR" sz="1100" dirty="0" smtClean="0">
                <a:latin typeface="Courier New" pitchFamily="49" charset="0"/>
                <a:cs typeface="Courier New" pitchFamily="49" charset="0"/>
              </a:rPr>
              <a:t>      1  1  1  1  1  ...</a:t>
            </a:r>
          </a:p>
          <a:p>
            <a:pPr algn="l">
              <a:spcBef>
                <a:spcPct val="0"/>
              </a:spcBef>
            </a:pPr>
            <a:r>
              <a:rPr lang="tr-TR" sz="1100" dirty="0" smtClean="0">
                <a:latin typeface="Courier New" pitchFamily="49" charset="0"/>
                <a:cs typeface="Courier New" pitchFamily="49" charset="0"/>
              </a:rPr>
              <a:t>     -1 -1 -1 -1  1  ...</a:t>
            </a:r>
          </a:p>
          <a:p>
            <a:pPr algn="l">
              <a:spcBef>
                <a:spcPct val="0"/>
              </a:spcBef>
            </a:pPr>
            <a:r>
              <a:rPr lang="tr-TR" sz="1100" dirty="0" smtClean="0">
                <a:latin typeface="Courier New" pitchFamily="49" charset="0"/>
                <a:cs typeface="Courier New" pitchFamily="49" charset="0"/>
              </a:rPr>
              <a:t>     -1 -1  1  1  1  ...</a:t>
            </a:r>
          </a:p>
          <a:p>
            <a:pPr algn="l">
              <a:spcBef>
                <a:spcPct val="0"/>
              </a:spcBef>
            </a:pPr>
            <a:r>
              <a:rPr lang="tr-TR" sz="1100" dirty="0" smtClean="0">
                <a:latin typeface="Courier New" pitchFamily="49" charset="0"/>
                <a:cs typeface="Courier New" pitchFamily="49" charset="0"/>
              </a:rPr>
              <a:t>     -1 -1 -1 -1  1  ...</a:t>
            </a:r>
          </a:p>
          <a:p>
            <a:pPr algn="l">
              <a:spcBef>
                <a:spcPct val="0"/>
              </a:spcBef>
            </a:pPr>
            <a:r>
              <a:rPr lang="tr-TR" sz="1100" dirty="0" smtClean="0">
                <a:latin typeface="Courier New" pitchFamily="49" charset="0"/>
                <a:cs typeface="Courier New" pitchFamily="49" charset="0"/>
              </a:rPr>
              <a:t>      1  1  1  1  1];</a:t>
            </a:r>
          </a:p>
          <a:p>
            <a:pPr algn="l">
              <a:spcBef>
                <a:spcPts val="0"/>
              </a:spcBef>
            </a:pPr>
            <a:r>
              <a:rPr lang="tr-TR" sz="1100" dirty="0" smtClean="0">
                <a:latin typeface="Courier New" pitchFamily="49" charset="0"/>
                <a:cs typeface="Courier New" pitchFamily="49" charset="0"/>
              </a:rPr>
              <a:t>t = [1 -1; -1  1];</a:t>
            </a:r>
          </a:p>
          <a:p>
            <a:pPr algn="l">
              <a:spcBef>
                <a:spcPts val="0"/>
              </a:spcBef>
            </a:pPr>
            <a:endParaRPr lang="tr-TR" sz="1100" dirty="0" smtClean="0">
              <a:solidFill>
                <a:srgbClr val="0000C8"/>
              </a:solidFill>
              <a:latin typeface="Courier New" pitchFamily="49" charset="0"/>
              <a:cs typeface="Courier New" pitchFamily="49" charset="0"/>
            </a:endParaRPr>
          </a:p>
          <a:p>
            <a:pPr algn="l">
              <a:spcBef>
                <a:spcPts val="0"/>
              </a:spcBef>
            </a:pPr>
            <a:r>
              <a:rPr lang="tr-TR" sz="1100" dirty="0" smtClean="0">
                <a:solidFill>
                  <a:srgbClr val="339966"/>
                </a:solidFill>
                <a:latin typeface="Courier New" pitchFamily="49" charset="0"/>
                <a:cs typeface="Courier New" pitchFamily="49" charset="0"/>
              </a:rPr>
              <a:t>% train</a:t>
            </a:r>
          </a:p>
          <a:p>
            <a:pPr algn="l">
              <a:spcBef>
                <a:spcPts val="0"/>
              </a:spcBef>
            </a:pPr>
            <a:r>
              <a:rPr lang="tr-TR" sz="1100" dirty="0" smtClean="0">
                <a:latin typeface="Courier New" pitchFamily="49" charset="0"/>
                <a:cs typeface="Courier New" pitchFamily="49" charset="0"/>
              </a:rPr>
              <a:t>W = s'*t;</a:t>
            </a:r>
          </a:p>
          <a:p>
            <a:pPr algn="l">
              <a:spcBef>
                <a:spcPts val="0"/>
              </a:spcBef>
            </a:pPr>
            <a:endParaRPr lang="tr-TR" sz="1100" dirty="0" smtClean="0">
              <a:solidFill>
                <a:srgbClr val="0000C8"/>
              </a:solidFill>
              <a:latin typeface="Courier New" pitchFamily="49" charset="0"/>
              <a:cs typeface="Courier New" pitchFamily="49" charset="0"/>
            </a:endParaRPr>
          </a:p>
          <a:p>
            <a:pPr algn="l">
              <a:spcBef>
                <a:spcPts val="0"/>
              </a:spcBef>
            </a:pPr>
            <a:r>
              <a:rPr lang="tr-TR" sz="1100" dirty="0" smtClean="0">
                <a:solidFill>
                  <a:srgbClr val="339966"/>
                </a:solidFill>
                <a:latin typeface="Courier New" pitchFamily="49" charset="0"/>
                <a:cs typeface="Courier New" pitchFamily="49" charset="0"/>
              </a:rPr>
              <a:t>% test</a:t>
            </a:r>
          </a:p>
          <a:p>
            <a:pPr algn="l">
              <a:spcBef>
                <a:spcPct val="0"/>
              </a:spcBef>
            </a:pPr>
            <a:r>
              <a:rPr lang="tr-TR" sz="1100" dirty="0" smtClean="0">
                <a:latin typeface="Courier New" pitchFamily="49" charset="0"/>
                <a:cs typeface="Courier New" pitchFamily="49" charset="0"/>
              </a:rPr>
              <a:t>x = [-1 -1 -1 -1  1 -1 -1  1 -1  1  ...</a:t>
            </a:r>
          </a:p>
          <a:p>
            <a:pPr algn="l">
              <a:spcBef>
                <a:spcPct val="0"/>
              </a:spcBef>
            </a:pPr>
            <a:r>
              <a:rPr lang="tr-TR" sz="1100" dirty="0" smtClean="0">
                <a:latin typeface="Courier New" pitchFamily="49" charset="0"/>
                <a:cs typeface="Courier New" pitchFamily="49" charset="0"/>
              </a:rPr>
              <a:t>     -1 -1 -1 -1  1 -1 -1 -1 -1  1  -1 -1 -1 -1  1];</a:t>
            </a:r>
          </a:p>
          <a:p>
            <a:pPr algn="l">
              <a:spcBef>
                <a:spcPts val="0"/>
              </a:spcBef>
            </a:pPr>
            <a:r>
              <a:rPr lang="tr-TR" sz="1100" dirty="0" smtClean="0">
                <a:solidFill>
                  <a:srgbClr val="339966"/>
                </a:solidFill>
                <a:latin typeface="Courier New" pitchFamily="49" charset="0"/>
                <a:cs typeface="Courier New" pitchFamily="49" charset="0"/>
              </a:rPr>
              <a:t>% hesapla</a:t>
            </a:r>
          </a:p>
          <a:p>
            <a:pPr algn="l">
              <a:spcBef>
                <a:spcPts val="0"/>
              </a:spcBef>
            </a:pPr>
            <a:r>
              <a:rPr lang="tr-TR" sz="1100" dirty="0" smtClean="0">
                <a:latin typeface="Courier New" pitchFamily="49" charset="0"/>
                <a:cs typeface="Courier New" pitchFamily="49" charset="0"/>
              </a:rPr>
              <a:t>y = x*W;</a:t>
            </a:r>
          </a:p>
          <a:p>
            <a:pPr algn="l">
              <a:spcBef>
                <a:spcPts val="0"/>
              </a:spcBef>
            </a:pPr>
            <a:r>
              <a:rPr lang="tr-TR" sz="1100" dirty="0" smtClean="0">
                <a:latin typeface="Courier New" pitchFamily="49" charset="0"/>
                <a:cs typeface="Courier New" pitchFamily="49" charset="0"/>
              </a:rPr>
              <a:t>a = find(y&gt;1); y(a) =  1;</a:t>
            </a:r>
          </a:p>
          <a:p>
            <a:pPr algn="l">
              <a:spcBef>
                <a:spcPts val="0"/>
              </a:spcBef>
            </a:pPr>
            <a:r>
              <a:rPr lang="tr-TR" sz="1100" dirty="0" smtClean="0">
                <a:latin typeface="Courier New" pitchFamily="49" charset="0"/>
                <a:cs typeface="Courier New" pitchFamily="49" charset="0"/>
              </a:rPr>
              <a:t>b = find(y&lt;1); y(b) = -1;</a:t>
            </a:r>
          </a:p>
          <a:p>
            <a:pPr algn="l">
              <a:spcBef>
                <a:spcPts val="0"/>
              </a:spcBef>
            </a:pPr>
            <a:r>
              <a:rPr lang="tr-TR" sz="1100" dirty="0" smtClean="0">
                <a:latin typeface="Courier New" pitchFamily="49" charset="0"/>
                <a:cs typeface="Courier New" pitchFamily="49" charset="0"/>
              </a:rPr>
              <a: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4. Kısım</a:t>
            </a: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Uygulamalar</a:t>
            </a:r>
          </a:p>
          <a:p>
            <a:pPr>
              <a:spcBef>
                <a:spcPct val="0"/>
              </a:spcBef>
            </a:pPr>
            <a:endParaRPr lang="tr-TR" sz="3200" dirty="0" smtClean="0">
              <a:solidFill>
                <a:srgbClr val="FF0000"/>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pic>
        <p:nvPicPr>
          <p:cNvPr id="8194" name="Picture 2"/>
          <p:cNvPicPr>
            <a:picLocks noChangeAspect="1" noChangeArrowheads="1"/>
          </p:cNvPicPr>
          <p:nvPr/>
        </p:nvPicPr>
        <p:blipFill>
          <a:blip r:embed="rId2"/>
          <a:srcRect/>
          <a:stretch>
            <a:fillRect/>
          </a:stretch>
        </p:blipFill>
        <p:spPr bwMode="auto">
          <a:xfrm>
            <a:off x="2714612" y="3643318"/>
            <a:ext cx="3781425" cy="118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Atış Problemi: </a:t>
            </a:r>
            <a:r>
              <a:rPr lang="tr-TR" altLang="en-US" dirty="0" smtClean="0">
                <a:solidFill>
                  <a:srgbClr val="0000FF"/>
                </a:solidFill>
              </a:rPr>
              <a:t>Fitting</a:t>
            </a:r>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i="1" dirty="0" smtClean="0"/>
              <a:t>Bir silahtan çıkan 9 mm çapındaki merminin ilk hızı ve yatayla yaptığı açı bilgisinden, hava direnci ve rüzgar etkileri dikkate alınarak, merminin menzili hesaplanmıştır.</a:t>
            </a:r>
            <a:r>
              <a:rPr lang="tr-TR" sz="2400" i="1" dirty="0" smtClean="0"/>
              <a:t> </a:t>
            </a:r>
          </a:p>
          <a:p>
            <a:pPr algn="l">
              <a:spcBef>
                <a:spcPct val="0"/>
              </a:spcBef>
            </a:pPr>
            <a:endParaRPr lang="tr-TR" sz="2400" b="0" dirty="0" smtClean="0"/>
          </a:p>
          <a:p>
            <a:pPr algn="l">
              <a:spcBef>
                <a:spcPct val="0"/>
              </a:spcBef>
            </a:pPr>
            <a:endParaRPr lang="tr-TR" sz="2400" b="0" dirty="0" smtClean="0"/>
          </a:p>
          <a:p>
            <a:pPr algn="l">
              <a:spcBef>
                <a:spcPct val="0"/>
              </a:spcBef>
            </a:pPr>
            <a:r>
              <a:rPr lang="tr-TR" sz="2400" b="0" u="sng" dirty="0" smtClean="0"/>
              <a:t>Veri dosyaları:</a:t>
            </a:r>
          </a:p>
          <a:p>
            <a:pPr algn="l">
              <a:spcBef>
                <a:spcPct val="0"/>
              </a:spcBef>
            </a:pPr>
            <a:r>
              <a:rPr lang="tr-TR" sz="2400" b="0" dirty="0" smtClean="0">
                <a:solidFill>
                  <a:srgbClr val="0000FF"/>
                </a:solidFill>
              </a:rPr>
              <a:t>http://www1.gantep.edu.tr/~bingul/ai/data/data_projectile.txt</a:t>
            </a:r>
          </a:p>
          <a:p>
            <a:pPr algn="l">
              <a:spcBef>
                <a:spcPct val="0"/>
              </a:spcBef>
            </a:pPr>
            <a:r>
              <a:rPr lang="tr-TR" sz="2400" b="0" dirty="0" smtClean="0">
                <a:solidFill>
                  <a:srgbClr val="0000FF"/>
                </a:solidFill>
              </a:rPr>
              <a:t>http://www1.gantep.edu.tr/~bingul/ai/data/data_projectile.xlsx</a:t>
            </a:r>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Nişastadan Şurup Eldesi: </a:t>
            </a:r>
            <a:r>
              <a:rPr lang="tr-TR" altLang="en-US" dirty="0" smtClean="0">
                <a:solidFill>
                  <a:srgbClr val="0000FF"/>
                </a:solidFill>
              </a:rPr>
              <a:t>Fitting</a:t>
            </a:r>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i="1" dirty="0" smtClean="0"/>
              <a:t>Bir kabın içine bir miktar nişata ve iki tip enzim konmuştur. Enzimler ile tepkimeye giren nişasta belli bir süre sonra </a:t>
            </a:r>
          </a:p>
          <a:p>
            <a:pPr algn="l">
              <a:spcBef>
                <a:spcPct val="0"/>
              </a:spcBef>
            </a:pPr>
            <a:endParaRPr lang="tr-TR" sz="2400" b="0" i="1" dirty="0" smtClean="0"/>
          </a:p>
          <a:p>
            <a:pPr>
              <a:spcBef>
                <a:spcPct val="0"/>
              </a:spcBef>
            </a:pPr>
            <a:r>
              <a:rPr lang="tr-TR" sz="2400" b="0" i="1" dirty="0" smtClean="0"/>
              <a:t>Dextrose, Maltose, D3 ve DP </a:t>
            </a:r>
          </a:p>
          <a:p>
            <a:pPr algn="l">
              <a:spcBef>
                <a:spcPct val="0"/>
              </a:spcBef>
            </a:pPr>
            <a:endParaRPr lang="tr-TR" sz="2400" b="0" i="1" dirty="0" smtClean="0"/>
          </a:p>
          <a:p>
            <a:pPr algn="l">
              <a:spcBef>
                <a:spcPct val="0"/>
              </a:spcBef>
            </a:pPr>
            <a:r>
              <a:rPr lang="tr-TR" sz="2400" b="0" i="1" dirty="0" smtClean="0"/>
              <a:t>gibi şurupların ortaya çıkmasına sebep olur.</a:t>
            </a:r>
            <a:r>
              <a:rPr lang="tr-TR" sz="2400" i="1" dirty="0" smtClean="0"/>
              <a:t> </a:t>
            </a:r>
          </a:p>
          <a:p>
            <a:pPr algn="l">
              <a:spcBef>
                <a:spcPct val="0"/>
              </a:spcBef>
            </a:pPr>
            <a:endParaRPr lang="tr-TR" sz="2400" b="0" dirty="0" smtClean="0"/>
          </a:p>
          <a:p>
            <a:pPr algn="l">
              <a:spcBef>
                <a:spcPct val="0"/>
              </a:spcBef>
            </a:pPr>
            <a:r>
              <a:rPr lang="tr-TR" sz="2400" b="0" u="sng" dirty="0" smtClean="0"/>
              <a:t>Veri dosyaları:</a:t>
            </a:r>
          </a:p>
          <a:p>
            <a:pPr algn="l">
              <a:spcBef>
                <a:spcPct val="0"/>
              </a:spcBef>
            </a:pPr>
            <a:r>
              <a:rPr lang="tr-TR" sz="2400" b="0" dirty="0" smtClean="0">
                <a:solidFill>
                  <a:srgbClr val="0000FF"/>
                </a:solidFill>
              </a:rPr>
              <a:t>http://www1.gantep.edu.tr/~bingul/ai/data/data_nisasta.txt</a:t>
            </a:r>
          </a:p>
          <a:p>
            <a:pPr algn="l">
              <a:spcBef>
                <a:spcPct val="0"/>
              </a:spcBef>
            </a:pPr>
            <a:r>
              <a:rPr lang="tr-TR" sz="2400" b="0" dirty="0" smtClean="0">
                <a:solidFill>
                  <a:srgbClr val="0000FF"/>
                </a:solidFill>
              </a:rPr>
              <a:t>http://www1.gantep.edu.tr/~bingul/ai/data/data_nisasta.xlsx</a:t>
            </a:r>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Iris Flower: </a:t>
            </a:r>
            <a:r>
              <a:rPr lang="tr-TR" altLang="en-US" dirty="0" smtClean="0">
                <a:solidFill>
                  <a:srgbClr val="0000FF"/>
                </a:solidFill>
              </a:rPr>
              <a:t>Pattern Recognition</a:t>
            </a:r>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i="1" dirty="0" smtClean="0"/>
              <a:t>Süsen Çiçeği sınıflandırması</a:t>
            </a:r>
          </a:p>
          <a:p>
            <a:pPr algn="l">
              <a:spcBef>
                <a:spcPct val="0"/>
              </a:spcBef>
            </a:pPr>
            <a:r>
              <a:rPr lang="tr-TR" sz="2000" b="0" i="1" dirty="0" smtClean="0"/>
              <a:t>(Çanak yaprak uzunluğu ve genişliği, Taç yaprak uzunluğu ve genişliği)</a:t>
            </a:r>
          </a:p>
          <a:p>
            <a:pPr algn="l">
              <a:spcBef>
                <a:spcPct val="0"/>
              </a:spcBef>
            </a:pPr>
            <a:endParaRPr lang="tr-TR" sz="2400" b="0" dirty="0" smtClean="0"/>
          </a:p>
          <a:p>
            <a:pPr algn="l">
              <a:spcBef>
                <a:spcPct val="0"/>
              </a:spcBef>
            </a:pPr>
            <a:endParaRPr lang="tr-TR" sz="2400" b="0" dirty="0" smtClean="0"/>
          </a:p>
          <a:p>
            <a:pPr algn="l">
              <a:spcBef>
                <a:spcPct val="0"/>
              </a:spcBef>
            </a:pPr>
            <a:r>
              <a:rPr lang="tr-TR" sz="2400" b="0" u="sng" dirty="0" smtClean="0"/>
              <a:t>Veri dosyaları:</a:t>
            </a:r>
          </a:p>
          <a:p>
            <a:pPr algn="l">
              <a:spcBef>
                <a:spcPct val="0"/>
              </a:spcBef>
            </a:pPr>
            <a:r>
              <a:rPr lang="tr-TR" sz="2400" b="0" dirty="0" smtClean="0">
                <a:solidFill>
                  <a:srgbClr val="0000FF"/>
                </a:solidFill>
              </a:rPr>
              <a:t>http://www1.gantep.edu.tr/~bingul/ai/data/data_iris.txt</a:t>
            </a:r>
          </a:p>
          <a:p>
            <a:pPr algn="l">
              <a:spcBef>
                <a:spcPct val="0"/>
              </a:spcBef>
            </a:pPr>
            <a:r>
              <a:rPr lang="tr-TR" sz="2400" b="0" dirty="0" smtClean="0">
                <a:solidFill>
                  <a:srgbClr val="0000FF"/>
                </a:solidFill>
              </a:rPr>
              <a:t>http://www1.gantep.edu.tr/~bingul/ai/data/data_iris.xlsx</a:t>
            </a:r>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Tohumların Sınıflandırılması: </a:t>
            </a:r>
            <a:r>
              <a:rPr lang="tr-TR" altLang="en-US" dirty="0" smtClean="0">
                <a:solidFill>
                  <a:srgbClr val="0000FF"/>
                </a:solidFill>
              </a:rPr>
              <a:t>Pattern Rec.</a:t>
            </a:r>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i="1" dirty="0" smtClean="0"/>
              <a:t>Tohumların geometrisine göre sınıflandırılması.</a:t>
            </a:r>
          </a:p>
          <a:p>
            <a:pPr algn="l">
              <a:spcBef>
                <a:spcPct val="0"/>
              </a:spcBef>
            </a:pPr>
            <a:r>
              <a:rPr lang="tr-TR" sz="2400" b="0" i="1" dirty="0" smtClean="0"/>
              <a:t>(alan, çevre, yoğunluk, en, boy, asimetri, çentik uzunuluğu)</a:t>
            </a:r>
          </a:p>
          <a:p>
            <a:pPr algn="l">
              <a:spcBef>
                <a:spcPct val="0"/>
              </a:spcBef>
            </a:pPr>
            <a:endParaRPr lang="tr-TR" sz="2400" b="0" dirty="0" smtClean="0"/>
          </a:p>
          <a:p>
            <a:pPr algn="l">
              <a:spcBef>
                <a:spcPct val="0"/>
              </a:spcBef>
            </a:pPr>
            <a:endParaRPr lang="tr-TR" sz="2400" b="0" dirty="0" smtClean="0"/>
          </a:p>
          <a:p>
            <a:pPr algn="l">
              <a:spcBef>
                <a:spcPct val="0"/>
              </a:spcBef>
            </a:pPr>
            <a:r>
              <a:rPr lang="tr-TR" sz="2400" b="0" u="sng" dirty="0" smtClean="0"/>
              <a:t>Veri dosyaları:</a:t>
            </a:r>
          </a:p>
          <a:p>
            <a:pPr algn="l">
              <a:spcBef>
                <a:spcPct val="0"/>
              </a:spcBef>
            </a:pPr>
            <a:r>
              <a:rPr lang="tr-TR" sz="2400" b="0" dirty="0" smtClean="0">
                <a:solidFill>
                  <a:srgbClr val="0000FF"/>
                </a:solidFill>
              </a:rPr>
              <a:t>http://www1.gantep.edu.tr/~bingul/ai/data/data_seeds.txt</a:t>
            </a:r>
          </a:p>
          <a:p>
            <a:pPr algn="l">
              <a:spcBef>
                <a:spcPct val="0"/>
              </a:spcBef>
            </a:pPr>
            <a:r>
              <a:rPr lang="tr-TR" sz="2400" b="0" dirty="0" smtClean="0">
                <a:solidFill>
                  <a:srgbClr val="0000FF"/>
                </a:solidFill>
              </a:rPr>
              <a:t>http://www1.gantep.edu.tr/~bingul/ai/data/data_seeds.xlsx</a:t>
            </a:r>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Güneş Lekeleri: </a:t>
            </a:r>
            <a:r>
              <a:rPr lang="tr-TR" altLang="en-US" dirty="0" smtClean="0">
                <a:solidFill>
                  <a:srgbClr val="0000FF"/>
                </a:solidFill>
              </a:rPr>
              <a:t>Time Series</a:t>
            </a:r>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i="1" dirty="0" smtClean="0"/>
              <a:t>Güneş lekeleri güneş yüzeyinde gözlenen</a:t>
            </a:r>
          </a:p>
          <a:p>
            <a:pPr algn="l">
              <a:spcBef>
                <a:spcPct val="0"/>
              </a:spcBef>
            </a:pPr>
            <a:r>
              <a:rPr lang="tr-TR" sz="2400" b="0" i="1" dirty="0" smtClean="0"/>
              <a:t>Koyu renkli bölgelerdir. </a:t>
            </a:r>
          </a:p>
          <a:p>
            <a:pPr algn="l">
              <a:spcBef>
                <a:spcPct val="0"/>
              </a:spcBef>
            </a:pPr>
            <a:r>
              <a:rPr lang="tr-TR" sz="2400" b="0" i="1" dirty="0" smtClean="0"/>
              <a:t>Manyetik alanın belli bölgelerde </a:t>
            </a:r>
          </a:p>
          <a:p>
            <a:pPr algn="l">
              <a:spcBef>
                <a:spcPct val="0"/>
              </a:spcBef>
            </a:pPr>
            <a:r>
              <a:rPr lang="tr-TR" sz="2400" b="0" i="1" dirty="0" smtClean="0"/>
              <a:t>yoğunlaşması, ısının eşit bir şekilde yayılımını </a:t>
            </a:r>
          </a:p>
          <a:p>
            <a:pPr algn="l">
              <a:spcBef>
                <a:spcPct val="0"/>
              </a:spcBef>
            </a:pPr>
            <a:r>
              <a:rPr lang="tr-TR" sz="2400" b="0" i="1" dirty="0" smtClean="0"/>
              <a:t>engeller. Sonuç olarak çevresindeki ışık küreye göre daha düşük yüzey sıcaklığına sahip Güneş Lekeleri dediğimiz bölgeler oluşur. Bunlar genellikle çiftler halinde görünür. Her ikisi de birbirlerinin zıt manyetik kutuplarıdır. Bu lekeler 11 yılda bir sayılarının arttığı gözlenmiştir.</a:t>
            </a:r>
          </a:p>
          <a:p>
            <a:pPr algn="l">
              <a:spcBef>
                <a:spcPct val="0"/>
              </a:spcBef>
            </a:pPr>
            <a:endParaRPr lang="tr-TR" sz="2400" b="0" dirty="0" smtClean="0"/>
          </a:p>
          <a:p>
            <a:pPr algn="l">
              <a:spcBef>
                <a:spcPct val="0"/>
              </a:spcBef>
            </a:pPr>
            <a:r>
              <a:rPr lang="tr-TR" sz="2400" b="0" u="sng" dirty="0" smtClean="0"/>
              <a:t>Veri dosyaları:</a:t>
            </a:r>
          </a:p>
          <a:p>
            <a:pPr algn="l">
              <a:spcBef>
                <a:spcPct val="0"/>
              </a:spcBef>
            </a:pPr>
            <a:r>
              <a:rPr lang="tr-TR" sz="2400" b="0" dirty="0" smtClean="0">
                <a:solidFill>
                  <a:srgbClr val="0000FF"/>
                </a:solidFill>
              </a:rPr>
              <a:t>http://www1.gantep.edu.tr/~bingul/ai/data/data_sunspot.txt</a:t>
            </a:r>
          </a:p>
          <a:p>
            <a:pPr algn="l">
              <a:spcBef>
                <a:spcPct val="0"/>
              </a:spcBef>
            </a:pPr>
            <a:r>
              <a:rPr lang="tr-TR" sz="2400" b="0" dirty="0" smtClean="0">
                <a:solidFill>
                  <a:srgbClr val="0000FF"/>
                </a:solidFill>
              </a:rPr>
              <a:t>http://www1.gantep.edu.tr/~bingul/ai/data/data_sunspot.xlsx</a:t>
            </a:r>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pic>
        <p:nvPicPr>
          <p:cNvPr id="39938" name="Picture 2"/>
          <p:cNvPicPr>
            <a:picLocks noChangeAspect="1" noChangeArrowheads="1"/>
          </p:cNvPicPr>
          <p:nvPr/>
        </p:nvPicPr>
        <p:blipFill>
          <a:blip r:embed="rId2"/>
          <a:srcRect/>
          <a:stretch>
            <a:fillRect/>
          </a:stretch>
        </p:blipFill>
        <p:spPr bwMode="auto">
          <a:xfrm>
            <a:off x="7048500" y="0"/>
            <a:ext cx="2095500" cy="209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250825" y="638175"/>
            <a:ext cx="8713788" cy="4719638"/>
          </a:xfrm>
        </p:spPr>
        <p:txBody>
          <a:bodyPr/>
          <a:lstStyle/>
          <a:p>
            <a:pPr>
              <a:buNone/>
            </a:pPr>
            <a:endParaRPr lang="tr-TR" altLang="tr-TR" sz="2000" dirty="0" smtClean="0"/>
          </a:p>
          <a:p>
            <a:pPr>
              <a:buNone/>
            </a:pPr>
            <a:endParaRPr lang="tr-TR" altLang="tr-TR" sz="2000" dirty="0" smtClean="0"/>
          </a:p>
          <a:p>
            <a:pPr>
              <a:buFont typeface="Wingdings" pitchFamily="2" charset="2"/>
              <a:buNone/>
            </a:pPr>
            <a:endParaRPr lang="tr-TR" altLang="tr-TR" sz="2000" dirty="0" smtClean="0"/>
          </a:p>
          <a:p>
            <a:pPr>
              <a:buFont typeface="Wingdings" pitchFamily="2" charset="2"/>
              <a:buNone/>
            </a:pPr>
            <a:endParaRPr lang="tr-TR" altLang="tr-TR" sz="2000" dirty="0" smtClean="0"/>
          </a:p>
        </p:txBody>
      </p:sp>
      <p:sp>
        <p:nvSpPr>
          <p:cNvPr id="4" name="3 Metin kutusu"/>
          <p:cNvSpPr txBox="1"/>
          <p:nvPr/>
        </p:nvSpPr>
        <p:spPr>
          <a:xfrm>
            <a:off x="642910" y="214294"/>
            <a:ext cx="7572428" cy="5262979"/>
          </a:xfrm>
          <a:prstGeom prst="rect">
            <a:avLst/>
          </a:prstGeom>
          <a:noFill/>
          <a:ln>
            <a:solidFill>
              <a:schemeClr val="accent1"/>
            </a:solidFill>
          </a:ln>
        </p:spPr>
        <p:txBody>
          <a:bodyPr wrap="square" rtlCol="0">
            <a:spAutoFit/>
          </a:bodyPr>
          <a:lstStyle/>
          <a:p>
            <a:pPr algn="l">
              <a:spcBef>
                <a:spcPts val="0"/>
              </a:spcBef>
            </a:pPr>
            <a:r>
              <a:rPr lang="tr-TR" dirty="0" smtClean="0">
                <a:solidFill>
                  <a:srgbClr val="FF0000"/>
                </a:solidFill>
              </a:rPr>
              <a:t>Yapay Zeka</a:t>
            </a:r>
          </a:p>
          <a:p>
            <a:pPr algn="l">
              <a:spcBef>
                <a:spcPts val="0"/>
              </a:spcBef>
            </a:pPr>
            <a:r>
              <a:rPr lang="tr-TR" dirty="0" smtClean="0"/>
              <a:t> </a:t>
            </a:r>
            <a:r>
              <a:rPr lang="tr-TR" dirty="0" smtClean="0">
                <a:solidFill>
                  <a:srgbClr val="0000FF"/>
                </a:solidFill>
              </a:rPr>
              <a:t>- Dil işleme</a:t>
            </a:r>
          </a:p>
          <a:p>
            <a:pPr algn="l">
              <a:spcBef>
                <a:spcPts val="0"/>
              </a:spcBef>
            </a:pPr>
            <a:r>
              <a:rPr lang="tr-TR" dirty="0" smtClean="0">
                <a:solidFill>
                  <a:srgbClr val="0000FF"/>
                </a:solidFill>
              </a:rPr>
              <a:t> - Görsel analiz</a:t>
            </a:r>
          </a:p>
          <a:p>
            <a:pPr algn="l">
              <a:spcBef>
                <a:spcPts val="0"/>
              </a:spcBef>
            </a:pPr>
            <a:r>
              <a:rPr lang="tr-TR" dirty="0" smtClean="0">
                <a:solidFill>
                  <a:srgbClr val="0000FF"/>
                </a:solidFill>
              </a:rPr>
              <a:t> - İşitsel analiz</a:t>
            </a:r>
          </a:p>
          <a:p>
            <a:pPr algn="l">
              <a:spcBef>
                <a:spcPts val="0"/>
              </a:spcBef>
            </a:pPr>
            <a:r>
              <a:rPr lang="tr-TR" dirty="0" smtClean="0">
                <a:solidFill>
                  <a:srgbClr val="0000FF"/>
                </a:solidFill>
              </a:rPr>
              <a:t> - Hareket algılama</a:t>
            </a:r>
          </a:p>
          <a:p>
            <a:pPr algn="l">
              <a:spcBef>
                <a:spcPts val="0"/>
              </a:spcBef>
            </a:pPr>
            <a:r>
              <a:rPr lang="tr-TR" dirty="0" smtClean="0">
                <a:solidFill>
                  <a:srgbClr val="0000FF"/>
                </a:solidFill>
              </a:rPr>
              <a:t> - Planlama</a:t>
            </a:r>
          </a:p>
          <a:p>
            <a:pPr algn="l">
              <a:spcBef>
                <a:spcPts val="0"/>
              </a:spcBef>
            </a:pPr>
            <a:r>
              <a:rPr lang="tr-TR" dirty="0" smtClean="0">
                <a:solidFill>
                  <a:srgbClr val="0000FF"/>
                </a:solidFill>
              </a:rPr>
              <a:t> - Karar verme</a:t>
            </a:r>
          </a:p>
          <a:p>
            <a:pPr algn="l">
              <a:spcBef>
                <a:spcPts val="0"/>
              </a:spcBef>
            </a:pPr>
            <a:r>
              <a:rPr lang="tr-TR" dirty="0" smtClean="0">
                <a:solidFill>
                  <a:srgbClr val="0000FF"/>
                </a:solidFill>
              </a:rPr>
              <a:t> - Öğrenme</a:t>
            </a:r>
          </a:p>
          <a:p>
            <a:pPr algn="l">
              <a:spcBef>
                <a:spcPts val="0"/>
              </a:spcBef>
            </a:pPr>
            <a:r>
              <a:rPr lang="tr-TR" dirty="0" smtClean="0"/>
              <a:t>    * Yönlendirmeli (supervised)</a:t>
            </a:r>
          </a:p>
          <a:p>
            <a:pPr algn="l">
              <a:spcBef>
                <a:spcPts val="0"/>
              </a:spcBef>
            </a:pPr>
            <a:r>
              <a:rPr lang="tr-TR" dirty="0" smtClean="0"/>
              <a:t>    * Yönlendirmesiz (unsupervised)</a:t>
            </a:r>
          </a:p>
          <a:p>
            <a:pPr algn="l">
              <a:spcBef>
                <a:spcPts val="0"/>
              </a:spcBef>
            </a:pPr>
            <a:r>
              <a:rPr lang="tr-TR" dirty="0" smtClean="0"/>
              <a:t>    * Derin Öğrenme</a:t>
            </a:r>
          </a:p>
          <a:p>
            <a:pPr algn="l">
              <a:spcBef>
                <a:spcPts val="0"/>
              </a:spcBef>
            </a:pP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Güneş Lekeleri: </a:t>
            </a:r>
            <a:r>
              <a:rPr lang="tr-TR" altLang="en-US" dirty="0" smtClean="0">
                <a:solidFill>
                  <a:srgbClr val="0000FF"/>
                </a:solidFill>
              </a:rPr>
              <a:t>Time Series</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142844" y="518598"/>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9" name="18 Metin kutusu"/>
          <p:cNvSpPr txBox="1"/>
          <p:nvPr/>
        </p:nvSpPr>
        <p:spPr>
          <a:xfrm>
            <a:off x="142844" y="509572"/>
            <a:ext cx="8858312" cy="5016758"/>
          </a:xfrm>
          <a:prstGeom prst="rect">
            <a:avLst/>
          </a:prstGeom>
          <a:noFill/>
          <a:ln>
            <a:solidFill>
              <a:schemeClr val="bg1">
                <a:lumMod val="50000"/>
              </a:schemeClr>
            </a:solidFill>
          </a:ln>
        </p:spPr>
        <p:txBody>
          <a:bodyPr wrap="square" rtlCol="0">
            <a:spAutoFit/>
          </a:bodyPr>
          <a:lstStyle/>
          <a:p>
            <a:pPr algn="l">
              <a:spcBef>
                <a:spcPct val="0"/>
              </a:spcBef>
            </a:pPr>
            <a:r>
              <a:rPr lang="tr-TR" sz="1600" dirty="0" smtClean="0">
                <a:solidFill>
                  <a:srgbClr val="339966"/>
                </a:solidFill>
                <a:latin typeface="Courier New" pitchFamily="49" charset="0"/>
                <a:cs typeface="Courier New" pitchFamily="49" charset="0"/>
              </a:rPr>
              <a:t>% zaman serisi analizi, Yıllık güneş lekesi verileri</a:t>
            </a:r>
          </a:p>
          <a:p>
            <a:pPr algn="l">
              <a:spcBef>
                <a:spcPct val="0"/>
              </a:spcBef>
            </a:pPr>
            <a:r>
              <a:rPr lang="tr-TR" sz="1600" dirty="0" smtClean="0">
                <a:latin typeface="Courier New" pitchFamily="49" charset="0"/>
                <a:cs typeface="Courier New" pitchFamily="49" charset="0"/>
              </a:rPr>
              <a:t>clear; clc;</a:t>
            </a:r>
          </a:p>
          <a:p>
            <a:pPr algn="l">
              <a:spcBef>
                <a:spcPct val="0"/>
              </a:spcBef>
            </a:pPr>
            <a:r>
              <a:rPr lang="tr-TR" sz="1600" dirty="0" smtClean="0">
                <a:latin typeface="Courier New" pitchFamily="49" charset="0"/>
                <a:cs typeface="Courier New" pitchFamily="49" charset="0"/>
              </a:rPr>
              <a:t>T = load('data.txt');</a:t>
            </a:r>
          </a:p>
          <a:p>
            <a:pPr algn="l">
              <a:spcBef>
                <a:spcPct val="0"/>
              </a:spcBef>
            </a:pPr>
            <a:r>
              <a:rPr lang="tr-TR" sz="1600" dirty="0" smtClean="0">
                <a:latin typeface="Courier New" pitchFamily="49" charset="0"/>
                <a:cs typeface="Courier New" pitchFamily="49" charset="0"/>
              </a:rPr>
              <a:t>d = 10; </a:t>
            </a:r>
            <a:r>
              <a:rPr lang="tr-TR" sz="1600" dirty="0" smtClean="0">
                <a:solidFill>
                  <a:srgbClr val="339966"/>
                </a:solidFill>
                <a:latin typeface="Courier New" pitchFamily="49" charset="0"/>
                <a:cs typeface="Courier New" pitchFamily="49" charset="0"/>
              </a:rPr>
              <a:t>% gecikme</a:t>
            </a:r>
          </a:p>
          <a:p>
            <a:pPr algn="l">
              <a:spcBef>
                <a:spcPct val="0"/>
              </a:spcBef>
            </a:pPr>
            <a:r>
              <a:rPr lang="tr-TR" sz="1600" dirty="0" smtClean="0">
                <a:latin typeface="Courier New" pitchFamily="49" charset="0"/>
                <a:cs typeface="Courier New" pitchFamily="49" charset="0"/>
              </a:rPr>
              <a:t>T2= num2cell(T(1:end)'); </a:t>
            </a:r>
            <a:r>
              <a:rPr lang="tr-TR" sz="1600" dirty="0" smtClean="0">
                <a:solidFill>
                  <a:srgbClr val="339966"/>
                </a:solidFill>
                <a:latin typeface="Courier New" pitchFamily="49" charset="0"/>
                <a:cs typeface="Courier New" pitchFamily="49" charset="0"/>
              </a:rPr>
              <a:t>% diziden -&gt; hücreye</a:t>
            </a:r>
          </a:p>
          <a:p>
            <a:pPr algn="l">
              <a:spcBef>
                <a:spcPct val="0"/>
              </a:spcBef>
            </a:pPr>
            <a:r>
              <a:rPr lang="tr-TR" sz="1600" dirty="0" smtClean="0">
                <a:solidFill>
                  <a:srgbClr val="339966"/>
                </a:solidFill>
                <a:latin typeface="Courier New" pitchFamily="49" charset="0"/>
                <a:cs typeface="Courier New" pitchFamily="49" charset="0"/>
              </a:rPr>
              <a:t>% ağı hazırla</a:t>
            </a:r>
          </a:p>
          <a:p>
            <a:pPr algn="l">
              <a:spcBef>
                <a:spcPct val="0"/>
              </a:spcBef>
            </a:pPr>
            <a:r>
              <a:rPr lang="tr-TR" sz="1600" dirty="0" smtClean="0">
                <a:latin typeface="Courier New" pitchFamily="49" charset="0"/>
                <a:cs typeface="Courier New" pitchFamily="49" charset="0"/>
              </a:rPr>
              <a:t>net = narnet(1:d, [10 5]);</a:t>
            </a:r>
          </a:p>
          <a:p>
            <a:pPr algn="l">
              <a:spcBef>
                <a:spcPct val="0"/>
              </a:spcBef>
            </a:pPr>
            <a:r>
              <a:rPr lang="tr-TR" sz="1600" dirty="0" smtClean="0">
                <a:latin typeface="Courier New" pitchFamily="49" charset="0"/>
                <a:cs typeface="Courier New" pitchFamily="49" charset="0"/>
              </a:rPr>
              <a:t>[Xs,Xi,Ai,Ts] = preparets(net,{},{},T2); </a:t>
            </a:r>
          </a:p>
          <a:p>
            <a:pPr algn="l">
              <a:spcBef>
                <a:spcPct val="0"/>
              </a:spcBef>
            </a:pPr>
            <a:r>
              <a:rPr lang="tr-TR" sz="1600" dirty="0" smtClean="0">
                <a:solidFill>
                  <a:srgbClr val="339966"/>
                </a:solidFill>
                <a:latin typeface="Courier New" pitchFamily="49" charset="0"/>
                <a:cs typeface="Courier New" pitchFamily="49" charset="0"/>
              </a:rPr>
              <a:t>% eğitim</a:t>
            </a:r>
          </a:p>
          <a:p>
            <a:pPr algn="l">
              <a:spcBef>
                <a:spcPct val="0"/>
              </a:spcBef>
            </a:pPr>
            <a:r>
              <a:rPr lang="tr-TR" sz="1600" dirty="0" smtClean="0">
                <a:latin typeface="Courier New" pitchFamily="49" charset="0"/>
                <a:cs typeface="Courier New" pitchFamily="49" charset="0"/>
              </a:rPr>
              <a:t>net = train(net,Xs,Ts,Xi,Ai); </a:t>
            </a:r>
          </a:p>
          <a:p>
            <a:pPr algn="l">
              <a:spcBef>
                <a:spcPct val="0"/>
              </a:spcBef>
            </a:pPr>
            <a:r>
              <a:rPr lang="tr-TR" sz="1600" dirty="0" smtClean="0">
                <a:solidFill>
                  <a:srgbClr val="339966"/>
                </a:solidFill>
                <a:latin typeface="Courier New" pitchFamily="49" charset="0"/>
                <a:cs typeface="Courier New" pitchFamily="49" charset="0"/>
              </a:rPr>
              <a:t>% eğitilmiş ağın sonuçları</a:t>
            </a:r>
          </a:p>
          <a:p>
            <a:pPr algn="l">
              <a:spcBef>
                <a:spcPct val="0"/>
              </a:spcBef>
            </a:pPr>
            <a:r>
              <a:rPr lang="tr-TR" sz="1600" dirty="0" smtClean="0">
                <a:latin typeface="Courier New" pitchFamily="49" charset="0"/>
                <a:cs typeface="Courier New" pitchFamily="49" charset="0"/>
              </a:rPr>
              <a:t>Y = net(Xs,Xi,Ai);</a:t>
            </a:r>
          </a:p>
          <a:p>
            <a:pPr algn="l">
              <a:spcBef>
                <a:spcPct val="0"/>
              </a:spcBef>
            </a:pPr>
            <a:r>
              <a:rPr lang="tr-TR" sz="1600" dirty="0" smtClean="0">
                <a:solidFill>
                  <a:srgbClr val="339966"/>
                </a:solidFill>
                <a:latin typeface="Courier New" pitchFamily="49" charset="0"/>
                <a:cs typeface="Courier New" pitchFamily="49" charset="0"/>
              </a:rPr>
              <a:t>% ağı göster</a:t>
            </a:r>
          </a:p>
          <a:p>
            <a:pPr algn="l">
              <a:spcBef>
                <a:spcPct val="0"/>
              </a:spcBef>
            </a:pPr>
            <a:r>
              <a:rPr lang="tr-TR" sz="1600" dirty="0" smtClean="0">
                <a:latin typeface="Courier New" pitchFamily="49" charset="0"/>
                <a:cs typeface="Courier New" pitchFamily="49" charset="0"/>
              </a:rPr>
              <a:t>view(net)</a:t>
            </a:r>
          </a:p>
          <a:p>
            <a:pPr algn="l">
              <a:spcBef>
                <a:spcPct val="0"/>
              </a:spcBef>
            </a:pPr>
            <a:r>
              <a:rPr lang="tr-TR" sz="1600" dirty="0" smtClean="0">
                <a:latin typeface="Courier New" pitchFamily="49" charset="0"/>
                <a:cs typeface="Courier New" pitchFamily="49" charset="0"/>
              </a:rPr>
              <a:t>Y = cell2mat(Y);</a:t>
            </a:r>
          </a:p>
          <a:p>
            <a:pPr algn="l">
              <a:spcBef>
                <a:spcPct val="0"/>
              </a:spcBef>
            </a:pPr>
            <a:r>
              <a:rPr lang="tr-TR" sz="1600" dirty="0" smtClean="0">
                <a:latin typeface="Courier New" pitchFamily="49" charset="0"/>
                <a:cs typeface="Courier New" pitchFamily="49" charset="0"/>
              </a:rPr>
              <a:t>Y2= [Y cell2mat(Xi)]</a:t>
            </a:r>
          </a:p>
          <a:p>
            <a:pPr algn="l">
              <a:spcBef>
                <a:spcPct val="0"/>
              </a:spcBef>
            </a:pPr>
            <a:r>
              <a:rPr lang="tr-TR" sz="1600" dirty="0" smtClean="0">
                <a:latin typeface="Courier New" pitchFamily="49" charset="0"/>
                <a:cs typeface="Courier New" pitchFamily="49" charset="0"/>
              </a:rPr>
              <a:t>plot(T, 'b-')</a:t>
            </a:r>
          </a:p>
          <a:p>
            <a:pPr algn="l">
              <a:spcBef>
                <a:spcPct val="0"/>
              </a:spcBef>
            </a:pPr>
            <a:r>
              <a:rPr lang="tr-TR" sz="1600" dirty="0" smtClean="0">
                <a:latin typeface="Courier New" pitchFamily="49" charset="0"/>
                <a:cs typeface="Courier New" pitchFamily="49" charset="0"/>
              </a:rPr>
              <a:t>hold on</a:t>
            </a:r>
          </a:p>
          <a:p>
            <a:pPr algn="l">
              <a:spcBef>
                <a:spcPct val="0"/>
              </a:spcBef>
            </a:pPr>
            <a:r>
              <a:rPr lang="tr-TR" sz="1600" dirty="0" smtClean="0">
                <a:latin typeface="Courier New" pitchFamily="49" charset="0"/>
                <a:cs typeface="Courier New" pitchFamily="49" charset="0"/>
              </a:rPr>
              <a:t>plot(Y2,'g-')</a:t>
            </a:r>
          </a:p>
          <a:p>
            <a:pPr algn="l">
              <a:spcBef>
                <a:spcPct val="0"/>
              </a:spcBef>
            </a:pPr>
            <a:r>
              <a:rPr lang="tr-TR" sz="1600" dirty="0" smtClean="0">
                <a:latin typeface="Courier New" pitchFamily="49" charset="0"/>
                <a:cs typeface="Courier New" pitchFamily="49" charset="0"/>
              </a:rPr>
              <a:t>plot(Y,'y-')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Güneş Lekeleri: </a:t>
            </a:r>
            <a:r>
              <a:rPr lang="tr-TR" altLang="en-US" dirty="0" smtClean="0">
                <a:solidFill>
                  <a:srgbClr val="0000FF"/>
                </a:solidFill>
              </a:rPr>
              <a:t>Time Series</a:t>
            </a:r>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pic>
        <p:nvPicPr>
          <p:cNvPr id="40962" name="Picture 2"/>
          <p:cNvPicPr>
            <a:picLocks noChangeAspect="1" noChangeArrowheads="1"/>
          </p:cNvPicPr>
          <p:nvPr/>
        </p:nvPicPr>
        <p:blipFill>
          <a:blip r:embed="rId2"/>
          <a:srcRect/>
          <a:stretch>
            <a:fillRect/>
          </a:stretch>
        </p:blipFill>
        <p:spPr bwMode="auto">
          <a:xfrm>
            <a:off x="1071538" y="571484"/>
            <a:ext cx="6897200" cy="49292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Diğer </a:t>
            </a:r>
            <a:r>
              <a:rPr lang="tr-TR" sz="3200" dirty="0" smtClean="0">
                <a:solidFill>
                  <a:srgbClr val="FF0000"/>
                </a:solidFill>
                <a:latin typeface="+mn-lt"/>
                <a:cs typeface="Courier New" pitchFamily="49" charset="0"/>
              </a:rPr>
              <a:t>Uygulamalar</a:t>
            </a:r>
            <a:endParaRPr lang="tr-TR" sz="3200" dirty="0" smtClean="0">
              <a:solidFill>
                <a:srgbClr val="FF0000"/>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Ses Tanıma</a:t>
            </a:r>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dirty="0" smtClean="0"/>
              <a:t>Ses dosyaları web sayfasından indir:</a:t>
            </a:r>
          </a:p>
          <a:p>
            <a:pPr algn="l">
              <a:spcBef>
                <a:spcPct val="0"/>
              </a:spcBef>
            </a:pPr>
            <a:r>
              <a:rPr lang="tr-TR" sz="2400" b="0" dirty="0" smtClean="0">
                <a:solidFill>
                  <a:srgbClr val="0000FF"/>
                </a:solidFill>
              </a:rPr>
              <a:t>http://www1.gantep.edu.tr/~</a:t>
            </a:r>
            <a:r>
              <a:rPr lang="tr-TR" sz="2400" b="0" dirty="0" smtClean="0">
                <a:solidFill>
                  <a:srgbClr val="0000FF"/>
                </a:solidFill>
              </a:rPr>
              <a:t>bingul/ai/ses</a:t>
            </a:r>
          </a:p>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Karakter Tanıma</a:t>
            </a:r>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dirty="0" smtClean="0"/>
              <a:t>El yazısı tanıma eğitimi için kullanılan MNIST Dataset</a:t>
            </a:r>
          </a:p>
          <a:p>
            <a:pPr algn="l">
              <a:spcBef>
                <a:spcPct val="0"/>
              </a:spcBef>
            </a:pPr>
            <a:r>
              <a:rPr lang="tr-TR" sz="2400" b="0" dirty="0" smtClean="0">
                <a:solidFill>
                  <a:srgbClr val="0000FF"/>
                </a:solidFill>
              </a:rPr>
              <a:t>http</a:t>
            </a:r>
            <a:r>
              <a:rPr lang="tr-TR" sz="2400" b="0" dirty="0" smtClean="0">
                <a:solidFill>
                  <a:srgbClr val="0000FF"/>
                </a:solidFill>
              </a:rPr>
              <a:t>://yann.lecun.com/exdb/mnist</a:t>
            </a:r>
            <a:r>
              <a:rPr lang="tr-TR" sz="2400" b="0" dirty="0" smtClean="0">
                <a:solidFill>
                  <a:srgbClr val="0000FF"/>
                </a:solidFill>
              </a:rPr>
              <a:t>/</a:t>
            </a:r>
          </a:p>
          <a:p>
            <a:pPr algn="l">
              <a:spcBef>
                <a:spcPct val="0"/>
              </a:spcBef>
            </a:pPr>
            <a:endParaRPr lang="tr-TR" sz="2400" b="0" dirty="0" smtClean="0">
              <a:solidFill>
                <a:srgbClr val="0000FF"/>
              </a:solidFill>
            </a:endParaRPr>
          </a:p>
          <a:p>
            <a:pPr algn="l">
              <a:spcBef>
                <a:spcPct val="0"/>
              </a:spcBef>
            </a:pPr>
            <a:endParaRPr lang="tr-TR" sz="2400" b="0" dirty="0" smtClean="0"/>
          </a:p>
          <a:p>
            <a:pPr algn="l">
              <a:spcBef>
                <a:spcPct val="0"/>
              </a:spcBef>
            </a:pPr>
            <a:r>
              <a:rPr lang="tr-TR" sz="2400" b="0" dirty="0" smtClean="0"/>
              <a:t>Her bir görüntü </a:t>
            </a:r>
          </a:p>
          <a:p>
            <a:pPr algn="l">
              <a:spcBef>
                <a:spcPct val="0"/>
              </a:spcBef>
            </a:pPr>
            <a:r>
              <a:rPr lang="tr-TR" sz="2400" b="0" dirty="0" smtClean="0"/>
              <a:t>28x28</a:t>
            </a:r>
          </a:p>
          <a:p>
            <a:pPr algn="l">
              <a:spcBef>
                <a:spcPct val="0"/>
              </a:spcBef>
            </a:pPr>
            <a:r>
              <a:rPr lang="tr-TR" sz="2400" b="0" dirty="0" smtClean="0"/>
              <a:t>b</a:t>
            </a:r>
            <a:r>
              <a:rPr lang="tr-TR" sz="2400" b="0" dirty="0" smtClean="0"/>
              <a:t>oyutlarında saklanmış.</a:t>
            </a:r>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pic>
        <p:nvPicPr>
          <p:cNvPr id="39938" name="Picture 2"/>
          <p:cNvPicPr>
            <a:picLocks noChangeAspect="1" noChangeArrowheads="1"/>
          </p:cNvPicPr>
          <p:nvPr/>
        </p:nvPicPr>
        <p:blipFill>
          <a:blip r:embed="rId2"/>
          <a:srcRect/>
          <a:stretch>
            <a:fillRect/>
          </a:stretch>
        </p:blipFill>
        <p:spPr bwMode="auto">
          <a:xfrm>
            <a:off x="4429124" y="1714492"/>
            <a:ext cx="4581525" cy="3667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r>
              <a:rPr lang="tr-TR" sz="2400" b="0" dirty="0" smtClean="0"/>
              <a:t>784 giriş </a:t>
            </a:r>
            <a:r>
              <a:rPr lang="tr-TR" sz="2400" b="0" dirty="0" smtClean="0"/>
              <a:t>ve 10 çıkış olacak </a:t>
            </a:r>
            <a:r>
              <a:rPr lang="tr-TR" sz="2400" b="0" dirty="0" smtClean="0"/>
              <a:t>şekilde </a:t>
            </a:r>
            <a:r>
              <a:rPr lang="tr-TR" sz="2400" b="0" dirty="0" smtClean="0"/>
              <a:t>ağ tanımlanır</a:t>
            </a:r>
            <a:r>
              <a:rPr lang="tr-TR" sz="2400" b="0" dirty="0" smtClean="0"/>
              <a:t>.</a:t>
            </a:r>
          </a:p>
          <a:p>
            <a:pPr algn="l">
              <a:spcBef>
                <a:spcPct val="0"/>
              </a:spcBef>
            </a:pPr>
            <a:endParaRPr lang="tr-TR" sz="2400" b="0" dirty="0" smtClean="0"/>
          </a:p>
          <a:p>
            <a:pPr algn="l">
              <a:spcBef>
                <a:spcPct val="0"/>
              </a:spcBef>
            </a:pPr>
            <a:r>
              <a:rPr lang="tr-TR" sz="2400" b="0" dirty="0" smtClean="0"/>
              <a:t>Örneğin “2” görüntüsü sisteme verilince sadece “2” nolu çıkış sinyal vermeli.</a:t>
            </a:r>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pic>
        <p:nvPicPr>
          <p:cNvPr id="40962" name="Picture 2"/>
          <p:cNvPicPr>
            <a:picLocks noChangeAspect="1" noChangeArrowheads="1"/>
          </p:cNvPicPr>
          <p:nvPr/>
        </p:nvPicPr>
        <p:blipFill>
          <a:blip r:embed="rId2"/>
          <a:srcRect/>
          <a:stretch>
            <a:fillRect/>
          </a:stretch>
        </p:blipFill>
        <p:spPr bwMode="auto">
          <a:xfrm>
            <a:off x="285720" y="2500310"/>
            <a:ext cx="8534400" cy="2914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pic>
        <p:nvPicPr>
          <p:cNvPr id="44035" name="Picture 3"/>
          <p:cNvPicPr>
            <a:picLocks noChangeAspect="1" noChangeArrowheads="1"/>
          </p:cNvPicPr>
          <p:nvPr/>
        </p:nvPicPr>
        <p:blipFill>
          <a:blip r:embed="rId2"/>
          <a:srcRect/>
          <a:stretch>
            <a:fillRect/>
          </a:stretch>
        </p:blipFill>
        <p:spPr bwMode="auto">
          <a:xfrm>
            <a:off x="6643702" y="928674"/>
            <a:ext cx="2286000" cy="2200275"/>
          </a:xfrm>
          <a:prstGeom prst="rect">
            <a:avLst/>
          </a:prstGeom>
          <a:noFill/>
          <a:ln w="9525">
            <a:noFill/>
            <a:miter lim="800000"/>
            <a:headEnd/>
            <a:tailEnd/>
          </a:ln>
          <a:effectLst/>
        </p:spPr>
      </p:pic>
      <p:sp>
        <p:nvSpPr>
          <p:cNvPr id="10" name="Rectangle 3"/>
          <p:cNvSpPr txBox="1">
            <a:spLocks noChangeArrowheads="1"/>
          </p:cNvSpPr>
          <p:nvPr/>
        </p:nvSpPr>
        <p:spPr bwMode="auto">
          <a:xfrm>
            <a:off x="401639" y="819151"/>
            <a:ext cx="8715375" cy="4410604"/>
          </a:xfrm>
          <a:prstGeom prst="rect">
            <a:avLst/>
          </a:prstGeom>
          <a:noFill/>
          <a:ln w="9525">
            <a:noFill/>
            <a:miter lim="800000"/>
            <a:headEnd/>
            <a:tailEnd/>
          </a:ln>
        </p:spPr>
        <p:txBody>
          <a:bodyPr/>
          <a:lstStyle/>
          <a:p>
            <a:pPr algn="l">
              <a:spcBef>
                <a:spcPct val="0"/>
              </a:spcBef>
            </a:pPr>
            <a:endParaRPr lang="tr-TR" sz="2400" b="0" dirty="0" smtClean="0"/>
          </a:p>
        </p:txBody>
      </p:sp>
      <p:sp>
        <p:nvSpPr>
          <p:cNvPr id="11" name="10 Metin kutusu"/>
          <p:cNvSpPr txBox="1"/>
          <p:nvPr/>
        </p:nvSpPr>
        <p:spPr>
          <a:xfrm>
            <a:off x="357158" y="785798"/>
            <a:ext cx="6286544" cy="3108543"/>
          </a:xfrm>
          <a:prstGeom prst="rect">
            <a:avLst/>
          </a:prstGeom>
          <a:noFill/>
        </p:spPr>
        <p:txBody>
          <a:bodyPr wrap="square" rtlCol="0">
            <a:spAutoFit/>
          </a:bodyPr>
          <a:lstStyle/>
          <a:p>
            <a:pPr algn="l"/>
            <a:r>
              <a:rPr lang="tr-TR" sz="700" dirty="0" smtClean="0">
                <a:latin typeface="Courier New" pitchFamily="49" charset="0"/>
                <a:cs typeface="Courier New" pitchFamily="49" charset="0"/>
              </a:rPr>
              <a:t>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182 176 176 176 176 255 255 255 255 255 255 255 255 255 255 255 255 255 255 255 255 255 239 193  85   0   1   1   1   0   1   1   1   0  36 187 253 255 255 255 255 255 255 255 255 255 255 255 255 143  15   2   2   1   2   2   2   1   2   2  26   1   2   2 139 255 255 255 255 255 255 255 255 255 255 255 105  13   2   2   2   6  60 103 210 216 216 216 240 186  32   2  38 255 255 255 255 255 255 255 255 255 255 105   3   1   2  20 104 213 255 255 255 255 255 255 255 255  60   2   2 255 255 255 255 255 255 255 255 253 103   1   1  14 111 243 255 255 255 255 255 255 255 255 255 211  19   1   1 255 255 255 255 255 255 255 255 223   2   2   2 170 255 255 255 255 255 255 255 255 255 255 242  60   2   2  38 255 255 255 255 255 255 255 255 139   2   2 111 255 255 255 255 255 255 255 255 255 255 205  59   1   2   2 140 255 255 255 255 255 255 255 255  31   2   2 206 255 255 255 255 255 255 255 255 255 206  47   2   1   2  87 247 255 255 255 255 255 255 255 255   7   1   1  25 218 248 255 255 255 255 238 163  79  19   1   1   0  65 243 255 255 255 255 255 255 255 255 255 127   2   2   2  24  42  60  60  59  60  11   2   1   2   2   2 113 241 255 255 255 255 255 255 255 255 255 255 246  51   2   2   1   2   2   2   1   2   2   2   1   2  16 131 243 255 255 255 255 255 255 255 255 255 255 255 255 234 116   8   1   2   2   2   1   2   2   2  62 194 240 255 255 255 255 255 255 255 255 255 255 255 255 255 255 255 255 230 230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255 </a:t>
            </a:r>
            <a:r>
              <a:rPr lang="tr-TR" sz="700" dirty="0" smtClean="0">
                <a:latin typeface="Courier New" pitchFamily="49" charset="0"/>
                <a:cs typeface="Courier New" pitchFamily="49" charset="0"/>
              </a:rPr>
              <a:t>255 </a:t>
            </a:r>
            <a:endParaRPr lang="tr-TR" sz="7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pic>
        <p:nvPicPr>
          <p:cNvPr id="41987" name="Picture 3"/>
          <p:cNvPicPr>
            <a:picLocks noChangeAspect="1" noChangeArrowheads="1"/>
          </p:cNvPicPr>
          <p:nvPr/>
        </p:nvPicPr>
        <p:blipFill>
          <a:blip r:embed="rId2"/>
          <a:srcRect/>
          <a:stretch>
            <a:fillRect/>
          </a:stretch>
        </p:blipFill>
        <p:spPr bwMode="auto">
          <a:xfrm>
            <a:off x="142844" y="285732"/>
            <a:ext cx="8791575" cy="521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ltLang="en-US" dirty="0" smtClean="0">
              <a:solidFill>
                <a:srgbClr val="0000FF"/>
              </a:solidFill>
            </a:endParaRPr>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pic>
        <p:nvPicPr>
          <p:cNvPr id="43010" name="Picture 2"/>
          <p:cNvPicPr>
            <a:picLocks noChangeAspect="1" noChangeArrowheads="1"/>
          </p:cNvPicPr>
          <p:nvPr/>
        </p:nvPicPr>
        <p:blipFill>
          <a:blip r:embed="rId2"/>
          <a:srcRect/>
          <a:stretch>
            <a:fillRect/>
          </a:stretch>
        </p:blipFill>
        <p:spPr bwMode="auto">
          <a:xfrm>
            <a:off x="285720" y="1000112"/>
            <a:ext cx="8601075" cy="423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Yedek Yansılar</a:t>
            </a:r>
          </a:p>
          <a:p>
            <a:pPr>
              <a:spcBef>
                <a:spcPct val="0"/>
              </a:spcBef>
            </a:pPr>
            <a:endParaRPr lang="tr-TR" sz="3200" dirty="0" smtClean="0">
              <a:solidFill>
                <a:srgbClr val="FF0000"/>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2. Kısım</a:t>
            </a: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Yapay Sinir Ağlarına Giriş</a:t>
            </a: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sz="2800" dirty="0" smtClean="0"/>
              <a:t>Hebb Rule ile </a:t>
            </a:r>
            <a:r>
              <a:rPr lang="tr-TR" altLang="en-US" sz="2400" dirty="0" smtClean="0"/>
              <a:t>Görüntü </a:t>
            </a:r>
            <a:r>
              <a:rPr lang="tr-TR" altLang="en-US" sz="2400" dirty="0" smtClean="0"/>
              <a:t>dosyasından karakter tanıma</a:t>
            </a:r>
            <a:endParaRPr lang="en-US" altLang="en-US" sz="2800"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142844" y="518598"/>
            <a:ext cx="8715375" cy="4410604"/>
          </a:xfrm>
          <a:prstGeom prst="rect">
            <a:avLst/>
          </a:prstGeom>
          <a:noFill/>
          <a:ln w="9525">
            <a:noFill/>
            <a:miter lim="800000"/>
            <a:headEnd/>
            <a:tailEnd/>
          </a:ln>
        </p:spPr>
        <p:txBody>
          <a:bodyPr/>
          <a:lstStyle/>
          <a:p>
            <a:pPr algn="l">
              <a:spcBef>
                <a:spcPct val="0"/>
              </a:spcBef>
            </a:pPr>
            <a:r>
              <a:rPr lang="tr-TR" sz="2400" dirty="0" smtClean="0"/>
              <a:t>Buradaki çalışma dosyaları web sayfasından indirilebilir.</a:t>
            </a:r>
          </a:p>
          <a:p>
            <a:pPr algn="l">
              <a:spcBef>
                <a:spcPct val="0"/>
              </a:spcBef>
            </a:pPr>
            <a:r>
              <a:rPr lang="tr-TR" sz="2400" b="0" dirty="0" smtClean="0"/>
              <a:t>Girdiler: Aşağıda verilen siyah-beyaz görüntü dosyaları</a:t>
            </a:r>
          </a:p>
          <a:p>
            <a:pPr algn="l">
              <a:spcBef>
                <a:spcPct val="0"/>
              </a:spcBef>
            </a:pPr>
            <a:r>
              <a:rPr lang="tr-TR" sz="2400" b="0" dirty="0" smtClean="0"/>
              <a:t>Çıktılar: [1,2,3,  A,B,C] semboleri</a:t>
            </a:r>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pic>
        <p:nvPicPr>
          <p:cNvPr id="43022" name="Picture 14" descr="C:\Users\optik\Desktop\matlab\ann\t\t\a1.png"/>
          <p:cNvPicPr>
            <a:picLocks noChangeAspect="1" noChangeArrowheads="1"/>
          </p:cNvPicPr>
          <p:nvPr/>
        </p:nvPicPr>
        <p:blipFill>
          <a:blip r:embed="rId2"/>
          <a:srcRect/>
          <a:stretch>
            <a:fillRect/>
          </a:stretch>
        </p:blipFill>
        <p:spPr bwMode="auto">
          <a:xfrm>
            <a:off x="71406" y="1857368"/>
            <a:ext cx="1428750" cy="1428750"/>
          </a:xfrm>
          <a:prstGeom prst="rect">
            <a:avLst/>
          </a:prstGeom>
          <a:noFill/>
          <a:ln>
            <a:solidFill>
              <a:schemeClr val="tx1"/>
            </a:solidFill>
          </a:ln>
        </p:spPr>
      </p:pic>
      <p:pic>
        <p:nvPicPr>
          <p:cNvPr id="43023" name="Picture 15" descr="C:\Users\optik\Desktop\matlab\ann\t\t\a2.png"/>
          <p:cNvPicPr>
            <a:picLocks noChangeAspect="1" noChangeArrowheads="1"/>
          </p:cNvPicPr>
          <p:nvPr/>
        </p:nvPicPr>
        <p:blipFill>
          <a:blip r:embed="rId3"/>
          <a:srcRect/>
          <a:stretch>
            <a:fillRect/>
          </a:stretch>
        </p:blipFill>
        <p:spPr bwMode="auto">
          <a:xfrm>
            <a:off x="1571614" y="1857368"/>
            <a:ext cx="1428750" cy="1428750"/>
          </a:xfrm>
          <a:prstGeom prst="rect">
            <a:avLst/>
          </a:prstGeom>
          <a:noFill/>
          <a:ln>
            <a:solidFill>
              <a:schemeClr val="tx1"/>
            </a:solidFill>
          </a:ln>
        </p:spPr>
      </p:pic>
      <p:pic>
        <p:nvPicPr>
          <p:cNvPr id="43024" name="Picture 16" descr="C:\Users\optik\Desktop\matlab\ann\t\t\a3.png"/>
          <p:cNvPicPr>
            <a:picLocks noChangeAspect="1" noChangeArrowheads="1"/>
          </p:cNvPicPr>
          <p:nvPr/>
        </p:nvPicPr>
        <p:blipFill>
          <a:blip r:embed="rId4"/>
          <a:srcRect/>
          <a:stretch>
            <a:fillRect/>
          </a:stretch>
        </p:blipFill>
        <p:spPr bwMode="auto">
          <a:xfrm>
            <a:off x="3071802" y="1857368"/>
            <a:ext cx="1428750" cy="1428750"/>
          </a:xfrm>
          <a:prstGeom prst="rect">
            <a:avLst/>
          </a:prstGeom>
          <a:noFill/>
          <a:ln>
            <a:solidFill>
              <a:schemeClr val="tx1"/>
            </a:solidFill>
          </a:ln>
        </p:spPr>
      </p:pic>
      <p:pic>
        <p:nvPicPr>
          <p:cNvPr id="43025" name="Picture 17" descr="C:\Users\optik\Desktop\matlab\ann\t\t\aA.png"/>
          <p:cNvPicPr>
            <a:picLocks noChangeAspect="1" noChangeArrowheads="1"/>
          </p:cNvPicPr>
          <p:nvPr/>
        </p:nvPicPr>
        <p:blipFill>
          <a:blip r:embed="rId5"/>
          <a:srcRect/>
          <a:stretch>
            <a:fillRect/>
          </a:stretch>
        </p:blipFill>
        <p:spPr bwMode="auto">
          <a:xfrm>
            <a:off x="4643448" y="1857368"/>
            <a:ext cx="1428750" cy="1428750"/>
          </a:xfrm>
          <a:prstGeom prst="rect">
            <a:avLst/>
          </a:prstGeom>
          <a:noFill/>
          <a:ln>
            <a:solidFill>
              <a:schemeClr val="tx1"/>
            </a:solidFill>
          </a:ln>
        </p:spPr>
      </p:pic>
      <p:pic>
        <p:nvPicPr>
          <p:cNvPr id="43026" name="Picture 18" descr="C:\Users\optik\Desktop\matlab\ann\t\t\aB.png"/>
          <p:cNvPicPr>
            <a:picLocks noChangeAspect="1" noChangeArrowheads="1"/>
          </p:cNvPicPr>
          <p:nvPr/>
        </p:nvPicPr>
        <p:blipFill>
          <a:blip r:embed="rId6"/>
          <a:srcRect/>
          <a:stretch>
            <a:fillRect/>
          </a:stretch>
        </p:blipFill>
        <p:spPr bwMode="auto">
          <a:xfrm>
            <a:off x="6143646" y="1857368"/>
            <a:ext cx="1428750" cy="1428750"/>
          </a:xfrm>
          <a:prstGeom prst="rect">
            <a:avLst/>
          </a:prstGeom>
          <a:noFill/>
          <a:ln>
            <a:solidFill>
              <a:schemeClr val="tx1"/>
            </a:solidFill>
          </a:ln>
        </p:spPr>
      </p:pic>
      <p:pic>
        <p:nvPicPr>
          <p:cNvPr id="43027" name="Picture 19" descr="C:\Users\optik\Desktop\matlab\ann\t\t\aC.png"/>
          <p:cNvPicPr>
            <a:picLocks noChangeAspect="1" noChangeArrowheads="1"/>
          </p:cNvPicPr>
          <p:nvPr/>
        </p:nvPicPr>
        <p:blipFill>
          <a:blip r:embed="rId7"/>
          <a:srcRect/>
          <a:stretch>
            <a:fillRect/>
          </a:stretch>
        </p:blipFill>
        <p:spPr bwMode="auto">
          <a:xfrm>
            <a:off x="7643844" y="1857368"/>
            <a:ext cx="1428750" cy="1428750"/>
          </a:xfrm>
          <a:prstGeom prst="rect">
            <a:avLst/>
          </a:prstGeom>
          <a:noFill/>
          <a:ln>
            <a:solidFill>
              <a:schemeClr val="tx1"/>
            </a:solidFill>
          </a:ln>
        </p:spPr>
      </p:pic>
      <p:pic>
        <p:nvPicPr>
          <p:cNvPr id="43028" name="Picture 20" descr="C:\Users\optik\Desktop\matlab\ann\t\t\tC.png"/>
          <p:cNvPicPr>
            <a:picLocks noChangeAspect="1" noChangeArrowheads="1"/>
          </p:cNvPicPr>
          <p:nvPr/>
        </p:nvPicPr>
        <p:blipFill>
          <a:blip r:embed="rId8"/>
          <a:srcRect/>
          <a:stretch>
            <a:fillRect/>
          </a:stretch>
        </p:blipFill>
        <p:spPr bwMode="auto">
          <a:xfrm>
            <a:off x="7658100" y="3429004"/>
            <a:ext cx="1428750" cy="1428750"/>
          </a:xfrm>
          <a:prstGeom prst="rect">
            <a:avLst/>
          </a:prstGeom>
          <a:noFill/>
          <a:ln>
            <a:solidFill>
              <a:schemeClr val="tx1"/>
            </a:solidFill>
          </a:ln>
        </p:spPr>
      </p:pic>
      <p:pic>
        <p:nvPicPr>
          <p:cNvPr id="43029" name="Picture 21" descr="C:\Users\optik\Desktop\matlab\ann\t\t\t1.png"/>
          <p:cNvPicPr>
            <a:picLocks noChangeAspect="1" noChangeArrowheads="1"/>
          </p:cNvPicPr>
          <p:nvPr/>
        </p:nvPicPr>
        <p:blipFill>
          <a:blip r:embed="rId9"/>
          <a:srcRect/>
          <a:stretch>
            <a:fillRect/>
          </a:stretch>
        </p:blipFill>
        <p:spPr bwMode="auto">
          <a:xfrm>
            <a:off x="71406" y="3429004"/>
            <a:ext cx="1428750" cy="1428750"/>
          </a:xfrm>
          <a:prstGeom prst="rect">
            <a:avLst/>
          </a:prstGeom>
          <a:noFill/>
          <a:ln>
            <a:solidFill>
              <a:schemeClr val="tx1"/>
            </a:solidFill>
          </a:ln>
        </p:spPr>
      </p:pic>
      <p:pic>
        <p:nvPicPr>
          <p:cNvPr id="43030" name="Picture 22" descr="C:\Users\optik\Desktop\matlab\ann\t\t\t2.png"/>
          <p:cNvPicPr>
            <a:picLocks noChangeAspect="1" noChangeArrowheads="1"/>
          </p:cNvPicPr>
          <p:nvPr/>
        </p:nvPicPr>
        <p:blipFill>
          <a:blip r:embed="rId10"/>
          <a:srcRect/>
          <a:stretch>
            <a:fillRect/>
          </a:stretch>
        </p:blipFill>
        <p:spPr bwMode="auto">
          <a:xfrm>
            <a:off x="1571604" y="3429014"/>
            <a:ext cx="1428750" cy="1428750"/>
          </a:xfrm>
          <a:prstGeom prst="rect">
            <a:avLst/>
          </a:prstGeom>
          <a:noFill/>
          <a:ln>
            <a:solidFill>
              <a:schemeClr val="tx1"/>
            </a:solidFill>
          </a:ln>
        </p:spPr>
      </p:pic>
      <p:pic>
        <p:nvPicPr>
          <p:cNvPr id="43031" name="Picture 23" descr="C:\Users\optik\Desktop\matlab\ann\t\t\t3.png"/>
          <p:cNvPicPr>
            <a:picLocks noChangeAspect="1" noChangeArrowheads="1"/>
          </p:cNvPicPr>
          <p:nvPr/>
        </p:nvPicPr>
        <p:blipFill>
          <a:blip r:embed="rId11"/>
          <a:srcRect/>
          <a:stretch>
            <a:fillRect/>
          </a:stretch>
        </p:blipFill>
        <p:spPr bwMode="auto">
          <a:xfrm>
            <a:off x="3071812" y="3429004"/>
            <a:ext cx="1428750" cy="1428750"/>
          </a:xfrm>
          <a:prstGeom prst="rect">
            <a:avLst/>
          </a:prstGeom>
          <a:noFill/>
          <a:ln>
            <a:solidFill>
              <a:schemeClr val="tx1"/>
            </a:solidFill>
          </a:ln>
        </p:spPr>
      </p:pic>
      <p:pic>
        <p:nvPicPr>
          <p:cNvPr id="43032" name="Picture 24" descr="C:\Users\optik\Desktop\matlab\ann\t\t\tA.png"/>
          <p:cNvPicPr>
            <a:picLocks noChangeAspect="1" noChangeArrowheads="1"/>
          </p:cNvPicPr>
          <p:nvPr/>
        </p:nvPicPr>
        <p:blipFill>
          <a:blip r:embed="rId12"/>
          <a:srcRect/>
          <a:stretch>
            <a:fillRect/>
          </a:stretch>
        </p:blipFill>
        <p:spPr bwMode="auto">
          <a:xfrm>
            <a:off x="4643448" y="3429014"/>
            <a:ext cx="1428750" cy="1428750"/>
          </a:xfrm>
          <a:prstGeom prst="rect">
            <a:avLst/>
          </a:prstGeom>
          <a:noFill/>
          <a:ln>
            <a:solidFill>
              <a:schemeClr val="tx1"/>
            </a:solidFill>
          </a:ln>
        </p:spPr>
      </p:pic>
      <p:pic>
        <p:nvPicPr>
          <p:cNvPr id="43033" name="Picture 25" descr="C:\Users\optik\Desktop\matlab\ann\t\t\tB.png"/>
          <p:cNvPicPr>
            <a:picLocks noChangeAspect="1" noChangeArrowheads="1"/>
          </p:cNvPicPr>
          <p:nvPr/>
        </p:nvPicPr>
        <p:blipFill>
          <a:blip r:embed="rId13"/>
          <a:srcRect/>
          <a:stretch>
            <a:fillRect/>
          </a:stretch>
        </p:blipFill>
        <p:spPr bwMode="auto">
          <a:xfrm>
            <a:off x="6143636" y="3429014"/>
            <a:ext cx="1428750" cy="142875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Görüntü dosyasından karakter tanıma 1</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142844" y="518598"/>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9" name="18 Metin kutusu"/>
          <p:cNvSpPr txBox="1"/>
          <p:nvPr/>
        </p:nvSpPr>
        <p:spPr>
          <a:xfrm>
            <a:off x="142844" y="614347"/>
            <a:ext cx="8858312" cy="3416320"/>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latin typeface="Courier New" pitchFamily="49" charset="0"/>
                <a:cs typeface="Courier New" pitchFamily="49" charset="0"/>
              </a:rPr>
              <a:t>i1 = imread(</a:t>
            </a:r>
            <a:r>
              <a:rPr lang="tr-TR" sz="1800" dirty="0" smtClean="0">
                <a:solidFill>
                  <a:srgbClr val="7030A0"/>
                </a:solidFill>
              </a:rPr>
              <a:t>'</a:t>
            </a:r>
            <a:r>
              <a:rPr lang="tr-TR" sz="1800" dirty="0" smtClean="0">
                <a:solidFill>
                  <a:srgbClr val="7030A0"/>
                </a:solidFill>
                <a:latin typeface="Courier New" pitchFamily="49" charset="0"/>
                <a:cs typeface="Courier New" pitchFamily="49" charset="0"/>
              </a:rPr>
              <a:t>1.png</a:t>
            </a:r>
            <a:r>
              <a:rPr lang="tr-TR" sz="1800" dirty="0" smtClean="0">
                <a:solidFill>
                  <a:srgbClr val="7030A0"/>
                </a:solidFill>
              </a:rPr>
              <a:t>'</a:t>
            </a:r>
            <a:r>
              <a:rPr lang="tr-TR" sz="1800" dirty="0" smtClean="0">
                <a:latin typeface="Courier New" pitchFamily="49" charset="0"/>
                <a:cs typeface="Courier New" pitchFamily="49" charset="0"/>
              </a:rPr>
              <a:t>);     </a:t>
            </a:r>
            <a:r>
              <a:rPr lang="tr-TR" sz="1800" dirty="0" smtClean="0">
                <a:solidFill>
                  <a:srgbClr val="339966"/>
                </a:solidFill>
                <a:latin typeface="Courier New" pitchFamily="49" charset="0"/>
                <a:cs typeface="Courier New" pitchFamily="49" charset="0"/>
              </a:rPr>
              <a:t>% görüntüyü al</a:t>
            </a:r>
          </a:p>
          <a:p>
            <a:pPr algn="l">
              <a:spcBef>
                <a:spcPct val="0"/>
              </a:spcBef>
            </a:pPr>
            <a:r>
              <a:rPr lang="tr-TR" sz="1800" dirty="0" smtClean="0">
                <a:latin typeface="Courier New" pitchFamily="49" charset="0"/>
                <a:cs typeface="Courier New" pitchFamily="49" charset="0"/>
              </a:rPr>
              <a:t>i2 = im2bw(i1);          </a:t>
            </a:r>
            <a:r>
              <a:rPr lang="tr-TR" sz="1800" dirty="0" smtClean="0">
                <a:solidFill>
                  <a:srgbClr val="339966"/>
                </a:solidFill>
                <a:latin typeface="Courier New" pitchFamily="49" charset="0"/>
                <a:cs typeface="Courier New" pitchFamily="49" charset="0"/>
              </a:rPr>
              <a:t>% siyah-beyaz yap</a:t>
            </a:r>
          </a:p>
          <a:p>
            <a:pPr algn="l">
              <a:spcBef>
                <a:spcPct val="0"/>
              </a:spcBef>
            </a:pPr>
            <a:r>
              <a:rPr lang="tr-TR" sz="1800" dirty="0" smtClean="0">
                <a:latin typeface="Courier New" pitchFamily="49" charset="0"/>
                <a:cs typeface="Courier New" pitchFamily="49" charset="0"/>
              </a:rPr>
              <a:t>i3 = imcomplement(i2);   </a:t>
            </a:r>
            <a:r>
              <a:rPr lang="tr-TR" sz="1800" dirty="0" smtClean="0">
                <a:solidFill>
                  <a:srgbClr val="339966"/>
                </a:solidFill>
                <a:latin typeface="Courier New" pitchFamily="49" charset="0"/>
                <a:cs typeface="Courier New" pitchFamily="49" charset="0"/>
              </a:rPr>
              <a:t>% negatifini al</a:t>
            </a:r>
          </a:p>
          <a:p>
            <a:pPr algn="l">
              <a:spcBef>
                <a:spcPct val="0"/>
              </a:spcBef>
            </a:pPr>
            <a:r>
              <a:rPr lang="tr-TR" sz="1800" dirty="0" smtClean="0">
                <a:latin typeface="Courier New" pitchFamily="49" charset="0"/>
                <a:cs typeface="Courier New" pitchFamily="49" charset="0"/>
              </a:rPr>
              <a:t>bolge = regionprops(i3); </a:t>
            </a:r>
            <a:r>
              <a:rPr lang="tr-TR" sz="1800" dirty="0" smtClean="0">
                <a:solidFill>
                  <a:srgbClr val="339966"/>
                </a:solidFill>
                <a:latin typeface="Courier New" pitchFamily="49" charset="0"/>
                <a:cs typeface="Courier New" pitchFamily="49" charset="0"/>
              </a:rPr>
              <a:t>% bölge belirle</a:t>
            </a:r>
          </a:p>
          <a:p>
            <a:pPr algn="l">
              <a:spcBef>
                <a:spcPct val="0"/>
              </a:spcBef>
            </a:pP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i4 = imcrop(i3,bolge(1).BoundingBox); </a:t>
            </a:r>
            <a:r>
              <a:rPr lang="tr-TR" sz="1800" dirty="0" smtClean="0">
                <a:solidFill>
                  <a:srgbClr val="339966"/>
                </a:solidFill>
                <a:latin typeface="Courier New" pitchFamily="49" charset="0"/>
                <a:cs typeface="Courier New" pitchFamily="49" charset="0"/>
              </a:rPr>
              <a:t>% kırp</a:t>
            </a:r>
          </a:p>
          <a:p>
            <a:pPr algn="l">
              <a:spcBef>
                <a:spcPct val="0"/>
              </a:spcBef>
            </a:pPr>
            <a:r>
              <a:rPr lang="tr-TR" sz="1800" dirty="0" smtClean="0">
                <a:latin typeface="Courier New" pitchFamily="49" charset="0"/>
                <a:cs typeface="Courier New" pitchFamily="49" charset="0"/>
              </a:rPr>
              <a:t>i5 = imresize(i4,[100 100]);          </a:t>
            </a:r>
            <a:r>
              <a:rPr lang="tr-TR" sz="1800" dirty="0" smtClean="0">
                <a:solidFill>
                  <a:srgbClr val="339966"/>
                </a:solidFill>
                <a:latin typeface="Courier New" pitchFamily="49" charset="0"/>
                <a:cs typeface="Courier New" pitchFamily="49" charset="0"/>
              </a:rPr>
              <a:t>% yeniden boyutlandır</a:t>
            </a:r>
          </a:p>
          <a:p>
            <a:pPr algn="l">
              <a:spcBef>
                <a:spcPct val="0"/>
              </a:spcBef>
            </a:pPr>
            <a:r>
              <a:rPr lang="tr-TR" sz="1800" dirty="0" smtClean="0">
                <a:latin typeface="Courier New" pitchFamily="49" charset="0"/>
                <a:cs typeface="Courier New" pitchFamily="49" charset="0"/>
              </a:rPr>
              <a:t>imshow(i5);                           </a:t>
            </a:r>
            <a:r>
              <a:rPr lang="tr-TR" sz="1800" dirty="0" smtClean="0">
                <a:solidFill>
                  <a:srgbClr val="339966"/>
                </a:solidFill>
                <a:latin typeface="Courier New" pitchFamily="49" charset="0"/>
                <a:cs typeface="Courier New" pitchFamily="49" charset="0"/>
              </a:rPr>
              <a:t>% göster</a:t>
            </a:r>
          </a:p>
          <a:p>
            <a:pPr algn="l">
              <a:spcBef>
                <a:spcPct val="0"/>
              </a:spcBef>
            </a:pP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i5 = double(i5);             </a:t>
            </a:r>
            <a:r>
              <a:rPr lang="tr-TR" sz="1800" dirty="0" smtClean="0">
                <a:solidFill>
                  <a:srgbClr val="339966"/>
                </a:solidFill>
                <a:latin typeface="Courier New" pitchFamily="49" charset="0"/>
                <a:cs typeface="Courier New" pitchFamily="49" charset="0"/>
              </a:rPr>
              <a:t>% gerçel sayı matrisine çevir</a:t>
            </a:r>
          </a:p>
          <a:p>
            <a:pPr algn="l">
              <a:spcBef>
                <a:spcPct val="0"/>
              </a:spcBef>
            </a:pPr>
            <a:r>
              <a:rPr lang="tr-TR" sz="1800" dirty="0" smtClean="0">
                <a:latin typeface="Courier New" pitchFamily="49" charset="0"/>
                <a:cs typeface="Courier New" pitchFamily="49" charset="0"/>
              </a:rPr>
              <a:t>i5 = changem(i5,-1,0);       </a:t>
            </a:r>
            <a:r>
              <a:rPr lang="tr-TR" sz="1800" dirty="0" smtClean="0">
                <a:solidFill>
                  <a:srgbClr val="339966"/>
                </a:solidFill>
                <a:latin typeface="Courier New" pitchFamily="49" charset="0"/>
                <a:cs typeface="Courier New" pitchFamily="49" charset="0"/>
              </a:rPr>
              <a:t>% görüntü içindeki 0 -&gt; -1 yap</a:t>
            </a:r>
          </a:p>
          <a:p>
            <a:pPr algn="l">
              <a:spcBef>
                <a:spcPct val="0"/>
              </a:spcBef>
            </a:pPr>
            <a:r>
              <a:rPr lang="tr-TR" sz="1800" dirty="0" smtClean="0">
                <a:latin typeface="Courier New" pitchFamily="49" charset="0"/>
                <a:cs typeface="Courier New" pitchFamily="49" charset="0"/>
              </a:rPr>
              <a:t>dizi= reshape(i5',1,[]);     </a:t>
            </a:r>
            <a:r>
              <a:rPr lang="tr-TR" sz="1800" dirty="0" smtClean="0">
                <a:solidFill>
                  <a:srgbClr val="339966"/>
                </a:solidFill>
                <a:latin typeface="Courier New" pitchFamily="49" charset="0"/>
                <a:cs typeface="Courier New" pitchFamily="49" charset="0"/>
              </a:rPr>
              <a:t>% i1 matrisi dizi’ye çevir</a:t>
            </a:r>
          </a:p>
        </p:txBody>
      </p:sp>
      <p:pic>
        <p:nvPicPr>
          <p:cNvPr id="43011" name="Picture 3"/>
          <p:cNvPicPr>
            <a:picLocks noChangeAspect="1" noChangeArrowheads="1"/>
          </p:cNvPicPr>
          <p:nvPr/>
        </p:nvPicPr>
        <p:blipFill>
          <a:blip r:embed="rId2"/>
          <a:srcRect/>
          <a:stretch>
            <a:fillRect/>
          </a:stretch>
        </p:blipFill>
        <p:spPr bwMode="auto">
          <a:xfrm>
            <a:off x="1500166" y="4143384"/>
            <a:ext cx="1214446" cy="1214446"/>
          </a:xfrm>
          <a:prstGeom prst="rect">
            <a:avLst/>
          </a:prstGeom>
          <a:noFill/>
          <a:ln w="9525">
            <a:noFill/>
            <a:miter lim="800000"/>
            <a:headEnd/>
            <a:tailEnd/>
          </a:ln>
          <a:effectLst/>
        </p:spPr>
      </p:pic>
      <p:pic>
        <p:nvPicPr>
          <p:cNvPr id="43013" name="Picture 5"/>
          <p:cNvPicPr>
            <a:picLocks noChangeAspect="1" noChangeArrowheads="1"/>
          </p:cNvPicPr>
          <p:nvPr/>
        </p:nvPicPr>
        <p:blipFill>
          <a:blip r:embed="rId3"/>
          <a:srcRect/>
          <a:stretch>
            <a:fillRect/>
          </a:stretch>
        </p:blipFill>
        <p:spPr bwMode="auto">
          <a:xfrm>
            <a:off x="4929190" y="4143384"/>
            <a:ext cx="1273025" cy="1285884"/>
          </a:xfrm>
          <a:prstGeom prst="rect">
            <a:avLst/>
          </a:prstGeom>
          <a:noFill/>
          <a:ln w="9525">
            <a:noFill/>
            <a:miter lim="800000"/>
            <a:headEnd/>
            <a:tailEnd/>
          </a:ln>
          <a:effectLst/>
        </p:spPr>
      </p:pic>
      <p:cxnSp>
        <p:nvCxnSpPr>
          <p:cNvPr id="24" name="23 Düz Ok Bağlayıcısı"/>
          <p:cNvCxnSpPr/>
          <p:nvPr/>
        </p:nvCxnSpPr>
        <p:spPr bwMode="auto">
          <a:xfrm>
            <a:off x="2928926" y="4714888"/>
            <a:ext cx="1428760" cy="1588"/>
          </a:xfrm>
          <a:prstGeom prst="straightConnector1">
            <a:avLst/>
          </a:prstGeom>
          <a:no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Görüntü dosyasından karakter tanıma 2</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142844" y="518598"/>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9" name="18 Metin kutusu"/>
          <p:cNvSpPr txBox="1"/>
          <p:nvPr/>
        </p:nvSpPr>
        <p:spPr>
          <a:xfrm>
            <a:off x="142844" y="614347"/>
            <a:ext cx="8858312" cy="4801314"/>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solidFill>
                  <a:srgbClr val="339966"/>
                </a:solidFill>
                <a:latin typeface="Courier New" pitchFamily="49" charset="0"/>
                <a:cs typeface="Courier New" pitchFamily="49" charset="0"/>
              </a:rPr>
              <a:t>% eğitim için bir önceki sayfadaki işlemleri tekrarla</a:t>
            </a:r>
          </a:p>
          <a:p>
            <a:pPr algn="l">
              <a:spcBef>
                <a:spcPct val="0"/>
              </a:spcBef>
            </a:pPr>
            <a:r>
              <a:rPr lang="tr-TR" sz="1800" dirty="0" smtClean="0">
                <a:solidFill>
                  <a:srgbClr val="339966"/>
                </a:solidFill>
                <a:latin typeface="Courier New" pitchFamily="49" charset="0"/>
                <a:cs typeface="Courier New" pitchFamily="49" charset="0"/>
              </a:rPr>
              <a:t>% *** Girişler ***</a:t>
            </a:r>
          </a:p>
          <a:p>
            <a:pPr algn="l">
              <a:spcBef>
                <a:spcPct val="0"/>
              </a:spcBef>
            </a:pPr>
            <a:r>
              <a:rPr lang="tr-TR" sz="1800" dirty="0" smtClean="0">
                <a:latin typeface="Courier New" pitchFamily="49" charset="0"/>
                <a:cs typeface="Courier New" pitchFamily="49" charset="0"/>
              </a:rPr>
              <a:t>a1 = sifir_1('t/a1.png'); </a:t>
            </a:r>
            <a:r>
              <a:rPr lang="tr-TR" sz="1800" dirty="0" smtClean="0">
                <a:solidFill>
                  <a:srgbClr val="339966"/>
                </a:solidFill>
                <a:latin typeface="Courier New" pitchFamily="49" charset="0"/>
                <a:cs typeface="Courier New" pitchFamily="49" charset="0"/>
              </a:rPr>
              <a:t>% arial font</a:t>
            </a: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a2 = sifir_1('t/a2.png');</a:t>
            </a:r>
          </a:p>
          <a:p>
            <a:pPr algn="l">
              <a:spcBef>
                <a:spcPct val="0"/>
              </a:spcBef>
            </a:pPr>
            <a:r>
              <a:rPr lang="tr-TR" sz="1800" dirty="0" smtClean="0">
                <a:latin typeface="Courier New" pitchFamily="49" charset="0"/>
                <a:cs typeface="Courier New" pitchFamily="49" charset="0"/>
              </a:rPr>
              <a:t>a3 = sifir_1('t/a3.png');</a:t>
            </a:r>
          </a:p>
          <a:p>
            <a:pPr algn="l">
              <a:spcBef>
                <a:spcPct val="0"/>
              </a:spcBef>
            </a:pPr>
            <a:r>
              <a:rPr lang="tr-TR" sz="1800" dirty="0" smtClean="0">
                <a:latin typeface="Courier New" pitchFamily="49" charset="0"/>
                <a:cs typeface="Courier New" pitchFamily="49" charset="0"/>
              </a:rPr>
              <a:t>aA = sifir_1('t/aA.png');</a:t>
            </a:r>
          </a:p>
          <a:p>
            <a:pPr algn="l">
              <a:spcBef>
                <a:spcPct val="0"/>
              </a:spcBef>
            </a:pPr>
            <a:r>
              <a:rPr lang="tr-TR" sz="1800" dirty="0" smtClean="0">
                <a:latin typeface="Courier New" pitchFamily="49" charset="0"/>
                <a:cs typeface="Courier New" pitchFamily="49" charset="0"/>
              </a:rPr>
              <a:t>aB = sifir_1('t/aB.png');</a:t>
            </a:r>
          </a:p>
          <a:p>
            <a:pPr algn="l">
              <a:spcBef>
                <a:spcPct val="0"/>
              </a:spcBef>
            </a:pPr>
            <a:r>
              <a:rPr lang="tr-TR" sz="1800" dirty="0" smtClean="0">
                <a:latin typeface="Courier New" pitchFamily="49" charset="0"/>
                <a:cs typeface="Courier New" pitchFamily="49" charset="0"/>
              </a:rPr>
              <a:t>aC = sifir_1('t/aC.png');</a:t>
            </a:r>
          </a:p>
          <a:p>
            <a:pPr algn="l">
              <a:spcBef>
                <a:spcPct val="0"/>
              </a:spcBef>
            </a:pPr>
            <a:r>
              <a:rPr lang="tr-TR" sz="1800" dirty="0" smtClean="0">
                <a:latin typeface="Courier New" pitchFamily="49" charset="0"/>
                <a:cs typeface="Courier New" pitchFamily="49" charset="0"/>
              </a:rPr>
              <a:t>t1 = sifir_1('t/t1.png'); </a:t>
            </a:r>
            <a:r>
              <a:rPr lang="tr-TR" sz="1800" dirty="0" smtClean="0">
                <a:solidFill>
                  <a:srgbClr val="339966"/>
                </a:solidFill>
                <a:latin typeface="Courier New" pitchFamily="49" charset="0"/>
                <a:cs typeface="Courier New" pitchFamily="49" charset="0"/>
              </a:rPr>
              <a:t>% times new roman</a:t>
            </a:r>
            <a:endParaRPr lang="tr-TR" sz="1800" dirty="0" smtClean="0">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t2 = sifir_1('t/t2.png');</a:t>
            </a:r>
          </a:p>
          <a:p>
            <a:pPr algn="l">
              <a:spcBef>
                <a:spcPct val="0"/>
              </a:spcBef>
            </a:pPr>
            <a:r>
              <a:rPr lang="tr-TR" sz="1800" dirty="0" smtClean="0">
                <a:latin typeface="Courier New" pitchFamily="49" charset="0"/>
                <a:cs typeface="Courier New" pitchFamily="49" charset="0"/>
              </a:rPr>
              <a:t>t3 = sifir_1('t/t3.png');</a:t>
            </a:r>
          </a:p>
          <a:p>
            <a:pPr algn="l">
              <a:spcBef>
                <a:spcPct val="0"/>
              </a:spcBef>
            </a:pPr>
            <a:r>
              <a:rPr lang="tr-TR" sz="1800" dirty="0" smtClean="0">
                <a:latin typeface="Courier New" pitchFamily="49" charset="0"/>
                <a:cs typeface="Courier New" pitchFamily="49" charset="0"/>
              </a:rPr>
              <a:t>tA = sifir_1('t/tA.png');</a:t>
            </a:r>
          </a:p>
          <a:p>
            <a:pPr algn="l">
              <a:spcBef>
                <a:spcPct val="0"/>
              </a:spcBef>
            </a:pPr>
            <a:r>
              <a:rPr lang="tr-TR" sz="1800" dirty="0" smtClean="0">
                <a:latin typeface="Courier New" pitchFamily="49" charset="0"/>
                <a:cs typeface="Courier New" pitchFamily="49" charset="0"/>
              </a:rPr>
              <a:t>tB = sifir_1('t/tB.png');</a:t>
            </a:r>
          </a:p>
          <a:p>
            <a:pPr algn="l">
              <a:spcBef>
                <a:spcPct val="0"/>
              </a:spcBef>
            </a:pPr>
            <a:r>
              <a:rPr lang="tr-TR" sz="1800" dirty="0" smtClean="0">
                <a:latin typeface="Courier New" pitchFamily="49" charset="0"/>
                <a:cs typeface="Courier New" pitchFamily="49" charset="0"/>
              </a:rPr>
              <a:t>tC = sifir_1('t/tC.png');</a:t>
            </a:r>
          </a:p>
          <a:p>
            <a:pPr algn="l">
              <a:spcBef>
                <a:spcPct val="0"/>
              </a:spcBef>
            </a:pPr>
            <a:r>
              <a:rPr lang="tr-TR" sz="1800" dirty="0" smtClean="0">
                <a:solidFill>
                  <a:srgbClr val="339966"/>
                </a:solidFill>
                <a:latin typeface="Courier New" pitchFamily="49" charset="0"/>
                <a:cs typeface="Courier New" pitchFamily="49" charset="0"/>
              </a:rPr>
              <a:t>% girdi vektörünü oluştur</a:t>
            </a:r>
          </a:p>
          <a:p>
            <a:pPr algn="l">
              <a:spcBef>
                <a:spcPct val="0"/>
              </a:spcBef>
            </a:pPr>
            <a:r>
              <a:rPr lang="tr-TR" sz="1800" dirty="0" smtClean="0">
                <a:latin typeface="Courier New" pitchFamily="49" charset="0"/>
                <a:cs typeface="Courier New" pitchFamily="49" charset="0"/>
              </a:rPr>
              <a:t>s = [a1; a2; a3; aA; aB; aC; ...</a:t>
            </a:r>
          </a:p>
          <a:p>
            <a:pPr algn="l">
              <a:spcBef>
                <a:spcPct val="0"/>
              </a:spcBef>
            </a:pPr>
            <a:r>
              <a:rPr lang="tr-TR" sz="1800" dirty="0" smtClean="0">
                <a:latin typeface="Courier New" pitchFamily="49" charset="0"/>
                <a:cs typeface="Courier New" pitchFamily="49" charset="0"/>
              </a:rPr>
              <a:t>     t1; t2; t3; tA; tB; tC]';</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Görüntü dosyasından karakter tanıma 3</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142844" y="518598"/>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9" name="18 Metin kutusu"/>
          <p:cNvSpPr txBox="1"/>
          <p:nvPr/>
        </p:nvSpPr>
        <p:spPr>
          <a:xfrm>
            <a:off x="142844" y="614347"/>
            <a:ext cx="8858312" cy="3970318"/>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solidFill>
                  <a:srgbClr val="339966"/>
                </a:solidFill>
                <a:latin typeface="Courier New" pitchFamily="49" charset="0"/>
                <a:cs typeface="Courier New" pitchFamily="49" charset="0"/>
              </a:rPr>
              <a:t>% *** Çıkışlar ***</a:t>
            </a:r>
          </a:p>
          <a:p>
            <a:pPr algn="l">
              <a:spcBef>
                <a:spcPct val="0"/>
              </a:spcBef>
            </a:pPr>
            <a:r>
              <a:rPr lang="tr-TR" sz="1800" dirty="0" smtClean="0">
                <a:latin typeface="Courier New" pitchFamily="49" charset="0"/>
                <a:cs typeface="Courier New" pitchFamily="49" charset="0"/>
              </a:rPr>
              <a:t>t = [+1 -1 -1 -1 -1 -1; ...  </a:t>
            </a:r>
            <a:r>
              <a:rPr lang="tr-TR" sz="1800" dirty="0" smtClean="0">
                <a:solidFill>
                  <a:srgbClr val="339966"/>
                </a:solidFill>
                <a:latin typeface="Courier New" pitchFamily="49" charset="0"/>
                <a:cs typeface="Courier New" pitchFamily="49" charset="0"/>
              </a:rPr>
              <a:t>% 1</a:t>
            </a: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2</a:t>
            </a: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3</a:t>
            </a: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A</a:t>
            </a: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B</a:t>
            </a: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C</a:t>
            </a:r>
          </a:p>
          <a:p>
            <a:pPr algn="l">
              <a:spcBef>
                <a:spcPct val="0"/>
              </a:spcBef>
            </a:pPr>
            <a:endParaRPr lang="tr-TR" sz="1800" dirty="0" smtClean="0">
              <a:solidFill>
                <a:srgbClr val="339966"/>
              </a:solidFill>
              <a:latin typeface="Courier New" pitchFamily="49" charset="0"/>
              <a:cs typeface="Courier New" pitchFamily="49" charset="0"/>
            </a:endParaRP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1</a:t>
            </a: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2</a:t>
            </a: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3</a:t>
            </a: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A</a:t>
            </a:r>
          </a:p>
          <a:p>
            <a:pPr algn="l">
              <a:spcBef>
                <a:spcPct val="0"/>
              </a:spcBef>
            </a:pPr>
            <a:r>
              <a:rPr lang="tr-TR" sz="1800" dirty="0" smtClean="0">
                <a:latin typeface="Courier New" pitchFamily="49" charset="0"/>
                <a:cs typeface="Courier New" pitchFamily="49" charset="0"/>
              </a:rPr>
              <a:t>     -1 -1 -1 -1 +1 -1; ...  </a:t>
            </a:r>
            <a:r>
              <a:rPr lang="tr-TR" sz="1800" dirty="0" smtClean="0">
                <a:solidFill>
                  <a:srgbClr val="339966"/>
                </a:solidFill>
                <a:latin typeface="Courier New" pitchFamily="49" charset="0"/>
                <a:cs typeface="Courier New" pitchFamily="49" charset="0"/>
              </a:rPr>
              <a:t>% B</a:t>
            </a:r>
          </a:p>
          <a:p>
            <a:pPr algn="l">
              <a:spcBef>
                <a:spcPct val="0"/>
              </a:spcBef>
            </a:pPr>
            <a:r>
              <a:rPr lang="tr-TR" sz="1800" dirty="0" smtClean="0">
                <a:latin typeface="Courier New" pitchFamily="49" charset="0"/>
                <a:cs typeface="Courier New" pitchFamily="49" charset="0"/>
              </a:rPr>
              <a:t>     -1 -1 -1 -1 -1 +1];     </a:t>
            </a:r>
            <a:r>
              <a:rPr lang="tr-TR" sz="1800" dirty="0" smtClean="0">
                <a:solidFill>
                  <a:srgbClr val="339966"/>
                </a:solidFill>
                <a:latin typeface="Courier New" pitchFamily="49" charset="0"/>
                <a:cs typeface="Courier New" pitchFamily="49" charset="0"/>
              </a:rPr>
              <a:t>% C</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dirty="0" smtClean="0"/>
              <a:t>Görüntü dosyasından karakter tanıma 4</a:t>
            </a:r>
            <a:endParaRPr lang="en-US" altLang="en-US" dirty="0" smtClean="0"/>
          </a:p>
        </p:txBody>
      </p:sp>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142844" y="518598"/>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smtClean="0"/>
          </a:p>
          <a:p>
            <a:pPr algn="l">
              <a:spcBef>
                <a:spcPct val="0"/>
              </a:spcBef>
            </a:pPr>
            <a:endParaRPr lang="tr-TR" sz="2400" b="0" dirty="0" smtClean="0"/>
          </a:p>
        </p:txBody>
      </p:sp>
      <p:sp>
        <p:nvSpPr>
          <p:cNvPr id="9" name="Rectangle 3"/>
          <p:cNvSpPr txBox="1">
            <a:spLocks noChangeArrowheads="1"/>
          </p:cNvSpPr>
          <p:nvPr/>
        </p:nvSpPr>
        <p:spPr bwMode="auto">
          <a:xfrm>
            <a:off x="142844" y="642922"/>
            <a:ext cx="8715375" cy="4410604"/>
          </a:xfrm>
          <a:prstGeom prst="rect">
            <a:avLst/>
          </a:prstGeom>
          <a:noFill/>
          <a:ln w="9525">
            <a:noFill/>
            <a:miter lim="800000"/>
            <a:headEnd/>
            <a:tailEnd/>
          </a:ln>
        </p:spPr>
        <p:txBody>
          <a:bodyPr/>
          <a:lstStyle/>
          <a:p>
            <a:pPr algn="l">
              <a:spcBef>
                <a:spcPct val="0"/>
              </a:spcBef>
            </a:pPr>
            <a:endParaRPr lang="tr-TR" sz="2400" b="0" dirty="0"/>
          </a:p>
        </p:txBody>
      </p:sp>
      <p:sp>
        <p:nvSpPr>
          <p:cNvPr id="19" name="18 Metin kutusu"/>
          <p:cNvSpPr txBox="1"/>
          <p:nvPr/>
        </p:nvSpPr>
        <p:spPr>
          <a:xfrm>
            <a:off x="142844" y="614347"/>
            <a:ext cx="8858312" cy="2862322"/>
          </a:xfrm>
          <a:prstGeom prst="rect">
            <a:avLst/>
          </a:prstGeom>
          <a:noFill/>
          <a:ln>
            <a:solidFill>
              <a:schemeClr val="bg1">
                <a:lumMod val="50000"/>
              </a:schemeClr>
            </a:solidFill>
          </a:ln>
        </p:spPr>
        <p:txBody>
          <a:bodyPr wrap="square" rtlCol="0">
            <a:spAutoFit/>
          </a:bodyPr>
          <a:lstStyle/>
          <a:p>
            <a:pPr algn="l">
              <a:spcBef>
                <a:spcPct val="0"/>
              </a:spcBef>
            </a:pPr>
            <a:r>
              <a:rPr lang="tr-TR" sz="1800" dirty="0" smtClean="0">
                <a:solidFill>
                  <a:srgbClr val="339966"/>
                </a:solidFill>
                <a:latin typeface="Courier New" pitchFamily="49" charset="0"/>
                <a:cs typeface="Courier New" pitchFamily="49" charset="0"/>
              </a:rPr>
              <a:t>% *** Ağırlıkları hesapla ***</a:t>
            </a:r>
          </a:p>
          <a:p>
            <a:pPr algn="l">
              <a:spcBef>
                <a:spcPct val="0"/>
              </a:spcBef>
            </a:pPr>
            <a:r>
              <a:rPr lang="tr-TR" sz="1800" dirty="0" smtClean="0">
                <a:latin typeface="Courier New" pitchFamily="49" charset="0"/>
                <a:cs typeface="Courier New" pitchFamily="49" charset="0"/>
              </a:rPr>
              <a:t>W = s * t;</a:t>
            </a:r>
          </a:p>
          <a:p>
            <a:pPr algn="l">
              <a:spcBef>
                <a:spcPct val="0"/>
              </a:spcBef>
            </a:pPr>
            <a:endParaRPr lang="tr-TR" sz="1800" dirty="0" smtClean="0">
              <a:latin typeface="Courier New" pitchFamily="49" charset="0"/>
              <a:cs typeface="Courier New" pitchFamily="49" charset="0"/>
            </a:endParaRPr>
          </a:p>
          <a:p>
            <a:pPr algn="l">
              <a:spcBef>
                <a:spcPct val="0"/>
              </a:spcBef>
            </a:pPr>
            <a:r>
              <a:rPr lang="tr-TR" sz="1800" dirty="0" smtClean="0">
                <a:solidFill>
                  <a:srgbClr val="339966"/>
                </a:solidFill>
                <a:latin typeface="Courier New" pitchFamily="49" charset="0"/>
                <a:cs typeface="Courier New" pitchFamily="49" charset="0"/>
              </a:rPr>
              <a:t>%--------------------------------------------</a:t>
            </a:r>
          </a:p>
          <a:p>
            <a:pPr algn="l">
              <a:spcBef>
                <a:spcPct val="0"/>
              </a:spcBef>
            </a:pPr>
            <a:r>
              <a:rPr lang="tr-TR" sz="1800" dirty="0" smtClean="0">
                <a:solidFill>
                  <a:srgbClr val="339966"/>
                </a:solidFill>
                <a:latin typeface="Courier New" pitchFamily="49" charset="0"/>
                <a:cs typeface="Courier New" pitchFamily="49" charset="0"/>
              </a:rPr>
              <a:t>% test dosyasını oku (el yazısı ile yazılmış)</a:t>
            </a:r>
          </a:p>
          <a:p>
            <a:pPr algn="l">
              <a:spcBef>
                <a:spcPct val="0"/>
              </a:spcBef>
            </a:pPr>
            <a:r>
              <a:rPr lang="tr-TR" sz="1800" dirty="0" smtClean="0">
                <a:latin typeface="Courier New" pitchFamily="49" charset="0"/>
                <a:cs typeface="Courier New" pitchFamily="49" charset="0"/>
              </a:rPr>
              <a:t>x = sifir_1('t/e1.png');</a:t>
            </a:r>
          </a:p>
          <a:p>
            <a:pPr algn="l">
              <a:spcBef>
                <a:spcPct val="0"/>
              </a:spcBef>
            </a:pPr>
            <a:endParaRPr lang="tr-TR" sz="1800" dirty="0" smtClean="0">
              <a:latin typeface="Courier New" pitchFamily="49" charset="0"/>
              <a:cs typeface="Courier New" pitchFamily="49" charset="0"/>
            </a:endParaRPr>
          </a:p>
          <a:p>
            <a:pPr algn="l">
              <a:spcBef>
                <a:spcPct val="0"/>
              </a:spcBef>
            </a:pPr>
            <a:r>
              <a:rPr lang="tr-TR" sz="1800" dirty="0" smtClean="0">
                <a:solidFill>
                  <a:srgbClr val="339966"/>
                </a:solidFill>
                <a:latin typeface="Courier New" pitchFamily="49" charset="0"/>
                <a:cs typeface="Courier New" pitchFamily="49" charset="0"/>
              </a:rPr>
              <a:t>% çıkışı hesapla (karakteri belirle)</a:t>
            </a:r>
          </a:p>
          <a:p>
            <a:pPr algn="l">
              <a:spcBef>
                <a:spcPct val="0"/>
              </a:spcBef>
            </a:pPr>
            <a:r>
              <a:rPr lang="tr-TR" sz="1800" dirty="0" smtClean="0">
                <a:latin typeface="Courier New" pitchFamily="49" charset="0"/>
                <a:cs typeface="Courier New" pitchFamily="49" charset="0"/>
              </a:rPr>
              <a:t>y = x*W</a:t>
            </a:r>
          </a:p>
          <a:p>
            <a:pPr algn="l">
              <a:spcBef>
                <a:spcPct val="0"/>
              </a:spcBef>
            </a:pPr>
            <a:endParaRPr lang="tr-TR" sz="1800" dirty="0" smtClean="0">
              <a:latin typeface="Courier New" pitchFamily="49" charset="0"/>
              <a:cs typeface="Courier New" pitchFamily="49" charset="0"/>
            </a:endParaRPr>
          </a:p>
        </p:txBody>
      </p:sp>
      <p:pic>
        <p:nvPicPr>
          <p:cNvPr id="44034" name="Picture 2" descr="C:\Users\optik\Desktop\matlab\ann\t\t\eC.png"/>
          <p:cNvPicPr>
            <a:picLocks noChangeAspect="1" noChangeArrowheads="1"/>
          </p:cNvPicPr>
          <p:nvPr/>
        </p:nvPicPr>
        <p:blipFill>
          <a:blip r:embed="rId2"/>
          <a:srcRect/>
          <a:stretch>
            <a:fillRect/>
          </a:stretch>
        </p:blipFill>
        <p:spPr bwMode="auto">
          <a:xfrm>
            <a:off x="7500958" y="3500442"/>
            <a:ext cx="1466850" cy="2019300"/>
          </a:xfrm>
          <a:prstGeom prst="rect">
            <a:avLst/>
          </a:prstGeom>
          <a:noFill/>
        </p:spPr>
      </p:pic>
      <p:pic>
        <p:nvPicPr>
          <p:cNvPr id="44035" name="Picture 3" descr="C:\Users\optik\Desktop\matlab\ann\t\t\e1.png"/>
          <p:cNvPicPr>
            <a:picLocks noChangeAspect="1" noChangeArrowheads="1"/>
          </p:cNvPicPr>
          <p:nvPr/>
        </p:nvPicPr>
        <p:blipFill>
          <a:blip r:embed="rId3"/>
          <a:srcRect/>
          <a:stretch>
            <a:fillRect/>
          </a:stretch>
        </p:blipFill>
        <p:spPr bwMode="auto">
          <a:xfrm>
            <a:off x="190478" y="3500442"/>
            <a:ext cx="1238250" cy="2019300"/>
          </a:xfrm>
          <a:prstGeom prst="rect">
            <a:avLst/>
          </a:prstGeom>
          <a:noFill/>
        </p:spPr>
      </p:pic>
      <p:pic>
        <p:nvPicPr>
          <p:cNvPr id="44036" name="Picture 4" descr="C:\Users\optik\Desktop\matlab\ann\t\t\e2.png"/>
          <p:cNvPicPr>
            <a:picLocks noChangeAspect="1" noChangeArrowheads="1"/>
          </p:cNvPicPr>
          <p:nvPr/>
        </p:nvPicPr>
        <p:blipFill>
          <a:blip r:embed="rId4"/>
          <a:srcRect/>
          <a:stretch>
            <a:fillRect/>
          </a:stretch>
        </p:blipFill>
        <p:spPr bwMode="auto">
          <a:xfrm>
            <a:off x="1571604" y="3500442"/>
            <a:ext cx="1295400" cy="2019300"/>
          </a:xfrm>
          <a:prstGeom prst="rect">
            <a:avLst/>
          </a:prstGeom>
          <a:noFill/>
        </p:spPr>
      </p:pic>
      <p:pic>
        <p:nvPicPr>
          <p:cNvPr id="44037" name="Picture 5" descr="C:\Users\optik\Desktop\matlab\ann\t\t\e3.png"/>
          <p:cNvPicPr>
            <a:picLocks noChangeAspect="1" noChangeArrowheads="1"/>
          </p:cNvPicPr>
          <p:nvPr/>
        </p:nvPicPr>
        <p:blipFill>
          <a:blip r:embed="rId5"/>
          <a:srcRect/>
          <a:stretch>
            <a:fillRect/>
          </a:stretch>
        </p:blipFill>
        <p:spPr bwMode="auto">
          <a:xfrm>
            <a:off x="3000364" y="3500442"/>
            <a:ext cx="1200150" cy="2019300"/>
          </a:xfrm>
          <a:prstGeom prst="rect">
            <a:avLst/>
          </a:prstGeom>
          <a:noFill/>
        </p:spPr>
      </p:pic>
      <p:pic>
        <p:nvPicPr>
          <p:cNvPr id="44038" name="Picture 6" descr="C:\Users\optik\Desktop\matlab\ann\t\t\eA.png"/>
          <p:cNvPicPr>
            <a:picLocks noChangeAspect="1" noChangeArrowheads="1"/>
          </p:cNvPicPr>
          <p:nvPr/>
        </p:nvPicPr>
        <p:blipFill>
          <a:blip r:embed="rId6"/>
          <a:srcRect/>
          <a:stretch>
            <a:fillRect/>
          </a:stretch>
        </p:blipFill>
        <p:spPr bwMode="auto">
          <a:xfrm>
            <a:off x="4500562" y="3500442"/>
            <a:ext cx="1409700" cy="2019300"/>
          </a:xfrm>
          <a:prstGeom prst="rect">
            <a:avLst/>
          </a:prstGeom>
          <a:noFill/>
        </p:spPr>
      </p:pic>
      <p:pic>
        <p:nvPicPr>
          <p:cNvPr id="44039" name="Picture 7" descr="C:\Users\optik\Desktop\matlab\ann\t\t\eB.png"/>
          <p:cNvPicPr>
            <a:picLocks noChangeAspect="1" noChangeArrowheads="1"/>
          </p:cNvPicPr>
          <p:nvPr/>
        </p:nvPicPr>
        <p:blipFill>
          <a:blip r:embed="rId7"/>
          <a:srcRect/>
          <a:stretch>
            <a:fillRect/>
          </a:stretch>
        </p:blipFill>
        <p:spPr bwMode="auto">
          <a:xfrm>
            <a:off x="6072198" y="3500442"/>
            <a:ext cx="1200150" cy="20193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YSA</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Font typeface="Arial" charset="0"/>
              <a:buChar char="•"/>
            </a:pPr>
            <a:r>
              <a:rPr lang="tr-TR" sz="2400" dirty="0" smtClean="0"/>
              <a:t>Yapay sinir ağları (YSA), insan beyninin bilgi işleme tekniğinden esinlenerek geliştirilmiş bir bilgi-işlem teknolojisidir. </a:t>
            </a:r>
          </a:p>
          <a:p>
            <a:pPr>
              <a:buFont typeface="Arial" charset="0"/>
              <a:buChar char="•"/>
            </a:pPr>
            <a:endParaRPr lang="tr-TR" sz="2400" dirty="0" smtClean="0"/>
          </a:p>
          <a:p>
            <a:pPr>
              <a:buFont typeface="Arial" charset="0"/>
              <a:buChar char="•"/>
            </a:pPr>
            <a:r>
              <a:rPr lang="tr-TR" sz="2400" dirty="0" smtClean="0"/>
              <a:t>YSA ile basit biyolojik sinir sisteminin çalışma şekli taklit edilir. Taklit edilen sinir hücreleri nöronlar içerir. Bu nöronlar çeşitli şekillerde birbirlerine bağlanarak bir ağ oluşturur. </a:t>
            </a:r>
          </a:p>
          <a:p>
            <a:pPr>
              <a:buFont typeface="Arial" charset="0"/>
              <a:buChar char="•"/>
            </a:pPr>
            <a:endParaRPr lang="tr-TR" sz="2400" dirty="0" smtClean="0"/>
          </a:p>
          <a:p>
            <a:pPr>
              <a:buFont typeface="Arial" charset="0"/>
              <a:buChar char="•"/>
            </a:pPr>
            <a:r>
              <a:rPr lang="tr-TR" sz="2400" dirty="0" smtClean="0"/>
              <a:t>Bu ağlar öğrenme, hafızaya alma ve veriler arasındaki ilişkiyi ortaya çıkarma kapasitesine sahiptirler.</a:t>
            </a:r>
          </a:p>
          <a:p>
            <a:pPr>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YSA: Nerede Kullanılıyor?</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Font typeface="Arial" charset="0"/>
              <a:buChar char="•"/>
            </a:pPr>
            <a:r>
              <a:rPr lang="tr-TR" altLang="tr-TR" sz="2400" dirty="0" smtClean="0"/>
              <a:t>Sinyal İşleme </a:t>
            </a:r>
          </a:p>
          <a:p>
            <a:pPr>
              <a:buFont typeface="Arial" charset="0"/>
              <a:buChar char="•"/>
            </a:pPr>
            <a:r>
              <a:rPr lang="tr-TR" altLang="tr-TR" sz="2400" dirty="0" smtClean="0"/>
              <a:t>Elektronik Kontrol</a:t>
            </a:r>
          </a:p>
          <a:p>
            <a:pPr>
              <a:buFont typeface="Arial" charset="0"/>
              <a:buChar char="•"/>
            </a:pPr>
            <a:r>
              <a:rPr lang="tr-TR" altLang="tr-TR" sz="2400" dirty="0" smtClean="0"/>
              <a:t>Örüntü Algılama (Ses ve görüntü tanıma)</a:t>
            </a:r>
          </a:p>
          <a:p>
            <a:pPr>
              <a:buFont typeface="Arial" charset="0"/>
              <a:buChar char="•"/>
            </a:pPr>
            <a:r>
              <a:rPr lang="tr-TR" altLang="tr-TR" sz="2400" dirty="0" smtClean="0"/>
              <a:t>Tıp (Tanı ve tedavi)</a:t>
            </a:r>
          </a:p>
          <a:p>
            <a:pPr>
              <a:buFont typeface="Arial" charset="0"/>
              <a:buChar char="•"/>
            </a:pPr>
            <a:r>
              <a:rPr lang="tr-TR" altLang="tr-TR" sz="2400" dirty="0" smtClean="0"/>
              <a:t>Seslendirme (1000 kelimeyi öğrenip yeni kelimeleri telafuz)</a:t>
            </a:r>
          </a:p>
          <a:p>
            <a:pPr>
              <a:buFont typeface="Arial" charset="0"/>
              <a:buChar char="•"/>
            </a:pPr>
            <a:r>
              <a:rPr lang="tr-TR" altLang="tr-TR" sz="2400" dirty="0" smtClean="0"/>
              <a:t>Veri Analizi (bağımsız girdiler ve çıktılar arasındaki ilişki)</a:t>
            </a:r>
          </a:p>
          <a:p>
            <a:pPr>
              <a:buFont typeface="Arial" charset="0"/>
              <a:buChar char="•"/>
            </a:pPr>
            <a:r>
              <a:rPr lang="tr-TR" altLang="tr-TR" sz="2400" dirty="0" smtClean="0"/>
              <a:t>...</a:t>
            </a:r>
          </a:p>
          <a:p>
            <a:pPr>
              <a:buFont typeface="Arial" charset="0"/>
              <a:buChar char="•"/>
            </a:pPr>
            <a:endParaRPr lang="tr-TR" altLang="tr-TR" sz="2400" dirty="0" smtClean="0"/>
          </a:p>
          <a:p>
            <a:pPr>
              <a:buFont typeface="Arial" charset="0"/>
              <a:buChar char="•"/>
            </a:pPr>
            <a:endParaRPr lang="tr-TR" altLang="tr-TR"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YSA: Kim Geliştirdi?</a:t>
            </a:r>
            <a:endParaRPr lang="en-US" altLang="en-US" dirty="0" smtClean="0"/>
          </a:p>
        </p:txBody>
      </p:sp>
      <p:sp>
        <p:nvSpPr>
          <p:cNvPr id="3075" name="Text Box 4"/>
          <p:cNvSpPr>
            <a:spLocks noGrp="1" noChangeArrowheads="1"/>
          </p:cNvSpPr>
          <p:nvPr>
            <p:ph type="body" idx="1"/>
          </p:nvPr>
        </p:nvSpPr>
        <p:spPr>
          <a:xfrm>
            <a:off x="73054" y="500046"/>
            <a:ext cx="8713788" cy="4719638"/>
          </a:xfrm>
        </p:spPr>
        <p:txBody>
          <a:bodyPr/>
          <a:lstStyle/>
          <a:p>
            <a:pPr>
              <a:buFont typeface="Arial" charset="0"/>
              <a:buChar char="•"/>
            </a:pPr>
            <a:r>
              <a:rPr lang="tr-TR" altLang="tr-TR" sz="1600" b="1" dirty="0" smtClean="0">
                <a:solidFill>
                  <a:srgbClr val="0000FF"/>
                </a:solidFill>
              </a:rPr>
              <a:t>1943: İlk fikir</a:t>
            </a:r>
          </a:p>
          <a:p>
            <a:pPr>
              <a:buFont typeface="Arial" charset="0"/>
              <a:buChar char="•"/>
            </a:pPr>
            <a:endParaRPr lang="tr-TR" altLang="tr-TR" sz="1600" b="1" dirty="0" smtClean="0">
              <a:solidFill>
                <a:srgbClr val="0000FF"/>
              </a:solidFill>
            </a:endParaRPr>
          </a:p>
          <a:p>
            <a:pPr>
              <a:buNone/>
            </a:pPr>
            <a:endParaRPr lang="tr-TR" altLang="tr-TR" sz="1600" b="1" dirty="0" smtClean="0">
              <a:solidFill>
                <a:srgbClr val="0000FF"/>
              </a:solidFill>
            </a:endParaRPr>
          </a:p>
          <a:p>
            <a:pPr>
              <a:buNone/>
            </a:pPr>
            <a:endParaRPr lang="tr-TR" altLang="tr-TR" sz="1600" b="1" dirty="0" smtClean="0">
              <a:solidFill>
                <a:srgbClr val="0000FF"/>
              </a:solidFill>
            </a:endParaRPr>
          </a:p>
          <a:p>
            <a:pPr>
              <a:buFont typeface="Arial" charset="0"/>
              <a:buChar char="•"/>
            </a:pPr>
            <a:r>
              <a:rPr lang="tr-TR" altLang="tr-TR" sz="1600" b="1" dirty="0" smtClean="0">
                <a:solidFill>
                  <a:srgbClr val="0000FF"/>
                </a:solidFill>
              </a:rPr>
              <a:t>1949: İlk öğrenme kuralı</a:t>
            </a:r>
          </a:p>
          <a:p>
            <a:pPr>
              <a:buNone/>
            </a:pPr>
            <a:endParaRPr lang="tr-TR" altLang="tr-TR" sz="1600" b="1" dirty="0" smtClean="0">
              <a:solidFill>
                <a:srgbClr val="0000FF"/>
              </a:solidFill>
            </a:endParaRPr>
          </a:p>
          <a:p>
            <a:pPr>
              <a:buNone/>
            </a:pPr>
            <a:endParaRPr lang="tr-TR" altLang="tr-TR" sz="1600" b="1" dirty="0" smtClean="0">
              <a:solidFill>
                <a:srgbClr val="0000FF"/>
              </a:solidFill>
            </a:endParaRPr>
          </a:p>
          <a:p>
            <a:pPr>
              <a:buFont typeface="Arial" charset="0"/>
              <a:buChar char="•"/>
            </a:pPr>
            <a:r>
              <a:rPr lang="tr-TR" altLang="tr-TR" sz="1600" b="1" dirty="0" smtClean="0">
                <a:solidFill>
                  <a:srgbClr val="0000FF"/>
                </a:solidFill>
              </a:rPr>
              <a:t>1958: Beynin bilgisayar modeli</a:t>
            </a:r>
          </a:p>
          <a:p>
            <a:pPr>
              <a:buFont typeface="Arial" charset="0"/>
              <a:buChar char="•"/>
            </a:pPr>
            <a:endParaRPr lang="tr-TR" altLang="tr-TR" sz="1600" b="1" dirty="0" smtClean="0">
              <a:solidFill>
                <a:srgbClr val="0000FF"/>
              </a:solidFill>
            </a:endParaRPr>
          </a:p>
          <a:p>
            <a:pPr>
              <a:buFont typeface="Arial" charset="0"/>
              <a:buChar char="•"/>
            </a:pPr>
            <a:endParaRPr lang="tr-TR" altLang="tr-TR" sz="1600" b="1" dirty="0" smtClean="0">
              <a:solidFill>
                <a:srgbClr val="0000FF"/>
              </a:solidFill>
            </a:endParaRPr>
          </a:p>
          <a:p>
            <a:pPr>
              <a:buFont typeface="Arial" charset="0"/>
              <a:buChar char="•"/>
            </a:pPr>
            <a:r>
              <a:rPr lang="tr-TR" altLang="tr-TR" sz="1600" b="1" dirty="0" smtClean="0">
                <a:solidFill>
                  <a:srgbClr val="0000FF"/>
                </a:solidFill>
              </a:rPr>
              <a:t>1982: Donanımsal YSA</a:t>
            </a:r>
          </a:p>
          <a:p>
            <a:pPr>
              <a:buFont typeface="Arial" charset="0"/>
              <a:buChar char="•"/>
            </a:pPr>
            <a:endParaRPr lang="tr-TR" altLang="tr-TR" sz="1600" b="1" dirty="0" smtClean="0">
              <a:solidFill>
                <a:srgbClr val="0000FF"/>
              </a:solidFill>
            </a:endParaRPr>
          </a:p>
          <a:p>
            <a:pPr>
              <a:buFont typeface="Arial" charset="0"/>
              <a:buChar char="•"/>
            </a:pPr>
            <a:endParaRPr lang="tr-TR" altLang="tr-TR" sz="1600" b="1" dirty="0" smtClean="0">
              <a:solidFill>
                <a:srgbClr val="0000FF"/>
              </a:solidFill>
            </a:endParaRPr>
          </a:p>
          <a:p>
            <a:pPr>
              <a:buFont typeface="Arial" charset="0"/>
              <a:buChar char="•"/>
            </a:pPr>
            <a:endParaRPr lang="tr-TR" altLang="tr-TR" sz="1600" b="1" dirty="0" smtClean="0">
              <a:solidFill>
                <a:srgbClr val="0000FF"/>
              </a:solidFill>
            </a:endParaRPr>
          </a:p>
          <a:p>
            <a:pPr>
              <a:buFont typeface="Arial" charset="0"/>
              <a:buChar char="•"/>
            </a:pPr>
            <a:endParaRPr lang="tr-TR" altLang="tr-TR" sz="1600" b="1" dirty="0" smtClean="0">
              <a:solidFill>
                <a:srgbClr val="0000FF"/>
              </a:solidFill>
            </a:endParaRPr>
          </a:p>
          <a:p>
            <a:pPr>
              <a:buFont typeface="Arial" charset="0"/>
              <a:buChar char="•"/>
            </a:pPr>
            <a:endParaRPr lang="tr-TR" altLang="tr-TR" sz="1600" b="1" dirty="0" smtClean="0">
              <a:solidFill>
                <a:srgbClr val="0000FF"/>
              </a:solidFill>
            </a:endParaRPr>
          </a:p>
        </p:txBody>
      </p:sp>
      <p:pic>
        <p:nvPicPr>
          <p:cNvPr id="7170" name="Picture 2"/>
          <p:cNvPicPr>
            <a:picLocks noChangeAspect="1" noChangeArrowheads="1"/>
          </p:cNvPicPr>
          <p:nvPr/>
        </p:nvPicPr>
        <p:blipFill>
          <a:blip r:embed="rId2"/>
          <a:srcRect/>
          <a:stretch>
            <a:fillRect/>
          </a:stretch>
        </p:blipFill>
        <p:spPr bwMode="auto">
          <a:xfrm>
            <a:off x="714348" y="824541"/>
            <a:ext cx="8286776" cy="818513"/>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500034" y="2857500"/>
            <a:ext cx="8215370" cy="596407"/>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642910" y="2000244"/>
            <a:ext cx="8239125" cy="590550"/>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571472" y="4685356"/>
            <a:ext cx="8215370" cy="743912"/>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a:srcRect/>
          <a:stretch>
            <a:fillRect/>
          </a:stretch>
        </p:blipFill>
        <p:spPr bwMode="auto">
          <a:xfrm>
            <a:off x="571472" y="3786194"/>
            <a:ext cx="8286776" cy="777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
            <a:srgbClr val="FF0000"/>
          </a:buClr>
          <a:buSzTx/>
          <a:buFont typeface="Wingdings" pitchFamily="2" charset="2"/>
          <a:buNone/>
          <a:tabLst/>
          <a:defRPr kumimoji="0" lang="en-US" sz="2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
            <a:srgbClr val="FF0000"/>
          </a:buClr>
          <a:buSzTx/>
          <a:buFont typeface="Wingdings" pitchFamily="2" charset="2"/>
          <a:buNone/>
          <a:tabLst/>
          <a:defRPr kumimoji="0" lang="en-US" sz="2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5258</TotalTime>
  <Words>4163</Words>
  <Application>Microsoft Office PowerPoint</Application>
  <PresentationFormat>Ekran Gösterisi (16:10)</PresentationFormat>
  <Paragraphs>742</Paragraphs>
  <Slides>64</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64</vt:i4>
      </vt:variant>
    </vt:vector>
  </HeadingPairs>
  <TitlesOfParts>
    <vt:vector size="66" baseType="lpstr">
      <vt:lpstr>Varsayılan Tasarım</vt:lpstr>
      <vt:lpstr>Denklem</vt:lpstr>
      <vt:lpstr> </vt:lpstr>
      <vt:lpstr>İçerik</vt:lpstr>
      <vt:lpstr>Slayt 3</vt:lpstr>
      <vt:lpstr>YZ ve MÖ</vt:lpstr>
      <vt:lpstr>Slayt 5</vt:lpstr>
      <vt:lpstr>Slayt 6</vt:lpstr>
      <vt:lpstr>YSA</vt:lpstr>
      <vt:lpstr>YSA: Nerede Kullanılıyor?</vt:lpstr>
      <vt:lpstr>YSA: Kim Geliştirdi?</vt:lpstr>
      <vt:lpstr>Nöron = Sinir Hücresi</vt:lpstr>
      <vt:lpstr>Nöron</vt:lpstr>
      <vt:lpstr>Yapay Nöron</vt:lpstr>
      <vt:lpstr>YSA ve Sinir sistemi elemanlarının karşılaştırılması</vt:lpstr>
      <vt:lpstr>Yapay Sinir Ağı</vt:lpstr>
      <vt:lpstr>Slayt 15</vt:lpstr>
      <vt:lpstr>Slayt 16</vt:lpstr>
      <vt:lpstr>Perceptron Aktivasyonu</vt:lpstr>
      <vt:lpstr>Aktivaston</vt:lpstr>
      <vt:lpstr>Aktivaston Fonksiyonu Örnekleri</vt:lpstr>
      <vt:lpstr>Aktivaston Fonksiyonu Örnekleri</vt:lpstr>
      <vt:lpstr>Aktivaston Fonksiyonu Örnekleri</vt:lpstr>
      <vt:lpstr>Püf Noktalar</vt:lpstr>
      <vt:lpstr>Çok katmanlı Ağlar için Geri Yayılım (Back Propagation)</vt:lpstr>
      <vt:lpstr>MATLAB ile Yapay Sinir Ağları</vt:lpstr>
      <vt:lpstr>MATLAB ile Yapay Sinir Ağları</vt:lpstr>
      <vt:lpstr>MATLAB ile Yapay Sinir Ağları</vt:lpstr>
      <vt:lpstr>Örnek</vt:lpstr>
      <vt:lpstr>Örnek</vt:lpstr>
      <vt:lpstr>Alıştırma</vt:lpstr>
      <vt:lpstr>Slayt 30</vt:lpstr>
      <vt:lpstr>Basit Mimari</vt:lpstr>
      <vt:lpstr>Hebb Net Algoritması [Girdiler s, Çıktı t]</vt:lpstr>
      <vt:lpstr>Örnek:</vt:lpstr>
      <vt:lpstr>Örnek:</vt:lpstr>
      <vt:lpstr>Slayt 35</vt:lpstr>
      <vt:lpstr>Basit Mimari</vt:lpstr>
      <vt:lpstr>Hesaplama</vt:lpstr>
      <vt:lpstr>Algoritma [Girdiler s, Çıktılar t]</vt:lpstr>
      <vt:lpstr>Örnek:</vt:lpstr>
      <vt:lpstr>Örnek:</vt:lpstr>
      <vt:lpstr>Örnek: Basit karakter tanıma 1 </vt:lpstr>
      <vt:lpstr>Örnek: Basit karakter tanıma 2 </vt:lpstr>
      <vt:lpstr>Örnek: Basit karakter tanıma 3 </vt:lpstr>
      <vt:lpstr>Slayt 44</vt:lpstr>
      <vt:lpstr>Atış Problemi: Fitting</vt:lpstr>
      <vt:lpstr>Nişastadan Şurup Eldesi: Fitting</vt:lpstr>
      <vt:lpstr>Iris Flower: Pattern Recognition</vt:lpstr>
      <vt:lpstr>Tohumların Sınıflandırılması: Pattern Rec.</vt:lpstr>
      <vt:lpstr>Güneş Lekeleri: Time Series</vt:lpstr>
      <vt:lpstr>Güneş Lekeleri: Time Series</vt:lpstr>
      <vt:lpstr>Güneş Lekeleri: Time Series</vt:lpstr>
      <vt:lpstr>Slayt 52</vt:lpstr>
      <vt:lpstr>Ses Tanıma</vt:lpstr>
      <vt:lpstr>Karakter Tanıma</vt:lpstr>
      <vt:lpstr>Slayt 55</vt:lpstr>
      <vt:lpstr>Slayt 56</vt:lpstr>
      <vt:lpstr>Slayt 57</vt:lpstr>
      <vt:lpstr>Slayt 58</vt:lpstr>
      <vt:lpstr>Slayt 59</vt:lpstr>
      <vt:lpstr>Hebb Rule ile Görüntü dosyasından karakter tanıma</vt:lpstr>
      <vt:lpstr>Görüntü dosyasından karakter tanıma 1</vt:lpstr>
      <vt:lpstr>Görüntü dosyasından karakter tanıma 2</vt:lpstr>
      <vt:lpstr>Görüntü dosyasından karakter tanıma 3</vt:lpstr>
      <vt:lpstr>Görüntü dosyasından karakter tanıma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bingul</dc:creator>
  <cp:lastModifiedBy>ronaldinho424</cp:lastModifiedBy>
  <cp:revision>1179</cp:revision>
  <dcterms:created xsi:type="dcterms:W3CDTF">2007-07-20T00:09:13Z</dcterms:created>
  <dcterms:modified xsi:type="dcterms:W3CDTF">2023-05-02T18:15:25Z</dcterms:modified>
</cp:coreProperties>
</file>