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6" r:id="rId2"/>
    <p:sldId id="511" r:id="rId3"/>
    <p:sldId id="510" r:id="rId4"/>
    <p:sldId id="485" r:id="rId5"/>
    <p:sldId id="543" r:id="rId6"/>
    <p:sldId id="545" r:id="rId7"/>
    <p:sldId id="502" r:id="rId8"/>
    <p:sldId id="573" r:id="rId9"/>
    <p:sldId id="514" r:id="rId10"/>
    <p:sldId id="547" r:id="rId11"/>
    <p:sldId id="550" r:id="rId12"/>
    <p:sldId id="549" r:id="rId13"/>
    <p:sldId id="546" r:id="rId14"/>
    <p:sldId id="572" r:id="rId15"/>
    <p:sldId id="571" r:id="rId16"/>
    <p:sldId id="553" r:id="rId17"/>
    <p:sldId id="559" r:id="rId18"/>
    <p:sldId id="554" r:id="rId19"/>
    <p:sldId id="555" r:id="rId20"/>
    <p:sldId id="556" r:id="rId21"/>
    <p:sldId id="557" r:id="rId22"/>
    <p:sldId id="558" r:id="rId23"/>
    <p:sldId id="577" r:id="rId24"/>
    <p:sldId id="578" r:id="rId25"/>
    <p:sldId id="579" r:id="rId26"/>
    <p:sldId id="551" r:id="rId27"/>
    <p:sldId id="552" r:id="rId28"/>
    <p:sldId id="560" r:id="rId29"/>
    <p:sldId id="564" r:id="rId30"/>
    <p:sldId id="628" r:id="rId31"/>
    <p:sldId id="565" r:id="rId32"/>
    <p:sldId id="567" r:id="rId33"/>
    <p:sldId id="569" r:id="rId34"/>
    <p:sldId id="568" r:id="rId35"/>
    <p:sldId id="570" r:id="rId36"/>
    <p:sldId id="574" r:id="rId37"/>
    <p:sldId id="575" r:id="rId38"/>
    <p:sldId id="591" r:id="rId39"/>
    <p:sldId id="592" r:id="rId40"/>
    <p:sldId id="593" r:id="rId41"/>
    <p:sldId id="629" r:id="rId42"/>
    <p:sldId id="594" r:id="rId43"/>
    <p:sldId id="595" r:id="rId44"/>
    <p:sldId id="630" r:id="rId45"/>
    <p:sldId id="534" r:id="rId46"/>
    <p:sldId id="544" r:id="rId47"/>
    <p:sldId id="542" r:id="rId48"/>
    <p:sldId id="580" r:id="rId49"/>
    <p:sldId id="581" r:id="rId50"/>
    <p:sldId id="582" r:id="rId51"/>
    <p:sldId id="583" r:id="rId52"/>
    <p:sldId id="584" r:id="rId53"/>
    <p:sldId id="585" r:id="rId54"/>
    <p:sldId id="586" r:id="rId55"/>
    <p:sldId id="587" r:id="rId56"/>
    <p:sldId id="588" r:id="rId57"/>
    <p:sldId id="589" r:id="rId58"/>
    <p:sldId id="590" r:id="rId59"/>
    <p:sldId id="535" r:id="rId60"/>
    <p:sldId id="644" r:id="rId61"/>
    <p:sldId id="645" r:id="rId62"/>
    <p:sldId id="646" r:id="rId63"/>
    <p:sldId id="647" r:id="rId64"/>
    <p:sldId id="609" r:id="rId65"/>
    <p:sldId id="611" r:id="rId66"/>
    <p:sldId id="612" r:id="rId67"/>
    <p:sldId id="610" r:id="rId68"/>
    <p:sldId id="614" r:id="rId69"/>
    <p:sldId id="613" r:id="rId70"/>
    <p:sldId id="621" r:id="rId71"/>
    <p:sldId id="619" r:id="rId72"/>
    <p:sldId id="620" r:id="rId73"/>
    <p:sldId id="648" r:id="rId74"/>
    <p:sldId id="649" r:id="rId75"/>
    <p:sldId id="618" r:id="rId76"/>
    <p:sldId id="576" r:id="rId77"/>
    <p:sldId id="627" r:id="rId78"/>
    <p:sldId id="624" r:id="rId79"/>
    <p:sldId id="625" r:id="rId80"/>
    <p:sldId id="626" r:id="rId81"/>
    <p:sldId id="631" r:id="rId82"/>
    <p:sldId id="632" r:id="rId83"/>
    <p:sldId id="633" r:id="rId84"/>
    <p:sldId id="634" r:id="rId85"/>
    <p:sldId id="635" r:id="rId86"/>
    <p:sldId id="636" r:id="rId87"/>
    <p:sldId id="637" r:id="rId88"/>
    <p:sldId id="638" r:id="rId89"/>
    <p:sldId id="639" r:id="rId90"/>
    <p:sldId id="640" r:id="rId91"/>
    <p:sldId id="641" r:id="rId92"/>
    <p:sldId id="642" r:id="rId93"/>
    <p:sldId id="643" r:id="rId94"/>
  </p:sldIdLst>
  <p:sldSz cx="9144000" cy="5715000" type="screen16x10"/>
  <p:notesSz cx="7315200" cy="9601200"/>
  <p:defaultTextStyle>
    <a:defPPr>
      <a:defRPr lang="en-US"/>
    </a:defPPr>
    <a:lvl1pPr algn="ctr" rtl="0" fontAlgn="base">
      <a:spcBef>
        <a:spcPct val="50000"/>
      </a:spcBef>
      <a:spcAft>
        <a:spcPct val="0"/>
      </a:spcAft>
      <a:buClr>
        <a:srgbClr val="FF0000"/>
      </a:buClr>
      <a:buFont typeface="Wingdings" pitchFamily="2" charset="2"/>
      <a:defRPr sz="2800" b="1" kern="1200">
        <a:solidFill>
          <a:schemeClr val="tx1"/>
        </a:solidFill>
        <a:latin typeface="Arial" charset="0"/>
        <a:ea typeface="+mn-ea"/>
        <a:cs typeface="Arial" charset="0"/>
      </a:defRPr>
    </a:lvl1pPr>
    <a:lvl2pPr marL="457200" algn="ctr" rtl="0" fontAlgn="base">
      <a:spcBef>
        <a:spcPct val="50000"/>
      </a:spcBef>
      <a:spcAft>
        <a:spcPct val="0"/>
      </a:spcAft>
      <a:buClr>
        <a:srgbClr val="FF0000"/>
      </a:buClr>
      <a:buFont typeface="Wingdings" pitchFamily="2" charset="2"/>
      <a:defRPr sz="2800" b="1" kern="1200">
        <a:solidFill>
          <a:schemeClr val="tx1"/>
        </a:solidFill>
        <a:latin typeface="Arial" charset="0"/>
        <a:ea typeface="+mn-ea"/>
        <a:cs typeface="Arial" charset="0"/>
      </a:defRPr>
    </a:lvl2pPr>
    <a:lvl3pPr marL="914400" algn="ctr" rtl="0" fontAlgn="base">
      <a:spcBef>
        <a:spcPct val="50000"/>
      </a:spcBef>
      <a:spcAft>
        <a:spcPct val="0"/>
      </a:spcAft>
      <a:buClr>
        <a:srgbClr val="FF0000"/>
      </a:buClr>
      <a:buFont typeface="Wingdings" pitchFamily="2" charset="2"/>
      <a:defRPr sz="2800" b="1" kern="1200">
        <a:solidFill>
          <a:schemeClr val="tx1"/>
        </a:solidFill>
        <a:latin typeface="Arial" charset="0"/>
        <a:ea typeface="+mn-ea"/>
        <a:cs typeface="Arial" charset="0"/>
      </a:defRPr>
    </a:lvl3pPr>
    <a:lvl4pPr marL="1371600" algn="ctr" rtl="0" fontAlgn="base">
      <a:spcBef>
        <a:spcPct val="50000"/>
      </a:spcBef>
      <a:spcAft>
        <a:spcPct val="0"/>
      </a:spcAft>
      <a:buClr>
        <a:srgbClr val="FF0000"/>
      </a:buClr>
      <a:buFont typeface="Wingdings" pitchFamily="2" charset="2"/>
      <a:defRPr sz="2800" b="1" kern="1200">
        <a:solidFill>
          <a:schemeClr val="tx1"/>
        </a:solidFill>
        <a:latin typeface="Arial" charset="0"/>
        <a:ea typeface="+mn-ea"/>
        <a:cs typeface="Arial" charset="0"/>
      </a:defRPr>
    </a:lvl4pPr>
    <a:lvl5pPr marL="1828800" algn="ctr" rtl="0" fontAlgn="base">
      <a:spcBef>
        <a:spcPct val="50000"/>
      </a:spcBef>
      <a:spcAft>
        <a:spcPct val="0"/>
      </a:spcAft>
      <a:buClr>
        <a:srgbClr val="FF0000"/>
      </a:buClr>
      <a:buFont typeface="Wingdings" pitchFamily="2" charset="2"/>
      <a:defRPr sz="2800" b="1" kern="1200">
        <a:solidFill>
          <a:schemeClr val="tx1"/>
        </a:solidFill>
        <a:latin typeface="Arial" charset="0"/>
        <a:ea typeface="+mn-ea"/>
        <a:cs typeface="Arial" charset="0"/>
      </a:defRPr>
    </a:lvl5pPr>
    <a:lvl6pPr marL="2286000" algn="l" defTabSz="914400" rtl="0" eaLnBrk="1" latinLnBrk="0" hangingPunct="1">
      <a:defRPr sz="2800" b="1" kern="1200">
        <a:solidFill>
          <a:schemeClr val="tx1"/>
        </a:solidFill>
        <a:latin typeface="Arial" charset="0"/>
        <a:ea typeface="+mn-ea"/>
        <a:cs typeface="Arial" charset="0"/>
      </a:defRPr>
    </a:lvl6pPr>
    <a:lvl7pPr marL="2743200" algn="l" defTabSz="914400" rtl="0" eaLnBrk="1" latinLnBrk="0" hangingPunct="1">
      <a:defRPr sz="2800" b="1" kern="1200">
        <a:solidFill>
          <a:schemeClr val="tx1"/>
        </a:solidFill>
        <a:latin typeface="Arial" charset="0"/>
        <a:ea typeface="+mn-ea"/>
        <a:cs typeface="Arial" charset="0"/>
      </a:defRPr>
    </a:lvl7pPr>
    <a:lvl8pPr marL="3200400" algn="l" defTabSz="914400" rtl="0" eaLnBrk="1" latinLnBrk="0" hangingPunct="1">
      <a:defRPr sz="2800" b="1" kern="1200">
        <a:solidFill>
          <a:schemeClr val="tx1"/>
        </a:solidFill>
        <a:latin typeface="Arial" charset="0"/>
        <a:ea typeface="+mn-ea"/>
        <a:cs typeface="Arial" charset="0"/>
      </a:defRPr>
    </a:lvl8pPr>
    <a:lvl9pPr marL="3657600" algn="l" defTabSz="914400" rtl="0" eaLnBrk="1" latinLnBrk="0" hangingPunct="1">
      <a:defRPr sz="28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339966"/>
    <a:srgbClr val="00FF00"/>
    <a:srgbClr val="FFFFFB"/>
    <a:srgbClr val="FDFEEC"/>
    <a:srgbClr val="006600"/>
    <a:srgbClr val="E9FEE6"/>
    <a:srgbClr val="0000C8"/>
    <a:srgbClr val="FFCB7F"/>
    <a:srgbClr val="69FFD8"/>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12" autoAdjust="0"/>
    <p:restoredTop sz="94625" autoAdjust="0"/>
  </p:normalViewPr>
  <p:slideViewPr>
    <p:cSldViewPr>
      <p:cViewPr>
        <p:scale>
          <a:sx n="100" d="100"/>
          <a:sy n="100" d="100"/>
        </p:scale>
        <p:origin x="-1944" y="-810"/>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15.wmf"/><Relationship Id="rId7" Type="http://schemas.openxmlformats.org/officeDocument/2006/relationships/image" Target="../media/image119.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39.wmf"/><Relationship Id="rId5" Type="http://schemas.openxmlformats.org/officeDocument/2006/relationships/image" Target="../media/image47.wmf"/><Relationship Id="rId4"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spcBef>
                <a:spcPct val="0"/>
              </a:spcBef>
              <a:buClrTx/>
              <a:buFontTx/>
              <a:buNone/>
              <a:defRPr sz="1300" b="0">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spcBef>
                <a:spcPct val="0"/>
              </a:spcBef>
              <a:buClrTx/>
              <a:buFontTx/>
              <a:buNone/>
              <a:defRPr sz="1300" b="0">
                <a:latin typeface="Times New Roman" pitchFamily="18" charset="0"/>
              </a:defRPr>
            </a:lvl1pPr>
          </a:lstStyle>
          <a:p>
            <a:pPr>
              <a:defRPr/>
            </a:pPr>
            <a:endParaRPr lang="en-US"/>
          </a:p>
        </p:txBody>
      </p:sp>
      <p:sp>
        <p:nvSpPr>
          <p:cNvPr id="71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spcBef>
                <a:spcPct val="0"/>
              </a:spcBef>
              <a:buClrTx/>
              <a:buFontTx/>
              <a:buNone/>
              <a:defRPr sz="1300" b="0">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spcBef>
                <a:spcPct val="0"/>
              </a:spcBef>
              <a:buClrTx/>
              <a:buFontTx/>
              <a:buNone/>
              <a:defRPr sz="1300" b="0">
                <a:latin typeface="Times New Roman" pitchFamily="18" charset="0"/>
              </a:defRPr>
            </a:lvl1pPr>
          </a:lstStyle>
          <a:p>
            <a:pPr>
              <a:defRPr/>
            </a:pPr>
            <a:fld id="{5B82C31A-2837-4C8D-97A8-BF2F33BF10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spcBef>
                <a:spcPct val="0"/>
              </a:spcBef>
              <a:buClrTx/>
              <a:buFontTx/>
              <a:buNone/>
              <a:defRPr sz="1300" b="0">
                <a:latin typeface="Times New Roman" pitchFamily="18" charset="0"/>
              </a:defRPr>
            </a:lvl1pPr>
          </a:lstStyle>
          <a:p>
            <a:pPr>
              <a:defRPr/>
            </a:pPr>
            <a:endParaRPr lang="de-DE"/>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spcBef>
                <a:spcPct val="0"/>
              </a:spcBef>
              <a:buClrTx/>
              <a:buFontTx/>
              <a:buNone/>
              <a:defRPr sz="1300" b="0">
                <a:latin typeface="Times New Roman" pitchFamily="18" charset="0"/>
              </a:defRPr>
            </a:lvl1pPr>
          </a:lstStyle>
          <a:p>
            <a:pPr>
              <a:defRPr/>
            </a:pPr>
            <a:endParaRPr lang="de-DE"/>
          </a:p>
        </p:txBody>
      </p:sp>
      <p:sp>
        <p:nvSpPr>
          <p:cNvPr id="7172" name="Rectangle 4"/>
          <p:cNvSpPr>
            <a:spLocks noGrp="1" noRot="1" noChangeAspect="1" noChangeArrowheads="1" noTextEdit="1"/>
          </p:cNvSpPr>
          <p:nvPr>
            <p:ph type="sldImg" idx="2"/>
          </p:nvPr>
        </p:nvSpPr>
        <p:spPr bwMode="auto">
          <a:xfrm>
            <a:off x="779463" y="720725"/>
            <a:ext cx="5756275" cy="35988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Asıl metin stillerini düzenlemek için tıklatın</a:t>
            </a:r>
          </a:p>
          <a:p>
            <a:pPr lvl="1"/>
            <a:r>
              <a:rPr lang="de-DE" noProof="0" smtClean="0"/>
              <a:t>İkinci düzey</a:t>
            </a:r>
          </a:p>
          <a:p>
            <a:pPr lvl="2"/>
            <a:r>
              <a:rPr lang="de-DE" noProof="0" smtClean="0"/>
              <a:t>Üçüncü düzey</a:t>
            </a:r>
          </a:p>
          <a:p>
            <a:pPr lvl="3"/>
            <a:r>
              <a:rPr lang="de-DE" noProof="0" smtClean="0"/>
              <a:t>Dördüncü düzey</a:t>
            </a:r>
          </a:p>
          <a:p>
            <a:pPr lvl="4"/>
            <a:r>
              <a:rPr lang="de-DE" noProof="0" smtClean="0"/>
              <a:t>Beşinci düzey</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spcBef>
                <a:spcPct val="0"/>
              </a:spcBef>
              <a:buClrTx/>
              <a:buFontTx/>
              <a:buNone/>
              <a:defRPr sz="1300" b="0">
                <a:latin typeface="Times New Roman" pitchFamily="18" charset="0"/>
              </a:defRPr>
            </a:lvl1pPr>
          </a:lstStyle>
          <a:p>
            <a:pPr>
              <a:defRPr/>
            </a:pPr>
            <a:endParaRPr lang="de-DE"/>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spcBef>
                <a:spcPct val="0"/>
              </a:spcBef>
              <a:buClrTx/>
              <a:buFontTx/>
              <a:buNone/>
              <a:defRPr sz="1300" b="0">
                <a:latin typeface="Times New Roman" pitchFamily="18" charset="0"/>
              </a:defRPr>
            </a:lvl1pPr>
          </a:lstStyle>
          <a:p>
            <a:pPr>
              <a:defRPr/>
            </a:pPr>
            <a:fld id="{AAA43050-8FCF-405E-8E1F-6E1450B44D54}"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5D970E2-5662-4540-95AF-38D6EA8C597E}" type="slidenum">
              <a:rPr lang="de-DE" altLang="en-US" smtClean="0"/>
              <a:pPr/>
              <a:t>1</a:t>
            </a:fld>
            <a:endParaRPr lang="de-DE" altLang="en-US" smtClean="0"/>
          </a:p>
        </p:txBody>
      </p:sp>
      <p:sp>
        <p:nvSpPr>
          <p:cNvPr id="8195" name="Rectangle 2"/>
          <p:cNvSpPr>
            <a:spLocks noGrp="1" noRot="1" noChangeAspect="1" noChangeArrowheads="1" noTextEdit="1"/>
          </p:cNvSpPr>
          <p:nvPr>
            <p:ph type="sldImg"/>
          </p:nvPr>
        </p:nvSpPr>
        <p:spPr>
          <a:xfrm>
            <a:off x="779463" y="720725"/>
            <a:ext cx="5757862" cy="3598863"/>
          </a:xfrm>
          <a:ln/>
        </p:spPr>
      </p:sp>
      <p:sp>
        <p:nvSpPr>
          <p:cNvPr id="8196" name="Rectangle 3"/>
          <p:cNvSpPr>
            <a:spLocks noGrp="1" noChangeArrowheads="1"/>
          </p:cNvSpPr>
          <p:nvPr>
            <p:ph type="body" idx="1"/>
          </p:nvPr>
        </p:nvSpPr>
        <p:spPr>
          <a:noFill/>
          <a:ln/>
        </p:spPr>
        <p:txBody>
          <a:bodyPr/>
          <a:lstStyle/>
          <a:p>
            <a:pPr eaLnBrk="1" hangingPunct="1"/>
            <a:endParaRPr lang="de-D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75355"/>
            <a:ext cx="7772400" cy="122502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6563" y="37042"/>
            <a:ext cx="2178050" cy="5400146"/>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50825" y="37042"/>
            <a:ext cx="6383338" cy="540014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50825" y="37042"/>
            <a:ext cx="8424863" cy="600604"/>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250825" y="697178"/>
            <a:ext cx="4279900" cy="474001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83125" y="697178"/>
            <a:ext cx="4281488" cy="474001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672417"/>
            <a:ext cx="7772400" cy="1135063"/>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50825" y="697178"/>
            <a:ext cx="4279900" cy="47400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83125" y="697178"/>
            <a:ext cx="4281488" cy="47400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865"/>
            <a:ext cx="8229600" cy="9525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27542"/>
            <a:ext cx="3008313" cy="96837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000500"/>
            <a:ext cx="5486400" cy="472282"/>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t>2009</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tr-TR"/>
              <a:t>EP241 - Computer Programming</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36513"/>
            <a:ext cx="8424863" cy="601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250825" y="696913"/>
            <a:ext cx="8713788" cy="474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146050" y="5424488"/>
            <a:ext cx="19050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FontTx/>
              <a:buNone/>
              <a:defRPr sz="1400" b="0"/>
            </a:lvl1pPr>
          </a:lstStyle>
          <a:p>
            <a:pPr>
              <a:defRPr/>
            </a:pPr>
            <a:r>
              <a:rPr lang="tr-TR"/>
              <a:t>2009</a:t>
            </a:r>
            <a:endParaRPr lang="de-DE"/>
          </a:p>
        </p:txBody>
      </p:sp>
      <p:sp>
        <p:nvSpPr>
          <p:cNvPr id="1029" name="Rectangle 5"/>
          <p:cNvSpPr>
            <a:spLocks noGrp="1" noChangeArrowheads="1"/>
          </p:cNvSpPr>
          <p:nvPr>
            <p:ph type="ftr" sz="quarter" idx="3"/>
          </p:nvPr>
        </p:nvSpPr>
        <p:spPr bwMode="auto">
          <a:xfrm>
            <a:off x="2555875" y="5437188"/>
            <a:ext cx="3816350" cy="284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400" b="0"/>
            </a:lvl1pPr>
          </a:lstStyle>
          <a:p>
            <a:pPr>
              <a:defRPr/>
            </a:pPr>
            <a:r>
              <a:rPr lang="tr-TR"/>
              <a:t>EP241 - Computer Programming</a:t>
            </a:r>
            <a:endParaRPr lang="en-US"/>
          </a:p>
        </p:txBody>
      </p:sp>
      <p:sp>
        <p:nvSpPr>
          <p:cNvPr id="1030" name="Line 7"/>
          <p:cNvSpPr>
            <a:spLocks noChangeShapeType="1"/>
          </p:cNvSpPr>
          <p:nvPr/>
        </p:nvSpPr>
        <p:spPr bwMode="auto">
          <a:xfrm>
            <a:off x="0" y="5430838"/>
            <a:ext cx="9144000" cy="0"/>
          </a:xfrm>
          <a:prstGeom prst="line">
            <a:avLst/>
          </a:prstGeom>
          <a:noFill/>
          <a:ln w="9525">
            <a:solidFill>
              <a:srgbClr val="FF0000"/>
            </a:solidFill>
            <a:round/>
            <a:headEnd/>
            <a:tailEnd/>
          </a:ln>
        </p:spPr>
        <p:txBody>
          <a:bodyPr/>
          <a:lstStyle/>
          <a:p>
            <a:pPr>
              <a:defRPr/>
            </a:pPr>
            <a:endParaRPr lang="tr-TR"/>
          </a:p>
        </p:txBody>
      </p:sp>
      <p:sp>
        <p:nvSpPr>
          <p:cNvPr id="1031" name="Rectangle 8"/>
          <p:cNvSpPr>
            <a:spLocks noChangeArrowheads="1"/>
          </p:cNvSpPr>
          <p:nvPr/>
        </p:nvSpPr>
        <p:spPr bwMode="auto">
          <a:xfrm>
            <a:off x="7667625" y="5437188"/>
            <a:ext cx="1368425" cy="241300"/>
          </a:xfrm>
          <a:prstGeom prst="rect">
            <a:avLst/>
          </a:prstGeom>
          <a:noFill/>
          <a:ln>
            <a:noFill/>
          </a:ln>
          <a:extLst/>
        </p:spPr>
        <p:txBody>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algn="ctr" eaLnBrk="0" fontAlgn="base" hangingPunct="0">
              <a:spcBef>
                <a:spcPct val="50000"/>
              </a:spcBef>
              <a:spcAft>
                <a:spcPct val="0"/>
              </a:spcAft>
              <a:buClr>
                <a:srgbClr val="FF0000"/>
              </a:buClr>
              <a:buFont typeface="Wingdings" pitchFamily="2" charset="2"/>
              <a:defRPr sz="2800" b="1">
                <a:solidFill>
                  <a:schemeClr val="tx1"/>
                </a:solidFill>
                <a:latin typeface="Arial" charset="0"/>
                <a:cs typeface="Arial" charset="0"/>
              </a:defRPr>
            </a:lvl6pPr>
            <a:lvl7pPr marL="2971800" indent="-228600" algn="ctr" eaLnBrk="0" fontAlgn="base" hangingPunct="0">
              <a:spcBef>
                <a:spcPct val="50000"/>
              </a:spcBef>
              <a:spcAft>
                <a:spcPct val="0"/>
              </a:spcAft>
              <a:buClr>
                <a:srgbClr val="FF0000"/>
              </a:buClr>
              <a:buFont typeface="Wingdings" pitchFamily="2" charset="2"/>
              <a:defRPr sz="2800" b="1">
                <a:solidFill>
                  <a:schemeClr val="tx1"/>
                </a:solidFill>
                <a:latin typeface="Arial" charset="0"/>
                <a:cs typeface="Arial" charset="0"/>
              </a:defRPr>
            </a:lvl7pPr>
            <a:lvl8pPr marL="3429000" indent="-228600" algn="ctr" eaLnBrk="0" fontAlgn="base" hangingPunct="0">
              <a:spcBef>
                <a:spcPct val="50000"/>
              </a:spcBef>
              <a:spcAft>
                <a:spcPct val="0"/>
              </a:spcAft>
              <a:buClr>
                <a:srgbClr val="FF0000"/>
              </a:buClr>
              <a:buFont typeface="Wingdings" pitchFamily="2" charset="2"/>
              <a:defRPr sz="2800" b="1">
                <a:solidFill>
                  <a:schemeClr val="tx1"/>
                </a:solidFill>
                <a:latin typeface="Arial" charset="0"/>
                <a:cs typeface="Arial" charset="0"/>
              </a:defRPr>
            </a:lvl8pPr>
            <a:lvl9pPr marL="3886200" indent="-228600" algn="ctr" eaLnBrk="0" fontAlgn="base" hangingPunct="0">
              <a:spcBef>
                <a:spcPct val="50000"/>
              </a:spcBef>
              <a:spcAft>
                <a:spcPct val="0"/>
              </a:spcAft>
              <a:buClr>
                <a:srgbClr val="FF0000"/>
              </a:buClr>
              <a:buFont typeface="Wingdings" pitchFamily="2" charset="2"/>
              <a:defRPr sz="2800" b="1">
                <a:solidFill>
                  <a:schemeClr val="tx1"/>
                </a:solidFill>
                <a:latin typeface="Arial" charset="0"/>
                <a:cs typeface="Arial" charset="0"/>
              </a:defRPr>
            </a:lvl9pPr>
          </a:lstStyle>
          <a:p>
            <a:pPr eaLnBrk="1" hangingPunct="1">
              <a:spcBef>
                <a:spcPct val="0"/>
              </a:spcBef>
              <a:buClrTx/>
              <a:buFontTx/>
              <a:buNone/>
              <a:defRPr/>
            </a:pPr>
            <a:r>
              <a:rPr lang="tr-TR" altLang="en-US" sz="1400" b="0" smtClean="0"/>
              <a:t>Sayfa </a:t>
            </a:r>
            <a:fld id="{E91D6C7B-5273-47D4-846D-6A1B5151A6BC}" type="slidenum">
              <a:rPr lang="tr-TR" altLang="en-US" sz="1400" b="0" smtClean="0"/>
              <a:pPr eaLnBrk="1" hangingPunct="1">
                <a:spcBef>
                  <a:spcPct val="0"/>
                </a:spcBef>
                <a:buClrTx/>
                <a:buFontTx/>
                <a:buNone/>
                <a:defRPr/>
              </a:pPr>
              <a:t>‹#›</a:t>
            </a:fld>
            <a:endParaRPr lang="de-DE" altLang="en-US" sz="1400" b="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cs typeface="Arial" charset="0"/>
        </a:defRPr>
      </a:lvl2pPr>
      <a:lvl3pPr algn="l" rtl="0" eaLnBrk="0" fontAlgn="base" hangingPunct="0">
        <a:spcBef>
          <a:spcPct val="0"/>
        </a:spcBef>
        <a:spcAft>
          <a:spcPct val="0"/>
        </a:spcAft>
        <a:defRPr sz="3200" b="1">
          <a:solidFill>
            <a:srgbClr val="FF0000"/>
          </a:solidFill>
          <a:latin typeface="Arial" charset="0"/>
          <a:cs typeface="Arial" charset="0"/>
        </a:defRPr>
      </a:lvl3pPr>
      <a:lvl4pPr algn="l" rtl="0" eaLnBrk="0" fontAlgn="base" hangingPunct="0">
        <a:spcBef>
          <a:spcPct val="0"/>
        </a:spcBef>
        <a:spcAft>
          <a:spcPct val="0"/>
        </a:spcAft>
        <a:defRPr sz="3200" b="1">
          <a:solidFill>
            <a:srgbClr val="FF0000"/>
          </a:solidFill>
          <a:latin typeface="Arial" charset="0"/>
          <a:cs typeface="Arial" charset="0"/>
        </a:defRPr>
      </a:lvl4pPr>
      <a:lvl5pPr algn="l" rtl="0" eaLnBrk="0" fontAlgn="base" hangingPunct="0">
        <a:spcBef>
          <a:spcPct val="0"/>
        </a:spcBef>
        <a:spcAft>
          <a:spcPct val="0"/>
        </a:spcAft>
        <a:defRPr sz="3200" b="1">
          <a:solidFill>
            <a:srgbClr val="FF0000"/>
          </a:solidFill>
          <a:latin typeface="Arial" charset="0"/>
          <a:cs typeface="Arial" charset="0"/>
        </a:defRPr>
      </a:lvl5pPr>
      <a:lvl6pPr marL="457200" algn="l" rtl="0" fontAlgn="base">
        <a:spcBef>
          <a:spcPct val="0"/>
        </a:spcBef>
        <a:spcAft>
          <a:spcPct val="0"/>
        </a:spcAft>
        <a:defRPr sz="3200" b="1">
          <a:solidFill>
            <a:srgbClr val="FF0000"/>
          </a:solidFill>
          <a:latin typeface="Arial" charset="0"/>
          <a:cs typeface="Arial" charset="0"/>
        </a:defRPr>
      </a:lvl6pPr>
      <a:lvl7pPr marL="914400" algn="l" rtl="0" fontAlgn="base">
        <a:spcBef>
          <a:spcPct val="0"/>
        </a:spcBef>
        <a:spcAft>
          <a:spcPct val="0"/>
        </a:spcAft>
        <a:defRPr sz="3200" b="1">
          <a:solidFill>
            <a:srgbClr val="FF0000"/>
          </a:solidFill>
          <a:latin typeface="Arial" charset="0"/>
          <a:cs typeface="Arial" charset="0"/>
        </a:defRPr>
      </a:lvl7pPr>
      <a:lvl8pPr marL="1371600" algn="l" rtl="0" fontAlgn="base">
        <a:spcBef>
          <a:spcPct val="0"/>
        </a:spcBef>
        <a:spcAft>
          <a:spcPct val="0"/>
        </a:spcAft>
        <a:defRPr sz="3200" b="1">
          <a:solidFill>
            <a:srgbClr val="FF0000"/>
          </a:solidFill>
          <a:latin typeface="Arial" charset="0"/>
          <a:cs typeface="Arial" charset="0"/>
        </a:defRPr>
      </a:lvl8pPr>
      <a:lvl9pPr marL="1828800" algn="l" rtl="0" fontAlgn="base">
        <a:spcBef>
          <a:spcPct val="0"/>
        </a:spcBef>
        <a:spcAft>
          <a:spcPct val="0"/>
        </a:spcAft>
        <a:defRPr sz="3200" b="1">
          <a:solidFill>
            <a:srgbClr val="FF0000"/>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Ø"/>
        <a:defRPr sz="2200">
          <a:solidFill>
            <a:schemeClr val="tx1"/>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200">
          <a:solidFill>
            <a:schemeClr val="tx1"/>
          </a:solidFill>
          <a:latin typeface="+mn-lt"/>
          <a:cs typeface="+mn-cs"/>
        </a:defRPr>
      </a:lvl3pPr>
      <a:lvl4pPr marL="1600200" indent="-228600" algn="l" rtl="0" eaLnBrk="0" fontAlgn="base" hangingPunct="0">
        <a:spcBef>
          <a:spcPct val="20000"/>
        </a:spcBef>
        <a:spcAft>
          <a:spcPct val="0"/>
        </a:spcAft>
        <a:buClr>
          <a:srgbClr val="FF0000"/>
        </a:buClr>
        <a:buFont typeface="Wingdings" pitchFamily="2" charset="2"/>
        <a:buChar char="§"/>
        <a:defRPr sz="2200">
          <a:solidFill>
            <a:schemeClr val="tx1"/>
          </a:solidFill>
          <a:latin typeface="+mn-lt"/>
          <a:cs typeface="+mn-cs"/>
        </a:defRPr>
      </a:lvl4pPr>
      <a:lvl5pPr marL="2057400" indent="-228600" algn="l" rtl="0" eaLnBrk="0" fontAlgn="base" hangingPunct="0">
        <a:spcBef>
          <a:spcPct val="20000"/>
        </a:spcBef>
        <a:spcAft>
          <a:spcPct val="0"/>
        </a:spcAft>
        <a:buClr>
          <a:srgbClr val="FF0000"/>
        </a:buClr>
        <a:buFont typeface="Wingdings" pitchFamily="2" charset="2"/>
        <a:buChar char="§"/>
        <a:defRPr sz="2200">
          <a:solidFill>
            <a:schemeClr val="tx1"/>
          </a:solidFill>
          <a:latin typeface="+mn-lt"/>
          <a:cs typeface="+mn-cs"/>
        </a:defRPr>
      </a:lvl5pPr>
      <a:lvl6pPr marL="2514600" indent="-228600" algn="l" rtl="0" fontAlgn="base">
        <a:spcBef>
          <a:spcPct val="20000"/>
        </a:spcBef>
        <a:spcAft>
          <a:spcPct val="0"/>
        </a:spcAft>
        <a:buClr>
          <a:srgbClr val="FF0000"/>
        </a:buClr>
        <a:buFont typeface="Wingdings" pitchFamily="2" charset="2"/>
        <a:buChar char="§"/>
        <a:defRPr sz="2200">
          <a:solidFill>
            <a:schemeClr val="tx1"/>
          </a:solidFill>
          <a:latin typeface="+mn-lt"/>
          <a:cs typeface="+mn-cs"/>
        </a:defRPr>
      </a:lvl6pPr>
      <a:lvl7pPr marL="2971800" indent="-228600" algn="l" rtl="0" fontAlgn="base">
        <a:spcBef>
          <a:spcPct val="20000"/>
        </a:spcBef>
        <a:spcAft>
          <a:spcPct val="0"/>
        </a:spcAft>
        <a:buClr>
          <a:srgbClr val="FF0000"/>
        </a:buClr>
        <a:buFont typeface="Wingdings" pitchFamily="2" charset="2"/>
        <a:buChar char="§"/>
        <a:defRPr sz="2200">
          <a:solidFill>
            <a:schemeClr val="tx1"/>
          </a:solidFill>
          <a:latin typeface="+mn-lt"/>
          <a:cs typeface="+mn-cs"/>
        </a:defRPr>
      </a:lvl7pPr>
      <a:lvl8pPr marL="3429000" indent="-228600" algn="l" rtl="0" fontAlgn="base">
        <a:spcBef>
          <a:spcPct val="20000"/>
        </a:spcBef>
        <a:spcAft>
          <a:spcPct val="0"/>
        </a:spcAft>
        <a:buClr>
          <a:srgbClr val="FF0000"/>
        </a:buClr>
        <a:buFont typeface="Wingdings" pitchFamily="2" charset="2"/>
        <a:buChar char="§"/>
        <a:defRPr sz="2200">
          <a:solidFill>
            <a:schemeClr val="tx1"/>
          </a:solidFill>
          <a:latin typeface="+mn-lt"/>
          <a:cs typeface="+mn-cs"/>
        </a:defRPr>
      </a:lvl8pPr>
      <a:lvl9pPr marL="3886200" indent="-228600" algn="l" rtl="0" fontAlgn="base">
        <a:spcBef>
          <a:spcPct val="20000"/>
        </a:spcBef>
        <a:spcAft>
          <a:spcPct val="0"/>
        </a:spcAft>
        <a:buClr>
          <a:srgbClr val="FF0000"/>
        </a:buClr>
        <a:buFont typeface="Wingdings" pitchFamily="2" charset="2"/>
        <a:buChar char="§"/>
        <a:defRPr sz="22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5.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36.bin"/><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37.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6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1.bin"/><Relationship Id="rId5" Type="http://schemas.openxmlformats.org/officeDocument/2006/relationships/oleObject" Target="../embeddings/oleObject40.bin"/><Relationship Id="rId10" Type="http://schemas.openxmlformats.org/officeDocument/2006/relationships/oleObject" Target="../embeddings/oleObject45.bin"/><Relationship Id="rId4" Type="http://schemas.openxmlformats.org/officeDocument/2006/relationships/oleObject" Target="../embeddings/oleObject39.bin"/><Relationship Id="rId9" Type="http://schemas.openxmlformats.org/officeDocument/2006/relationships/oleObject" Target="../embeddings/oleObject44.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oleObject" Target="../embeddings/oleObject46.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9.bin"/><Relationship Id="rId5" Type="http://schemas.openxmlformats.org/officeDocument/2006/relationships/oleObject" Target="../embeddings/oleObject48.bin"/><Relationship Id="rId10" Type="http://schemas.openxmlformats.org/officeDocument/2006/relationships/oleObject" Target="../embeddings/oleObject53.bin"/><Relationship Id="rId4" Type="http://schemas.openxmlformats.org/officeDocument/2006/relationships/oleObject" Target="../embeddings/oleObject47.bin"/><Relationship Id="rId9" Type="http://schemas.openxmlformats.org/officeDocument/2006/relationships/oleObject" Target="../embeddings/oleObject52.bin"/></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oleObject" Target="../embeddings/oleObject54.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7.bin"/><Relationship Id="rId5" Type="http://schemas.openxmlformats.org/officeDocument/2006/relationships/oleObject" Target="../embeddings/oleObject56.bin"/><Relationship Id="rId10" Type="http://schemas.openxmlformats.org/officeDocument/2006/relationships/oleObject" Target="../embeddings/oleObject61.bin"/><Relationship Id="rId4" Type="http://schemas.openxmlformats.org/officeDocument/2006/relationships/oleObject" Target="../embeddings/oleObject55.bin"/><Relationship Id="rId9" Type="http://schemas.openxmlformats.org/officeDocument/2006/relationships/oleObject" Target="../embeddings/oleObject60.bin"/></Relationships>
</file>

<file path=ppt/slides/_rels/slide8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850" y="277813"/>
            <a:ext cx="7772400" cy="660400"/>
          </a:xfrm>
        </p:spPr>
        <p:txBody>
          <a:bodyPr/>
          <a:lstStyle/>
          <a:p>
            <a:pPr eaLnBrk="1" hangingPunct="1"/>
            <a:r>
              <a:rPr lang="de-DE" altLang="en-US" smtClean="0"/>
              <a:t> </a:t>
            </a:r>
          </a:p>
        </p:txBody>
      </p:sp>
      <p:sp>
        <p:nvSpPr>
          <p:cNvPr id="2051" name="Rectangle 3"/>
          <p:cNvSpPr>
            <a:spLocks noGrp="1" noChangeArrowheads="1"/>
          </p:cNvSpPr>
          <p:nvPr>
            <p:ph type="subTitle" idx="1"/>
          </p:nvPr>
        </p:nvSpPr>
        <p:spPr>
          <a:xfrm>
            <a:off x="2143125" y="238125"/>
            <a:ext cx="5740400" cy="1012825"/>
          </a:xfrm>
        </p:spPr>
        <p:txBody>
          <a:bodyPr/>
          <a:lstStyle/>
          <a:p>
            <a:pPr algn="l" eaLnBrk="1" hangingPunct="1">
              <a:lnSpc>
                <a:spcPct val="80000"/>
              </a:lnSpc>
            </a:pPr>
            <a:r>
              <a:rPr lang="tr-TR" altLang="en-US" sz="2800" b="1" smtClean="0">
                <a:solidFill>
                  <a:schemeClr val="accent2"/>
                </a:solidFill>
              </a:rPr>
              <a:t>YBS519 </a:t>
            </a:r>
          </a:p>
          <a:p>
            <a:pPr algn="l" eaLnBrk="1" hangingPunct="1">
              <a:lnSpc>
                <a:spcPct val="80000"/>
              </a:lnSpc>
            </a:pPr>
            <a:r>
              <a:rPr lang="tr-TR" altLang="tr-TR" sz="2800" b="1" smtClean="0">
                <a:solidFill>
                  <a:srgbClr val="0000C8"/>
                </a:solidFill>
              </a:rPr>
              <a:t>Yapay Zeka ve Uygulamaları</a:t>
            </a:r>
            <a:endParaRPr lang="en-US" altLang="en-US" sz="2800" b="1" smtClean="0">
              <a:solidFill>
                <a:srgbClr val="0000C8"/>
              </a:solidFill>
            </a:endParaRPr>
          </a:p>
        </p:txBody>
      </p:sp>
      <p:pic>
        <p:nvPicPr>
          <p:cNvPr id="2052" name="Picture 10" descr="logo"/>
          <p:cNvPicPr>
            <a:picLocks noChangeAspect="1" noChangeArrowheads="1"/>
          </p:cNvPicPr>
          <p:nvPr/>
        </p:nvPicPr>
        <p:blipFill>
          <a:blip r:embed="rId3"/>
          <a:srcRect/>
          <a:stretch>
            <a:fillRect/>
          </a:stretch>
        </p:blipFill>
        <p:spPr bwMode="auto">
          <a:xfrm>
            <a:off x="323850" y="217488"/>
            <a:ext cx="1000125" cy="833437"/>
          </a:xfrm>
          <a:prstGeom prst="rect">
            <a:avLst/>
          </a:prstGeom>
          <a:noFill/>
          <a:ln w="9525">
            <a:noFill/>
            <a:miter lim="800000"/>
            <a:headEnd/>
            <a:tailEnd/>
          </a:ln>
        </p:spPr>
      </p:pic>
      <p:sp>
        <p:nvSpPr>
          <p:cNvPr id="2053" name="TextBox 6"/>
          <p:cNvSpPr txBox="1">
            <a:spLocks noChangeArrowheads="1"/>
          </p:cNvSpPr>
          <p:nvPr/>
        </p:nvSpPr>
        <p:spPr bwMode="auto">
          <a:xfrm>
            <a:off x="3500438" y="5000625"/>
            <a:ext cx="2000250" cy="369888"/>
          </a:xfrm>
          <a:prstGeom prst="rect">
            <a:avLst/>
          </a:prstGeom>
          <a:noFill/>
          <a:ln w="9525">
            <a:noFill/>
            <a:miter lim="800000"/>
            <a:headEnd/>
            <a:tailEnd/>
          </a:ln>
        </p:spPr>
        <p:txBody>
          <a:bodyPr>
            <a:spAutoFit/>
          </a:bodyPr>
          <a:lstStyle/>
          <a:p>
            <a:r>
              <a:rPr lang="tr-TR" altLang="en-US" sz="1800" dirty="0" smtClean="0"/>
              <a:t>Nisan </a:t>
            </a:r>
            <a:r>
              <a:rPr lang="en-US" altLang="en-US" sz="1800" dirty="0" smtClean="0"/>
              <a:t>20</a:t>
            </a:r>
            <a:r>
              <a:rPr lang="tr-TR" altLang="en-US" sz="1800" dirty="0"/>
              <a:t>21</a:t>
            </a:r>
            <a:endParaRPr lang="en-US" altLang="en-US" sz="1800" dirty="0"/>
          </a:p>
        </p:txBody>
      </p:sp>
      <p:sp>
        <p:nvSpPr>
          <p:cNvPr id="2054" name="TextBox 8"/>
          <p:cNvSpPr txBox="1">
            <a:spLocks noChangeArrowheads="1"/>
          </p:cNvSpPr>
          <p:nvPr/>
        </p:nvSpPr>
        <p:spPr bwMode="auto">
          <a:xfrm>
            <a:off x="500063" y="1727200"/>
            <a:ext cx="3286125" cy="1815882"/>
          </a:xfrm>
          <a:prstGeom prst="rect">
            <a:avLst/>
          </a:prstGeom>
          <a:noFill/>
          <a:ln w="9525">
            <a:noFill/>
            <a:miter lim="800000"/>
            <a:headEnd/>
            <a:tailEnd/>
          </a:ln>
        </p:spPr>
        <p:txBody>
          <a:bodyPr>
            <a:spAutoFit/>
          </a:bodyPr>
          <a:lstStyle/>
          <a:p>
            <a:pPr algn="l"/>
            <a:r>
              <a:rPr lang="tr-TR" altLang="en-US" dirty="0"/>
              <a:t>Bölüm</a:t>
            </a:r>
            <a:r>
              <a:rPr lang="en-US" altLang="en-US" dirty="0"/>
              <a:t> </a:t>
            </a:r>
            <a:r>
              <a:rPr lang="tr-TR" altLang="en-US" dirty="0" smtClean="0"/>
              <a:t>4</a:t>
            </a:r>
            <a:endParaRPr lang="en-US" altLang="en-US" dirty="0"/>
          </a:p>
          <a:p>
            <a:pPr algn="l"/>
            <a:r>
              <a:rPr lang="tr-TR" altLang="en-US" dirty="0" smtClean="0"/>
              <a:t>Bulanık Mantık</a:t>
            </a:r>
          </a:p>
          <a:p>
            <a:pPr algn="l"/>
            <a:r>
              <a:rPr lang="tr-TR" altLang="en-US" dirty="0" smtClean="0"/>
              <a:t>(Fuzzy Logic)</a:t>
            </a:r>
            <a:endParaRPr lang="tr-TR" altLang="en-US" dirty="0"/>
          </a:p>
        </p:txBody>
      </p:sp>
      <p:sp>
        <p:nvSpPr>
          <p:cNvPr id="2055" name="8 Dikdörtgen"/>
          <p:cNvSpPr>
            <a:spLocks noChangeArrowheads="1"/>
          </p:cNvSpPr>
          <p:nvPr/>
        </p:nvSpPr>
        <p:spPr bwMode="auto">
          <a:xfrm>
            <a:off x="3857625" y="3857625"/>
            <a:ext cx="5072063" cy="338138"/>
          </a:xfrm>
          <a:prstGeom prst="rect">
            <a:avLst/>
          </a:prstGeom>
          <a:noFill/>
          <a:ln w="9525">
            <a:noFill/>
            <a:miter lim="800000"/>
            <a:headEnd/>
            <a:tailEnd/>
          </a:ln>
        </p:spPr>
        <p:txBody>
          <a:bodyPr>
            <a:spAutoFit/>
          </a:bodyPr>
          <a:lstStyle/>
          <a:p>
            <a:r>
              <a:rPr lang="en-US" altLang="en-US" sz="1600">
                <a:solidFill>
                  <a:srgbClr val="0000FF"/>
                </a:solidFill>
                <a:latin typeface="Courier New" pitchFamily="49" charset="0"/>
              </a:rPr>
              <a:t>http://www</a:t>
            </a:r>
            <a:r>
              <a:rPr lang="tr-TR" altLang="en-US" sz="1600">
                <a:solidFill>
                  <a:srgbClr val="0000FF"/>
                </a:solidFill>
                <a:latin typeface="Courier New" pitchFamily="49" charset="0"/>
              </a:rPr>
              <a:t>1</a:t>
            </a:r>
            <a:r>
              <a:rPr lang="en-US" altLang="en-US" sz="1600">
                <a:solidFill>
                  <a:srgbClr val="0000FF"/>
                </a:solidFill>
                <a:latin typeface="Courier New" pitchFamily="49" charset="0"/>
              </a:rPr>
              <a:t>.gantep.edu.tr/~bingul/</a:t>
            </a:r>
            <a:r>
              <a:rPr lang="tr-TR" altLang="en-US" sz="1600">
                <a:solidFill>
                  <a:srgbClr val="0000FF"/>
                </a:solidFill>
                <a:latin typeface="Courier New" pitchFamily="49" charset="0"/>
              </a:rPr>
              <a:t>ai</a:t>
            </a:r>
            <a:endParaRPr lang="tr-TR" altLang="en-US" sz="1600"/>
          </a:p>
        </p:txBody>
      </p:sp>
      <p:sp>
        <p:nvSpPr>
          <p:cNvPr id="2056" name="Text Box 7"/>
          <p:cNvSpPr txBox="1">
            <a:spLocks noChangeArrowheads="1"/>
          </p:cNvSpPr>
          <p:nvPr/>
        </p:nvSpPr>
        <p:spPr bwMode="auto">
          <a:xfrm>
            <a:off x="203200" y="3695700"/>
            <a:ext cx="3357563" cy="1477963"/>
          </a:xfrm>
          <a:prstGeom prst="rect">
            <a:avLst/>
          </a:prstGeom>
          <a:noFill/>
          <a:ln w="9525">
            <a:noFill/>
            <a:miter lim="800000"/>
            <a:headEnd/>
            <a:tailEnd/>
          </a:ln>
        </p:spPr>
        <p:txBody>
          <a:bodyPr>
            <a:spAutoFit/>
          </a:bodyPr>
          <a:lstStyle/>
          <a:p>
            <a:pPr algn="l">
              <a:buClrTx/>
            </a:pPr>
            <a:r>
              <a:rPr lang="en-US" altLang="en-US" sz="2000" dirty="0">
                <a:solidFill>
                  <a:srgbClr val="FF0000"/>
                </a:solidFill>
              </a:rPr>
              <a:t>Gaziantep</a:t>
            </a:r>
            <a:r>
              <a:rPr lang="tr-TR" altLang="en-US" sz="2000" dirty="0">
                <a:solidFill>
                  <a:srgbClr val="FF0000"/>
                </a:solidFill>
              </a:rPr>
              <a:t> Üniversitesi</a:t>
            </a:r>
            <a:endParaRPr lang="en-US" altLang="en-US" sz="2000" dirty="0">
              <a:solidFill>
                <a:srgbClr val="FF0000"/>
              </a:solidFill>
            </a:endParaRPr>
          </a:p>
          <a:p>
            <a:pPr algn="l">
              <a:buClrTx/>
            </a:pPr>
            <a:r>
              <a:rPr lang="tr-TR" altLang="tr-TR" sz="2000" i="1" dirty="0">
                <a:solidFill>
                  <a:srgbClr val="FF0000"/>
                </a:solidFill>
              </a:rPr>
              <a:t>Yönetim Bilişim Sistemleri, Tezsiz Yüksek Lisans Programı</a:t>
            </a:r>
          </a:p>
        </p:txBody>
      </p:sp>
      <p:pic>
        <p:nvPicPr>
          <p:cNvPr id="10241" name="Picture 1"/>
          <p:cNvPicPr>
            <a:picLocks noChangeAspect="1" noChangeArrowheads="1"/>
          </p:cNvPicPr>
          <p:nvPr/>
        </p:nvPicPr>
        <p:blipFill>
          <a:blip r:embed="rId4"/>
          <a:srcRect/>
          <a:stretch>
            <a:fillRect/>
          </a:stretch>
        </p:blipFill>
        <p:spPr bwMode="auto">
          <a:xfrm>
            <a:off x="4071934" y="1714492"/>
            <a:ext cx="4649965"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Klasik Kümeler</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r>
              <a:rPr lang="tr-TR" altLang="tr-TR" sz="2400" dirty="0" smtClean="0">
                <a:cs typeface="Courier New" pitchFamily="49" charset="0"/>
              </a:rPr>
              <a:t>İyi tanımlanmış nesneler topluluğuna küme denir.</a:t>
            </a:r>
          </a:p>
          <a:p>
            <a:pPr>
              <a:buNone/>
            </a:pPr>
            <a:endParaRPr lang="tr-TR" altLang="tr-TR" sz="2000" dirty="0" smtClean="0">
              <a:solidFill>
                <a:srgbClr val="0000FF"/>
              </a:solidFill>
              <a:cs typeface="Courier New" pitchFamily="49" charset="0"/>
            </a:endParaRPr>
          </a:p>
          <a:p>
            <a:pPr>
              <a:buNone/>
            </a:pPr>
            <a:r>
              <a:rPr lang="tr-TR" altLang="tr-TR" sz="2400" dirty="0" smtClean="0">
                <a:solidFill>
                  <a:srgbClr val="0000FF"/>
                </a:solidFill>
                <a:cs typeface="Courier New" pitchFamily="49" charset="0"/>
              </a:rPr>
              <a:t>    </a:t>
            </a:r>
            <a:r>
              <a:rPr lang="tr-TR" altLang="tr-TR" sz="2400" dirty="0" smtClean="0">
                <a:cs typeface="Courier New" pitchFamily="49" charset="0"/>
              </a:rPr>
              <a:t>P = {Bir sınıftaki erkek öğrenciler}	</a:t>
            </a:r>
            <a:r>
              <a:rPr lang="en-US" altLang="tr-TR" sz="2400" dirty="0" smtClean="0">
                <a:cs typeface="Courier New" pitchFamily="49" charset="0"/>
              </a:rPr>
              <a:t>=&gt; </a:t>
            </a:r>
            <a:r>
              <a:rPr lang="tr-TR" altLang="tr-TR" sz="2400" dirty="0" smtClean="0">
                <a:cs typeface="Courier New" pitchFamily="49" charset="0"/>
              </a:rPr>
              <a:t>sonlu</a:t>
            </a:r>
            <a:r>
              <a:rPr lang="en-US" altLang="tr-TR" sz="2400" dirty="0" smtClean="0">
                <a:cs typeface="Courier New" pitchFamily="49" charset="0"/>
              </a:rPr>
              <a:t> </a:t>
            </a:r>
            <a:r>
              <a:rPr lang="tr-TR" altLang="tr-TR" sz="2400" dirty="0" smtClean="0">
                <a:cs typeface="Courier New" pitchFamily="49" charset="0"/>
              </a:rPr>
              <a:t>küme</a:t>
            </a:r>
          </a:p>
          <a:p>
            <a:pPr>
              <a:buNone/>
            </a:pPr>
            <a:r>
              <a:rPr lang="tr-TR" altLang="tr-TR" sz="2400" dirty="0" smtClean="0">
                <a:cs typeface="Courier New" pitchFamily="49" charset="0"/>
              </a:rPr>
              <a:t>    </a:t>
            </a:r>
            <a:r>
              <a:rPr lang="en-US" altLang="tr-TR" sz="2400" dirty="0" smtClean="0">
                <a:cs typeface="Courier New" pitchFamily="49" charset="0"/>
              </a:rPr>
              <a:t>A = {1,2,3,4}   			</a:t>
            </a:r>
            <a:r>
              <a:rPr lang="tr-TR" altLang="tr-TR" sz="2400" dirty="0" smtClean="0">
                <a:cs typeface="Courier New" pitchFamily="49" charset="0"/>
              </a:rPr>
              <a:t>	</a:t>
            </a:r>
            <a:r>
              <a:rPr lang="en-US" altLang="tr-TR" sz="2400" dirty="0" smtClean="0">
                <a:cs typeface="Courier New" pitchFamily="49" charset="0"/>
              </a:rPr>
              <a:t>=&gt; </a:t>
            </a:r>
            <a:r>
              <a:rPr lang="tr-TR" altLang="tr-TR" sz="2400" dirty="0" smtClean="0">
                <a:cs typeface="Courier New" pitchFamily="49" charset="0"/>
              </a:rPr>
              <a:t>sonlu</a:t>
            </a:r>
            <a:r>
              <a:rPr lang="en-US" altLang="tr-TR" sz="2400" dirty="0" smtClean="0">
                <a:cs typeface="Courier New" pitchFamily="49" charset="0"/>
              </a:rPr>
              <a:t> </a:t>
            </a:r>
            <a:r>
              <a:rPr lang="tr-TR" altLang="tr-TR" sz="2400" dirty="0" smtClean="0">
                <a:cs typeface="Courier New" pitchFamily="49" charset="0"/>
              </a:rPr>
              <a:t>küme</a:t>
            </a:r>
            <a:endParaRPr lang="en-US" altLang="tr-TR" sz="2400" dirty="0" smtClean="0">
              <a:cs typeface="Courier New" pitchFamily="49" charset="0"/>
            </a:endParaRPr>
          </a:p>
          <a:p>
            <a:pPr>
              <a:buNone/>
            </a:pPr>
            <a:r>
              <a:rPr lang="tr-TR" altLang="tr-TR" sz="2400" dirty="0" smtClean="0">
                <a:cs typeface="Courier New" pitchFamily="49" charset="0"/>
              </a:rPr>
              <a:t>	</a:t>
            </a:r>
            <a:r>
              <a:rPr lang="en-US" altLang="tr-TR" sz="2400" dirty="0" smtClean="0">
                <a:cs typeface="Courier New" pitchFamily="49" charset="0"/>
              </a:rPr>
              <a:t>M = {</a:t>
            </a:r>
            <a:r>
              <a:rPr lang="tr-TR" altLang="tr-TR" sz="2400" dirty="0" smtClean="0">
                <a:cs typeface="Courier New" pitchFamily="49" charset="0"/>
              </a:rPr>
              <a:t>elma,</a:t>
            </a:r>
            <a:r>
              <a:rPr lang="en-US" altLang="tr-TR" sz="2400" dirty="0" smtClean="0">
                <a:cs typeface="Courier New" pitchFamily="49" charset="0"/>
              </a:rPr>
              <a:t> </a:t>
            </a:r>
            <a:r>
              <a:rPr lang="tr-TR" altLang="tr-TR" sz="2400" dirty="0" smtClean="0">
                <a:cs typeface="Courier New" pitchFamily="49" charset="0"/>
              </a:rPr>
              <a:t>muz</a:t>
            </a:r>
            <a:r>
              <a:rPr lang="en-US" altLang="tr-TR" sz="2400" dirty="0" smtClean="0">
                <a:cs typeface="Courier New" pitchFamily="49" charset="0"/>
              </a:rPr>
              <a:t>, </a:t>
            </a:r>
            <a:r>
              <a:rPr lang="tr-TR" altLang="tr-TR" sz="2400" dirty="0" smtClean="0">
                <a:cs typeface="Courier New" pitchFamily="49" charset="0"/>
              </a:rPr>
              <a:t>portakal</a:t>
            </a:r>
            <a:r>
              <a:rPr lang="en-US" altLang="tr-TR" sz="2400" dirty="0" smtClean="0">
                <a:cs typeface="Courier New" pitchFamily="49" charset="0"/>
              </a:rPr>
              <a:t>}   	</a:t>
            </a:r>
            <a:r>
              <a:rPr lang="tr-TR" altLang="tr-TR" sz="2400" dirty="0" smtClean="0">
                <a:cs typeface="Courier New" pitchFamily="49" charset="0"/>
              </a:rPr>
              <a:t>	</a:t>
            </a:r>
            <a:r>
              <a:rPr lang="en-US" altLang="tr-TR" sz="2400" dirty="0" smtClean="0">
                <a:cs typeface="Courier New" pitchFamily="49" charset="0"/>
              </a:rPr>
              <a:t>=&gt; </a:t>
            </a:r>
            <a:r>
              <a:rPr lang="tr-TR" altLang="tr-TR" sz="2400" dirty="0" smtClean="0">
                <a:cs typeface="Courier New" pitchFamily="49" charset="0"/>
              </a:rPr>
              <a:t>sonlu</a:t>
            </a:r>
            <a:r>
              <a:rPr lang="en-US" altLang="tr-TR" sz="2400" dirty="0" smtClean="0">
                <a:cs typeface="Courier New" pitchFamily="49" charset="0"/>
              </a:rPr>
              <a:t> </a:t>
            </a:r>
            <a:r>
              <a:rPr lang="tr-TR" altLang="tr-TR" sz="2400" dirty="0" smtClean="0">
                <a:cs typeface="Courier New" pitchFamily="49" charset="0"/>
              </a:rPr>
              <a:t>küme</a:t>
            </a:r>
            <a:endParaRPr lang="en-US" altLang="tr-TR" sz="2400" dirty="0" smtClean="0">
              <a:cs typeface="Courier New" pitchFamily="49" charset="0"/>
            </a:endParaRPr>
          </a:p>
          <a:p>
            <a:pPr>
              <a:buNone/>
            </a:pPr>
            <a:r>
              <a:rPr lang="tr-TR" altLang="tr-TR" sz="2400" dirty="0" smtClean="0">
                <a:cs typeface="Courier New" pitchFamily="49" charset="0"/>
              </a:rPr>
              <a:t>	</a:t>
            </a:r>
            <a:r>
              <a:rPr lang="en-US" altLang="tr-TR" sz="2400" dirty="0" smtClean="0">
                <a:cs typeface="Courier New" pitchFamily="49" charset="0"/>
              </a:rPr>
              <a:t>R = {x | x </a:t>
            </a:r>
            <a:r>
              <a:rPr lang="tr-TR" altLang="tr-TR" sz="2400" dirty="0" smtClean="0">
                <a:cs typeface="Courier New" pitchFamily="49" charset="0"/>
              </a:rPr>
              <a:t>yeryüzündeki nehirler</a:t>
            </a:r>
            <a:r>
              <a:rPr lang="en-US" altLang="tr-TR" sz="2400" dirty="0" smtClean="0">
                <a:cs typeface="Courier New" pitchFamily="49" charset="0"/>
              </a:rPr>
              <a:t>}</a:t>
            </a:r>
            <a:r>
              <a:rPr lang="tr-TR" altLang="tr-TR" sz="2400" dirty="0" smtClean="0">
                <a:cs typeface="Courier New" pitchFamily="49" charset="0"/>
              </a:rPr>
              <a:t>	</a:t>
            </a:r>
            <a:r>
              <a:rPr lang="en-US" altLang="tr-TR" sz="2400" dirty="0" smtClean="0">
                <a:cs typeface="Courier New" pitchFamily="49" charset="0"/>
              </a:rPr>
              <a:t>=&gt; </a:t>
            </a:r>
            <a:r>
              <a:rPr lang="tr-TR" altLang="tr-TR" sz="2400" dirty="0" smtClean="0">
                <a:cs typeface="Courier New" pitchFamily="49" charset="0"/>
              </a:rPr>
              <a:t>sonlu</a:t>
            </a:r>
            <a:r>
              <a:rPr lang="en-US" altLang="tr-TR" sz="2400" dirty="0" smtClean="0">
                <a:cs typeface="Courier New" pitchFamily="49" charset="0"/>
              </a:rPr>
              <a:t> </a:t>
            </a:r>
            <a:r>
              <a:rPr lang="tr-TR" altLang="tr-TR" sz="2400" dirty="0" smtClean="0">
                <a:cs typeface="Courier New" pitchFamily="49" charset="0"/>
              </a:rPr>
              <a:t>küme</a:t>
            </a:r>
            <a:endParaRPr lang="en-US" altLang="tr-TR" sz="2400" dirty="0" smtClean="0">
              <a:cs typeface="Courier New" pitchFamily="49" charset="0"/>
            </a:endParaRPr>
          </a:p>
          <a:p>
            <a:pPr>
              <a:buNone/>
            </a:pPr>
            <a:r>
              <a:rPr lang="tr-TR" altLang="tr-TR" sz="2400" dirty="0" smtClean="0">
                <a:cs typeface="Courier New" pitchFamily="49" charset="0"/>
              </a:rPr>
              <a:t>	</a:t>
            </a:r>
            <a:r>
              <a:rPr lang="en-US" altLang="tr-TR" sz="2400" dirty="0" smtClean="0">
                <a:cs typeface="Courier New" pitchFamily="49" charset="0"/>
              </a:rPr>
              <a:t>N = {0,1, 2, 3, 4, ...}		</a:t>
            </a:r>
            <a:r>
              <a:rPr lang="tr-TR" altLang="tr-TR" sz="2400" dirty="0" smtClean="0">
                <a:cs typeface="Courier New" pitchFamily="49" charset="0"/>
              </a:rPr>
              <a:t>	</a:t>
            </a:r>
            <a:r>
              <a:rPr lang="en-US" altLang="tr-TR" sz="2400" dirty="0" smtClean="0">
                <a:cs typeface="Courier New" pitchFamily="49" charset="0"/>
              </a:rPr>
              <a:t>=&gt; </a:t>
            </a:r>
            <a:r>
              <a:rPr lang="tr-TR" altLang="tr-TR" sz="2400" dirty="0" smtClean="0">
                <a:cs typeface="Courier New" pitchFamily="49" charset="0"/>
              </a:rPr>
              <a:t>sonsuz</a:t>
            </a:r>
            <a:r>
              <a:rPr lang="en-US" altLang="tr-TR" sz="2400" dirty="0" smtClean="0">
                <a:cs typeface="Courier New" pitchFamily="49" charset="0"/>
              </a:rPr>
              <a:t> </a:t>
            </a:r>
            <a:r>
              <a:rPr lang="tr-TR" altLang="tr-TR" sz="2400" dirty="0" smtClean="0">
                <a:cs typeface="Courier New" pitchFamily="49" charset="0"/>
              </a:rPr>
              <a:t>küme</a:t>
            </a:r>
            <a:endParaRPr lang="en-US" altLang="tr-TR" sz="2400" dirty="0" smtClean="0">
              <a:cs typeface="Courier New" pitchFamily="49" charset="0"/>
            </a:endParaRPr>
          </a:p>
          <a:p>
            <a:pPr>
              <a:buNone/>
            </a:pPr>
            <a:r>
              <a:rPr lang="tr-TR" altLang="tr-TR" sz="2400" dirty="0" smtClean="0">
                <a:cs typeface="Courier New" pitchFamily="49" charset="0"/>
              </a:rPr>
              <a:t>	</a:t>
            </a:r>
            <a:r>
              <a:rPr lang="en-US" altLang="tr-TR" sz="2400" dirty="0" smtClean="0">
                <a:cs typeface="Courier New" pitchFamily="49" charset="0"/>
              </a:rPr>
              <a:t>P = {2, 4, 8, ...}			</a:t>
            </a:r>
            <a:r>
              <a:rPr lang="tr-TR" altLang="tr-TR" sz="2400" dirty="0" smtClean="0">
                <a:cs typeface="Courier New" pitchFamily="49" charset="0"/>
              </a:rPr>
              <a:t>	</a:t>
            </a:r>
            <a:r>
              <a:rPr lang="en-US" altLang="tr-TR" sz="2400" dirty="0" smtClean="0">
                <a:cs typeface="Courier New" pitchFamily="49" charset="0"/>
              </a:rPr>
              <a:t>=&gt; </a:t>
            </a:r>
            <a:r>
              <a:rPr lang="tr-TR" altLang="tr-TR" sz="2400" dirty="0" smtClean="0">
                <a:cs typeface="Courier New" pitchFamily="49" charset="0"/>
              </a:rPr>
              <a:t>sonsuz</a:t>
            </a:r>
            <a:r>
              <a:rPr lang="en-US" altLang="tr-TR" sz="2400" dirty="0" smtClean="0">
                <a:cs typeface="Courier New" pitchFamily="49" charset="0"/>
              </a:rPr>
              <a:t> </a:t>
            </a:r>
            <a:r>
              <a:rPr lang="tr-TR" altLang="tr-TR" sz="2400" dirty="0" smtClean="0">
                <a:cs typeface="Courier New" pitchFamily="49" charset="0"/>
              </a:rPr>
              <a:t>küme</a:t>
            </a:r>
            <a:endParaRPr lang="en-US" altLang="tr-TR" sz="2400" dirty="0" smtClean="0">
              <a:cs typeface="Courier New" pitchFamily="49" charset="0"/>
            </a:endParaRPr>
          </a:p>
          <a:p>
            <a:pPr>
              <a:buNone/>
            </a:pPr>
            <a:r>
              <a:rPr lang="tr-TR" altLang="tr-TR" sz="2400" dirty="0" smtClean="0">
                <a:cs typeface="Courier New" pitchFamily="49" charset="0"/>
              </a:rPr>
              <a:t>	</a:t>
            </a:r>
            <a:r>
              <a:rPr lang="en-US" altLang="tr-TR" sz="2400" dirty="0" smtClean="0">
                <a:cs typeface="Courier New" pitchFamily="49" charset="0"/>
              </a:rPr>
              <a:t>K = {x |  2&lt;x&lt;5, x </a:t>
            </a:r>
            <a:r>
              <a:rPr lang="tr-TR" altLang="tr-TR" sz="2400" dirty="0" smtClean="0">
                <a:cs typeface="Courier New" pitchFamily="49" charset="0"/>
              </a:rPr>
              <a:t>gerçel sayı</a:t>
            </a:r>
            <a:r>
              <a:rPr lang="en-US" altLang="tr-TR" sz="2400" dirty="0" smtClean="0">
                <a:cs typeface="Courier New" pitchFamily="49" charset="0"/>
              </a:rPr>
              <a:t>}	</a:t>
            </a:r>
            <a:r>
              <a:rPr lang="tr-TR" altLang="tr-TR" sz="2400" dirty="0" smtClean="0">
                <a:cs typeface="Courier New" pitchFamily="49" charset="0"/>
              </a:rPr>
              <a:t>	</a:t>
            </a:r>
            <a:r>
              <a:rPr lang="en-US" altLang="tr-TR" sz="2400" dirty="0" smtClean="0">
                <a:cs typeface="Courier New" pitchFamily="49" charset="0"/>
              </a:rPr>
              <a:t>=&gt; </a:t>
            </a:r>
            <a:r>
              <a:rPr lang="tr-TR" altLang="tr-TR" sz="2400" dirty="0" smtClean="0">
                <a:cs typeface="Courier New" pitchFamily="49" charset="0"/>
              </a:rPr>
              <a:t>sonsuz</a:t>
            </a:r>
            <a:r>
              <a:rPr lang="en-US" altLang="tr-TR" sz="2400" dirty="0" smtClean="0">
                <a:cs typeface="Courier New" pitchFamily="49" charset="0"/>
              </a:rPr>
              <a:t> </a:t>
            </a:r>
            <a:r>
              <a:rPr lang="tr-TR" altLang="tr-TR" sz="2400" dirty="0" smtClean="0">
                <a:cs typeface="Courier New" pitchFamily="49" charset="0"/>
              </a:rPr>
              <a:t>küme</a:t>
            </a:r>
            <a:endParaRPr lang="en-US" altLang="tr-TR" sz="2400" dirty="0" smtClean="0">
              <a:cs typeface="Courier New" pitchFamily="49" charset="0"/>
            </a:endParaRPr>
          </a:p>
          <a:p>
            <a:pPr>
              <a:buNone/>
            </a:pPr>
            <a:endParaRPr lang="tr-TR" altLang="tr-TR" sz="2400" dirty="0" smtClean="0"/>
          </a:p>
          <a:p>
            <a:pPr>
              <a:buNone/>
            </a:pPr>
            <a:r>
              <a:rPr lang="tr-TR" altLang="tr-TR" sz="2400" dirty="0" smtClean="0">
                <a:solidFill>
                  <a:srgbClr val="006600"/>
                </a:solidFill>
              </a:rPr>
              <a:t>Klasik küme kuramı dijital sistem tasarımında kullanılır.</a:t>
            </a:r>
          </a:p>
          <a:p>
            <a:pPr>
              <a:buNone/>
            </a:pPr>
            <a:r>
              <a:rPr lang="tr-TR" altLang="tr-TR" sz="2400"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50826" y="178594"/>
            <a:ext cx="8678863" cy="5179218"/>
          </a:xfrm>
        </p:spPr>
        <p:txBody>
          <a:bodyPr/>
          <a:lstStyle/>
          <a:p>
            <a:pPr>
              <a:buFont typeface="Wingdings" pitchFamily="2" charset="2"/>
              <a:buNone/>
            </a:pPr>
            <a:r>
              <a:rPr lang="tr-TR" altLang="tr-TR" b="1" dirty="0" smtClean="0">
                <a:solidFill>
                  <a:srgbClr val="0000FF"/>
                </a:solidFill>
                <a:cs typeface="Courier New" pitchFamily="49" charset="0"/>
              </a:rPr>
              <a:t>Gösterim:</a:t>
            </a:r>
          </a:p>
          <a:p>
            <a:pPr>
              <a:buFont typeface="Wingdings" pitchFamily="2" charset="2"/>
              <a:buNone/>
            </a:pPr>
            <a:r>
              <a:rPr lang="tr-TR" altLang="tr-TR" dirty="0" smtClean="0">
                <a:cs typeface="Courier New" pitchFamily="49" charset="0"/>
              </a:rPr>
              <a:t>                    	</a:t>
            </a:r>
            <a:r>
              <a:rPr lang="tr-TR" altLang="tr-TR" i="1" dirty="0" smtClean="0">
                <a:cs typeface="Courier New" pitchFamily="49" charset="0"/>
              </a:rPr>
              <a:t>p,</a:t>
            </a:r>
            <a:r>
              <a:rPr lang="tr-TR" altLang="tr-TR" dirty="0" smtClean="0">
                <a:cs typeface="Courier New" pitchFamily="49" charset="0"/>
              </a:rPr>
              <a:t> </a:t>
            </a:r>
            <a:r>
              <a:rPr lang="tr-TR" altLang="tr-TR" i="1" dirty="0" smtClean="0">
                <a:cs typeface="Courier New" pitchFamily="49" charset="0"/>
              </a:rPr>
              <a:t>A’nın elemanıdır</a:t>
            </a:r>
          </a:p>
          <a:p>
            <a:pPr>
              <a:buFont typeface="Wingdings" pitchFamily="2" charset="2"/>
              <a:buNone/>
            </a:pPr>
            <a:endParaRPr lang="tr-TR" altLang="tr-TR" dirty="0" smtClean="0">
              <a:cs typeface="Courier New" pitchFamily="49" charset="0"/>
            </a:endParaRPr>
          </a:p>
          <a:p>
            <a:pPr>
              <a:buFont typeface="Wingdings" pitchFamily="2" charset="2"/>
              <a:buNone/>
            </a:pPr>
            <a:r>
              <a:rPr lang="tr-TR" altLang="tr-TR" dirty="0" smtClean="0">
                <a:cs typeface="Courier New" pitchFamily="49" charset="0"/>
              </a:rPr>
              <a:t>                    	</a:t>
            </a:r>
            <a:r>
              <a:rPr lang="tr-TR" altLang="tr-TR" i="1" dirty="0" smtClean="0">
                <a:cs typeface="Courier New" pitchFamily="49" charset="0"/>
              </a:rPr>
              <a:t>A</a:t>
            </a:r>
            <a:r>
              <a:rPr lang="tr-TR" altLang="tr-TR" dirty="0" smtClean="0">
                <a:cs typeface="Courier New" pitchFamily="49" charset="0"/>
              </a:rPr>
              <a:t>, </a:t>
            </a:r>
            <a:r>
              <a:rPr lang="tr-TR" altLang="tr-TR" i="1" dirty="0" smtClean="0">
                <a:cs typeface="Courier New" pitchFamily="49" charset="0"/>
              </a:rPr>
              <a:t>B’nin alt kümesidir</a:t>
            </a:r>
          </a:p>
          <a:p>
            <a:pPr>
              <a:buFont typeface="Wingdings" pitchFamily="2" charset="2"/>
              <a:buNone/>
            </a:pPr>
            <a:endParaRPr lang="tr-TR" altLang="tr-TR" i="1" dirty="0" smtClean="0">
              <a:cs typeface="Courier New" pitchFamily="49" charset="0"/>
            </a:endParaRPr>
          </a:p>
          <a:p>
            <a:pPr>
              <a:buFont typeface="Wingdings" pitchFamily="2" charset="2"/>
              <a:buNone/>
            </a:pPr>
            <a:r>
              <a:rPr lang="tr-TR" altLang="tr-TR" dirty="0" smtClean="0">
                <a:cs typeface="Courier New" pitchFamily="49" charset="0"/>
              </a:rPr>
              <a:t>				</a:t>
            </a:r>
            <a:r>
              <a:rPr lang="tr-TR" altLang="tr-TR" i="1" dirty="0" smtClean="0">
                <a:cs typeface="Courier New" pitchFamily="49" charset="0"/>
              </a:rPr>
              <a:t>Evrensel küme</a:t>
            </a:r>
          </a:p>
          <a:p>
            <a:pPr>
              <a:buFont typeface="Wingdings" pitchFamily="2" charset="2"/>
              <a:buNone/>
            </a:pPr>
            <a:endParaRPr lang="tr-TR" altLang="tr-TR" dirty="0" smtClean="0">
              <a:cs typeface="Courier New" pitchFamily="49" charset="0"/>
            </a:endParaRPr>
          </a:p>
          <a:p>
            <a:pPr>
              <a:buFont typeface="Wingdings" pitchFamily="2" charset="2"/>
              <a:buNone/>
            </a:pPr>
            <a:r>
              <a:rPr lang="tr-TR" altLang="tr-TR" dirty="0" smtClean="0">
                <a:cs typeface="Courier New" pitchFamily="49" charset="0"/>
              </a:rPr>
              <a:t>				</a:t>
            </a:r>
            <a:r>
              <a:rPr lang="tr-TR" altLang="tr-TR" i="1" dirty="0" smtClean="0">
                <a:cs typeface="Courier New" pitchFamily="49" charset="0"/>
              </a:rPr>
              <a:t>Boş küme</a:t>
            </a:r>
          </a:p>
          <a:p>
            <a:pPr>
              <a:buFont typeface="Wingdings" pitchFamily="2" charset="2"/>
              <a:buNone/>
            </a:pPr>
            <a:endParaRPr lang="tr-TR" altLang="tr-TR" i="1" dirty="0" smtClean="0">
              <a:cs typeface="Courier New" pitchFamily="49" charset="0"/>
            </a:endParaRPr>
          </a:p>
          <a:p>
            <a:pPr>
              <a:buFont typeface="Wingdings" pitchFamily="2" charset="2"/>
              <a:buNone/>
            </a:pPr>
            <a:r>
              <a:rPr lang="tr-TR" altLang="tr-TR" i="1" dirty="0" smtClean="0">
                <a:cs typeface="Courier New" pitchFamily="49" charset="0"/>
              </a:rPr>
              <a:t>Herhangi bir A kümesi için </a:t>
            </a:r>
          </a:p>
          <a:p>
            <a:pPr>
              <a:buFont typeface="Wingdings" pitchFamily="2" charset="2"/>
              <a:buNone/>
            </a:pPr>
            <a:endParaRPr lang="tr-TR" altLang="tr-TR" i="1" dirty="0" smtClean="0">
              <a:cs typeface="Courier New" pitchFamily="49" charset="0"/>
            </a:endParaRPr>
          </a:p>
        </p:txBody>
      </p:sp>
      <p:graphicFrame>
        <p:nvGraphicFramePr>
          <p:cNvPr id="7171" name="Object 4"/>
          <p:cNvGraphicFramePr>
            <a:graphicFrameLocks noChangeAspect="1"/>
          </p:cNvGraphicFramePr>
          <p:nvPr/>
        </p:nvGraphicFramePr>
        <p:xfrm>
          <a:off x="357158" y="785798"/>
          <a:ext cx="1301750" cy="559593"/>
        </p:xfrm>
        <a:graphic>
          <a:graphicData uri="http://schemas.openxmlformats.org/presentationml/2006/ole">
            <p:oleObj spid="_x0000_s3074" name="Denklem" r:id="rId3" imgW="393529" imgH="203112" progId="Equation.3">
              <p:embed/>
            </p:oleObj>
          </a:graphicData>
        </a:graphic>
      </p:graphicFrame>
      <p:graphicFrame>
        <p:nvGraphicFramePr>
          <p:cNvPr id="7172" name="Object 3"/>
          <p:cNvGraphicFramePr>
            <a:graphicFrameLocks noChangeAspect="1"/>
          </p:cNvGraphicFramePr>
          <p:nvPr/>
        </p:nvGraphicFramePr>
        <p:xfrm>
          <a:off x="357158" y="1688037"/>
          <a:ext cx="1428750" cy="455083"/>
        </p:xfrm>
        <a:graphic>
          <a:graphicData uri="http://schemas.openxmlformats.org/presentationml/2006/ole">
            <p:oleObj spid="_x0000_s3075" name="Denklem" r:id="rId4" imgW="431613" imgH="165028" progId="Equation.3">
              <p:embed/>
            </p:oleObj>
          </a:graphicData>
        </a:graphic>
      </p:graphicFrame>
      <p:graphicFrame>
        <p:nvGraphicFramePr>
          <p:cNvPr id="7173" name="Object 5"/>
          <p:cNvGraphicFramePr>
            <a:graphicFrameLocks noChangeAspect="1"/>
          </p:cNvGraphicFramePr>
          <p:nvPr/>
        </p:nvGraphicFramePr>
        <p:xfrm>
          <a:off x="755650" y="2581011"/>
          <a:ext cx="546100" cy="490803"/>
        </p:xfrm>
        <a:graphic>
          <a:graphicData uri="http://schemas.openxmlformats.org/presentationml/2006/ole">
            <p:oleObj spid="_x0000_s3076" name="Denklem" r:id="rId5" imgW="164814" imgH="177492" progId="Equation.3">
              <p:embed/>
            </p:oleObj>
          </a:graphicData>
        </a:graphic>
      </p:graphicFrame>
      <p:graphicFrame>
        <p:nvGraphicFramePr>
          <p:cNvPr id="7174" name="Object 5"/>
          <p:cNvGraphicFramePr>
            <a:graphicFrameLocks noChangeAspect="1"/>
          </p:cNvGraphicFramePr>
          <p:nvPr/>
        </p:nvGraphicFramePr>
        <p:xfrm>
          <a:off x="755650" y="3511029"/>
          <a:ext cx="420688" cy="560917"/>
        </p:xfrm>
        <a:graphic>
          <a:graphicData uri="http://schemas.openxmlformats.org/presentationml/2006/ole">
            <p:oleObj spid="_x0000_s3077" name="Denklem" r:id="rId6" imgW="126835" imgH="202936" progId="Equation.3">
              <p:embed/>
            </p:oleObj>
          </a:graphicData>
        </a:graphic>
      </p:graphicFrame>
      <p:graphicFrame>
        <p:nvGraphicFramePr>
          <p:cNvPr id="7175" name="Object 6"/>
          <p:cNvGraphicFramePr>
            <a:graphicFrameLocks noChangeAspect="1"/>
          </p:cNvGraphicFramePr>
          <p:nvPr/>
        </p:nvGraphicFramePr>
        <p:xfrm>
          <a:off x="4643438" y="4500574"/>
          <a:ext cx="2309813" cy="559594"/>
        </p:xfrm>
        <a:graphic>
          <a:graphicData uri="http://schemas.openxmlformats.org/presentationml/2006/ole">
            <p:oleObj spid="_x0000_s3078" name="Denklem" r:id="rId7" imgW="698197" imgH="203112"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50826" y="178594"/>
            <a:ext cx="8678863" cy="5179218"/>
          </a:xfrm>
        </p:spPr>
        <p:txBody>
          <a:bodyPr/>
          <a:lstStyle/>
          <a:p>
            <a:pPr>
              <a:buFont typeface="Wingdings" pitchFamily="2" charset="2"/>
              <a:buNone/>
            </a:pPr>
            <a:r>
              <a:rPr lang="tr-TR" altLang="tr-TR" b="1" dirty="0" smtClean="0">
                <a:solidFill>
                  <a:srgbClr val="0000FF"/>
                </a:solidFill>
                <a:cs typeface="Courier New" pitchFamily="49" charset="0"/>
              </a:rPr>
              <a:t>Küme işlemleri</a:t>
            </a:r>
            <a:r>
              <a:rPr lang="en-US" altLang="tr-TR" b="1" dirty="0" smtClean="0">
                <a:solidFill>
                  <a:srgbClr val="0000FF"/>
                </a:solidFill>
                <a:cs typeface="Courier New" pitchFamily="49" charset="0"/>
              </a:rPr>
              <a:t>:</a:t>
            </a:r>
          </a:p>
          <a:p>
            <a:pPr>
              <a:buFont typeface="Wingdings" pitchFamily="2" charset="2"/>
              <a:buNone/>
            </a:pPr>
            <a:endParaRPr lang="en-US" altLang="tr-TR" dirty="0" smtClean="0">
              <a:cs typeface="Courier New" pitchFamily="49" charset="0"/>
            </a:endParaRPr>
          </a:p>
          <a:p>
            <a:pPr>
              <a:buFont typeface="Wingdings" pitchFamily="2" charset="2"/>
              <a:buNone/>
            </a:pPr>
            <a:r>
              <a:rPr lang="tr-TR" altLang="tr-TR" dirty="0" smtClean="0">
                <a:cs typeface="Courier New" pitchFamily="49" charset="0"/>
              </a:rPr>
              <a:t>Kesişim</a:t>
            </a:r>
            <a:endParaRPr lang="en-US" altLang="tr-TR" dirty="0" smtClean="0">
              <a:cs typeface="Courier New" pitchFamily="49" charset="0"/>
            </a:endParaRPr>
          </a:p>
          <a:p>
            <a:pPr>
              <a:buFont typeface="Wingdings" pitchFamily="2" charset="2"/>
              <a:buNone/>
            </a:pPr>
            <a:endParaRPr lang="en-US" altLang="tr-TR" dirty="0" smtClean="0">
              <a:cs typeface="Courier New" pitchFamily="49" charset="0"/>
            </a:endParaRPr>
          </a:p>
          <a:p>
            <a:pPr>
              <a:buFont typeface="Wingdings" pitchFamily="2" charset="2"/>
              <a:buNone/>
            </a:pPr>
            <a:endParaRPr lang="tr-TR" altLang="tr-TR" dirty="0" smtClean="0">
              <a:cs typeface="Courier New" pitchFamily="49" charset="0"/>
            </a:endParaRPr>
          </a:p>
          <a:p>
            <a:pPr>
              <a:buFont typeface="Wingdings" pitchFamily="2" charset="2"/>
              <a:buNone/>
            </a:pPr>
            <a:r>
              <a:rPr lang="tr-TR" altLang="tr-TR" dirty="0" smtClean="0">
                <a:cs typeface="Courier New" pitchFamily="49" charset="0"/>
              </a:rPr>
              <a:t>Birleşim</a:t>
            </a:r>
            <a:endParaRPr lang="en-US" altLang="tr-TR" dirty="0" smtClean="0">
              <a:cs typeface="Courier New" pitchFamily="49" charset="0"/>
            </a:endParaRPr>
          </a:p>
          <a:p>
            <a:pPr>
              <a:buFont typeface="Wingdings" pitchFamily="2" charset="2"/>
              <a:buNone/>
            </a:pPr>
            <a:endParaRPr lang="en-US" altLang="tr-TR" dirty="0" smtClean="0">
              <a:cs typeface="Courier New" pitchFamily="49" charset="0"/>
            </a:endParaRPr>
          </a:p>
          <a:p>
            <a:pPr>
              <a:buFont typeface="Wingdings" pitchFamily="2" charset="2"/>
              <a:buNone/>
            </a:pPr>
            <a:r>
              <a:rPr lang="tr-TR" altLang="tr-TR" dirty="0" smtClean="0">
                <a:cs typeface="Courier New" pitchFamily="49" charset="0"/>
              </a:rPr>
              <a:t>Fark</a:t>
            </a:r>
            <a:endParaRPr lang="en-US" altLang="tr-TR" dirty="0" smtClean="0">
              <a:cs typeface="Courier New" pitchFamily="49" charset="0"/>
            </a:endParaRPr>
          </a:p>
          <a:p>
            <a:pPr>
              <a:buFont typeface="Wingdings" pitchFamily="2" charset="2"/>
              <a:buNone/>
            </a:pPr>
            <a:endParaRPr lang="en-US" altLang="tr-TR" dirty="0" smtClean="0">
              <a:cs typeface="Courier New" pitchFamily="49" charset="0"/>
            </a:endParaRPr>
          </a:p>
          <a:p>
            <a:pPr>
              <a:buFont typeface="Wingdings" pitchFamily="2" charset="2"/>
              <a:buNone/>
            </a:pPr>
            <a:r>
              <a:rPr lang="tr-TR" altLang="tr-TR" dirty="0" smtClean="0">
                <a:cs typeface="Courier New" pitchFamily="49" charset="0"/>
              </a:rPr>
              <a:t>Tümleyen</a:t>
            </a:r>
          </a:p>
          <a:p>
            <a:pPr>
              <a:buFont typeface="Wingdings" pitchFamily="2" charset="2"/>
              <a:buNone/>
            </a:pPr>
            <a:r>
              <a:rPr lang="tr-TR" altLang="tr-TR" dirty="0" smtClean="0">
                <a:cs typeface="Courier New" pitchFamily="49" charset="0"/>
              </a:rPr>
              <a:t>(Complement)</a:t>
            </a:r>
            <a:endParaRPr lang="en-US" altLang="tr-TR" dirty="0" smtClean="0">
              <a:cs typeface="Courier New" pitchFamily="49" charset="0"/>
            </a:endParaRPr>
          </a:p>
          <a:p>
            <a:pPr>
              <a:buFont typeface="Wingdings" pitchFamily="2" charset="2"/>
              <a:buNone/>
            </a:pPr>
            <a:endParaRPr lang="en-US" altLang="tr-TR" i="1" dirty="0" smtClean="0">
              <a:cs typeface="Courier New" pitchFamily="49" charset="0"/>
            </a:endParaRPr>
          </a:p>
        </p:txBody>
      </p:sp>
      <p:graphicFrame>
        <p:nvGraphicFramePr>
          <p:cNvPr id="8195" name="Object 4"/>
          <p:cNvGraphicFramePr>
            <a:graphicFrameLocks noChangeAspect="1"/>
          </p:cNvGraphicFramePr>
          <p:nvPr/>
        </p:nvGraphicFramePr>
        <p:xfrm>
          <a:off x="3571868" y="1142988"/>
          <a:ext cx="1384300" cy="455083"/>
        </p:xfrm>
        <a:graphic>
          <a:graphicData uri="http://schemas.openxmlformats.org/presentationml/2006/ole">
            <p:oleObj spid="_x0000_s2050" name="Denklem" r:id="rId3" imgW="418918" imgH="165028" progId="Equation.3">
              <p:embed/>
            </p:oleObj>
          </a:graphicData>
        </a:graphic>
      </p:graphicFrame>
      <p:pic>
        <p:nvPicPr>
          <p:cNvPr id="8196" name="Picture 7"/>
          <p:cNvPicPr>
            <a:picLocks noChangeAspect="1" noChangeArrowheads="1"/>
          </p:cNvPicPr>
          <p:nvPr/>
        </p:nvPicPr>
        <p:blipFill>
          <a:blip r:embed="rId4"/>
          <a:srcRect/>
          <a:stretch>
            <a:fillRect/>
          </a:stretch>
        </p:blipFill>
        <p:spPr bwMode="auto">
          <a:xfrm>
            <a:off x="7072330" y="476250"/>
            <a:ext cx="1785920" cy="1254125"/>
          </a:xfrm>
          <a:prstGeom prst="rect">
            <a:avLst/>
          </a:prstGeom>
          <a:noFill/>
          <a:ln w="9525" algn="ctr">
            <a:noFill/>
            <a:miter lim="800000"/>
            <a:headEnd/>
            <a:tailEnd/>
          </a:ln>
        </p:spPr>
      </p:pic>
      <p:sp>
        <p:nvSpPr>
          <p:cNvPr id="8197" name="8 Metin kutusu"/>
          <p:cNvSpPr txBox="1">
            <a:spLocks noChangeArrowheads="1"/>
          </p:cNvSpPr>
          <p:nvPr/>
        </p:nvSpPr>
        <p:spPr bwMode="auto">
          <a:xfrm>
            <a:off x="6357938" y="0"/>
            <a:ext cx="2786062" cy="523220"/>
          </a:xfrm>
          <a:prstGeom prst="rect">
            <a:avLst/>
          </a:prstGeom>
          <a:noFill/>
          <a:ln w="9525">
            <a:noFill/>
            <a:miter lim="800000"/>
            <a:headEnd/>
            <a:tailEnd/>
          </a:ln>
        </p:spPr>
        <p:txBody>
          <a:bodyPr>
            <a:spAutoFit/>
          </a:bodyPr>
          <a:lstStyle/>
          <a:p>
            <a:r>
              <a:rPr lang="tr-TR" altLang="tr-TR" b="0"/>
              <a:t>Venn Diagram</a:t>
            </a:r>
          </a:p>
        </p:txBody>
      </p:sp>
      <p:sp>
        <p:nvSpPr>
          <p:cNvPr id="8198" name="Picture 8"/>
          <p:cNvSpPr>
            <a:spLocks noChangeAspect="1" noChangeArrowheads="1"/>
          </p:cNvSpPr>
          <p:nvPr/>
        </p:nvSpPr>
        <p:spPr bwMode="auto">
          <a:xfrm>
            <a:off x="6829425" y="1836208"/>
            <a:ext cx="2019300" cy="1222375"/>
          </a:xfrm>
          <a:prstGeom prst="rect">
            <a:avLst/>
          </a:prstGeom>
          <a:noFill/>
          <a:ln w="9525" algn="ctr">
            <a:noFill/>
            <a:miter lim="800000"/>
            <a:headEnd/>
            <a:tailEnd/>
          </a:ln>
        </p:spPr>
        <p:txBody>
          <a:bodyPr/>
          <a:lstStyle/>
          <a:p>
            <a:endParaRPr lang="tr-TR" altLang="tr-TR"/>
          </a:p>
        </p:txBody>
      </p:sp>
      <p:pic>
        <p:nvPicPr>
          <p:cNvPr id="8199" name="Picture 9"/>
          <p:cNvPicPr>
            <a:picLocks noChangeAspect="1" noChangeArrowheads="1"/>
          </p:cNvPicPr>
          <p:nvPr/>
        </p:nvPicPr>
        <p:blipFill>
          <a:blip r:embed="rId5"/>
          <a:srcRect/>
          <a:stretch>
            <a:fillRect/>
          </a:stretch>
        </p:blipFill>
        <p:spPr bwMode="auto">
          <a:xfrm>
            <a:off x="7072330" y="3143252"/>
            <a:ext cx="1838309" cy="1230313"/>
          </a:xfrm>
          <a:prstGeom prst="rect">
            <a:avLst/>
          </a:prstGeom>
          <a:noFill/>
          <a:ln w="9525" algn="ctr">
            <a:noFill/>
            <a:miter lim="800000"/>
            <a:headEnd/>
            <a:tailEnd/>
          </a:ln>
        </p:spPr>
      </p:pic>
      <p:graphicFrame>
        <p:nvGraphicFramePr>
          <p:cNvPr id="8201" name="Object 11"/>
          <p:cNvGraphicFramePr>
            <a:graphicFrameLocks noChangeAspect="1"/>
          </p:cNvGraphicFramePr>
          <p:nvPr/>
        </p:nvGraphicFramePr>
        <p:xfrm>
          <a:off x="3500430" y="2500310"/>
          <a:ext cx="1384300" cy="455083"/>
        </p:xfrm>
        <a:graphic>
          <a:graphicData uri="http://schemas.openxmlformats.org/presentationml/2006/ole">
            <p:oleObj spid="_x0000_s2051" name="Denklem" r:id="rId6" imgW="418918" imgH="165028" progId="Equation.3">
              <p:embed/>
            </p:oleObj>
          </a:graphicData>
        </a:graphic>
      </p:graphicFrame>
      <p:graphicFrame>
        <p:nvGraphicFramePr>
          <p:cNvPr id="8202" name="Object 12"/>
          <p:cNvGraphicFramePr>
            <a:graphicFrameLocks noChangeAspect="1"/>
          </p:cNvGraphicFramePr>
          <p:nvPr/>
        </p:nvGraphicFramePr>
        <p:xfrm>
          <a:off x="2808288" y="3500438"/>
          <a:ext cx="2770187" cy="492125"/>
        </p:xfrm>
        <a:graphic>
          <a:graphicData uri="http://schemas.openxmlformats.org/presentationml/2006/ole">
            <p:oleObj spid="_x0000_s2052" name="Denklem" r:id="rId7" imgW="838080" imgH="177480" progId="Equation.3">
              <p:embed/>
            </p:oleObj>
          </a:graphicData>
        </a:graphic>
      </p:graphicFrame>
      <p:graphicFrame>
        <p:nvGraphicFramePr>
          <p:cNvPr id="8203" name="Object 13"/>
          <p:cNvGraphicFramePr>
            <a:graphicFrameLocks noChangeAspect="1"/>
          </p:cNvGraphicFramePr>
          <p:nvPr/>
        </p:nvGraphicFramePr>
        <p:xfrm>
          <a:off x="3428992" y="4714888"/>
          <a:ext cx="1677988" cy="525463"/>
        </p:xfrm>
        <a:graphic>
          <a:graphicData uri="http://schemas.openxmlformats.org/presentationml/2006/ole">
            <p:oleObj spid="_x0000_s2053" name="Denklem" r:id="rId8" imgW="507960" imgH="190440" progId="Equation.3">
              <p:embed/>
            </p:oleObj>
          </a:graphicData>
        </a:graphic>
      </p:graphicFrame>
      <p:pic>
        <p:nvPicPr>
          <p:cNvPr id="2054" name="Picture 6"/>
          <p:cNvPicPr>
            <a:picLocks noChangeAspect="1" noChangeArrowheads="1"/>
          </p:cNvPicPr>
          <p:nvPr/>
        </p:nvPicPr>
        <p:blipFill>
          <a:blip r:embed="rId9"/>
          <a:srcRect/>
          <a:stretch>
            <a:fillRect/>
          </a:stretch>
        </p:blipFill>
        <p:spPr bwMode="auto">
          <a:xfrm>
            <a:off x="7072330" y="1785930"/>
            <a:ext cx="1800225" cy="1276350"/>
          </a:xfrm>
          <a:prstGeom prst="rect">
            <a:avLst/>
          </a:prstGeom>
          <a:noFill/>
          <a:ln w="9525">
            <a:noFill/>
            <a:miter lim="800000"/>
            <a:headEnd/>
            <a:tailEnd/>
          </a:ln>
          <a:effectLst/>
        </p:spPr>
      </p:pic>
      <p:pic>
        <p:nvPicPr>
          <p:cNvPr id="2055" name="Picture 7"/>
          <p:cNvPicPr>
            <a:picLocks noChangeAspect="1" noChangeArrowheads="1"/>
          </p:cNvPicPr>
          <p:nvPr/>
        </p:nvPicPr>
        <p:blipFill>
          <a:blip r:embed="rId10"/>
          <a:srcRect/>
          <a:stretch>
            <a:fillRect/>
          </a:stretch>
        </p:blipFill>
        <p:spPr bwMode="auto">
          <a:xfrm>
            <a:off x="7072330" y="4429136"/>
            <a:ext cx="1857375" cy="1238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Bulanık Kümeler</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Font typeface="Arial" charset="0"/>
              <a:buChar char="•"/>
            </a:pPr>
            <a:r>
              <a:rPr lang="tr-TR" altLang="tr-TR" sz="2400" dirty="0" smtClean="0"/>
              <a:t>Bulanık kümeler belirsiz kavramları tanımlar </a:t>
            </a:r>
            <a:br>
              <a:rPr lang="tr-TR" altLang="tr-TR" sz="2400" dirty="0" smtClean="0"/>
            </a:br>
            <a:r>
              <a:rPr lang="tr-TR" altLang="tr-TR" sz="2400" dirty="0" smtClean="0"/>
              <a:t>(hızlı koşucu, soğuk hava gibi)</a:t>
            </a:r>
          </a:p>
          <a:p>
            <a:pPr>
              <a:buFont typeface="Arial" charset="0"/>
              <a:buChar char="•"/>
            </a:pPr>
            <a:r>
              <a:rPr lang="tr-TR" altLang="tr-TR" sz="2400" dirty="0" smtClean="0"/>
              <a:t>Bulanık küme elemanlarına, [0, 1] kapalı aralığında herhangi bir gerçel sayı değerini atanabilir. Bu sayı </a:t>
            </a:r>
            <a:r>
              <a:rPr lang="tr-TR" altLang="tr-TR" sz="2400" u="sng" dirty="0" smtClean="0"/>
              <a:t>üyelik derecesi </a:t>
            </a:r>
            <a:r>
              <a:rPr lang="tr-TR" altLang="tr-TR" sz="2400" dirty="0" smtClean="0"/>
              <a:t>olarak adlandırılır ve elemanın bulanık kümeye ait olmasının ölçüsünü belirler. </a:t>
            </a:r>
          </a:p>
          <a:p>
            <a:pPr>
              <a:buFont typeface="Arial" charset="0"/>
              <a:buChar char="•"/>
            </a:pPr>
            <a:r>
              <a:rPr lang="tr-TR" altLang="tr-TR" sz="2400" dirty="0" smtClean="0"/>
              <a:t>Üyelik fonksiyonu </a:t>
            </a:r>
            <a:r>
              <a:rPr lang="el-GR" altLang="tr-TR" sz="2400" dirty="0" smtClean="0"/>
              <a:t>μ</a:t>
            </a:r>
            <a:r>
              <a:rPr lang="tr-TR" altLang="tr-TR" sz="2400" dirty="0" smtClean="0"/>
              <a:t>(x) ile temsil edilir.</a:t>
            </a:r>
          </a:p>
          <a:p>
            <a:pPr>
              <a:buFont typeface="Arial" charset="0"/>
              <a:buChar char="•"/>
            </a:pPr>
            <a:endParaRPr lang="tr-TR" altLang="tr-TR" sz="2400" dirty="0" smtClean="0"/>
          </a:p>
          <a:p>
            <a:pPr>
              <a:buNone/>
            </a:pPr>
            <a:r>
              <a:rPr lang="tr-TR" altLang="tr-TR" sz="2400" dirty="0" smtClean="0">
                <a:cs typeface="Courier New" pitchFamily="49" charset="0"/>
              </a:rPr>
              <a:t>Klasik küme: 		</a:t>
            </a:r>
            <a:r>
              <a:rPr lang="en-US" altLang="tr-TR" sz="2400" dirty="0" smtClean="0">
                <a:cs typeface="Courier New" pitchFamily="49" charset="0"/>
              </a:rPr>
              <a:t>A = {1,</a:t>
            </a:r>
            <a:r>
              <a:rPr lang="tr-TR" altLang="tr-TR" sz="2400" dirty="0" smtClean="0">
                <a:cs typeface="Courier New" pitchFamily="49" charset="0"/>
              </a:rPr>
              <a:t> </a:t>
            </a:r>
            <a:r>
              <a:rPr lang="en-US" altLang="tr-TR" sz="2400" dirty="0" smtClean="0">
                <a:cs typeface="Courier New" pitchFamily="49" charset="0"/>
              </a:rPr>
              <a:t>2,</a:t>
            </a:r>
            <a:r>
              <a:rPr lang="tr-TR" altLang="tr-TR" sz="2400" dirty="0" smtClean="0">
                <a:cs typeface="Courier New" pitchFamily="49" charset="0"/>
              </a:rPr>
              <a:t> </a:t>
            </a:r>
            <a:r>
              <a:rPr lang="en-US" altLang="tr-TR" sz="2400" dirty="0" smtClean="0">
                <a:cs typeface="Courier New" pitchFamily="49" charset="0"/>
              </a:rPr>
              <a:t>3,</a:t>
            </a:r>
            <a:r>
              <a:rPr lang="tr-TR" altLang="tr-TR" sz="2400" dirty="0" smtClean="0">
                <a:cs typeface="Courier New" pitchFamily="49" charset="0"/>
              </a:rPr>
              <a:t> </a:t>
            </a:r>
            <a:r>
              <a:rPr lang="en-US" altLang="tr-TR" sz="2400" dirty="0" smtClean="0">
                <a:cs typeface="Courier New" pitchFamily="49" charset="0"/>
              </a:rPr>
              <a:t>4}</a:t>
            </a:r>
            <a:endParaRPr lang="tr-TR" altLang="tr-TR" sz="2400" dirty="0" smtClean="0">
              <a:cs typeface="Courier New" pitchFamily="49" charset="0"/>
            </a:endParaRPr>
          </a:p>
          <a:p>
            <a:pPr>
              <a:buNone/>
            </a:pPr>
            <a:r>
              <a:rPr lang="tr-TR" altLang="tr-TR" sz="2400" dirty="0" smtClean="0">
                <a:cs typeface="Courier New" pitchFamily="49" charset="0"/>
              </a:rPr>
              <a:t>Bulanık küme:	A = {1/0.5, 2/1.0, 3/0.8 ,4/0.1}</a:t>
            </a:r>
          </a:p>
          <a:p>
            <a:pPr>
              <a:buNone/>
            </a:pPr>
            <a:r>
              <a:rPr lang="tr-TR" altLang="tr-TR" sz="2400" dirty="0" smtClean="0">
                <a:cs typeface="Courier New" pitchFamily="49" charset="0"/>
              </a:rPr>
              <a:t>Burada, bulanık küme için { x / </a:t>
            </a:r>
            <a:r>
              <a:rPr lang="el-GR" altLang="tr-TR" sz="2400" dirty="0" smtClean="0"/>
              <a:t>μ</a:t>
            </a:r>
            <a:r>
              <a:rPr lang="tr-TR" altLang="tr-TR" sz="2400" dirty="0" smtClean="0"/>
              <a:t>(x) </a:t>
            </a:r>
            <a:r>
              <a:rPr lang="tr-TR" altLang="tr-TR" sz="2400" dirty="0" smtClean="0">
                <a:cs typeface="Courier New" pitchFamily="49" charset="0"/>
              </a:rPr>
              <a:t>} gösterimi kullanılmıştır.</a:t>
            </a:r>
            <a:endParaRPr lang="tr-TR" altLang="tr-TR"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tr-TR" altLang="en-US" dirty="0" smtClean="0"/>
              <a:t>Klasik Küme ve Bulanık Küme</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endParaRPr lang="tr-TR" altLang="tr-TR" sz="2400" dirty="0" smtClean="0"/>
          </a:p>
        </p:txBody>
      </p:sp>
      <p:pic>
        <p:nvPicPr>
          <p:cNvPr id="31746" name="Picture 2"/>
          <p:cNvPicPr>
            <a:picLocks noChangeAspect="1" noChangeArrowheads="1"/>
          </p:cNvPicPr>
          <p:nvPr/>
        </p:nvPicPr>
        <p:blipFill>
          <a:blip r:embed="rId2"/>
          <a:srcRect/>
          <a:stretch>
            <a:fillRect/>
          </a:stretch>
        </p:blipFill>
        <p:spPr bwMode="auto">
          <a:xfrm>
            <a:off x="1500166" y="928674"/>
            <a:ext cx="6477000" cy="3819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Bulanıklık ve Olasılık</a:t>
            </a:r>
            <a:endParaRPr lang="en-US" altLang="en-US" dirty="0" smtClean="0"/>
          </a:p>
        </p:txBody>
      </p:sp>
      <p:sp>
        <p:nvSpPr>
          <p:cNvPr id="3075" name="Text Box 4"/>
          <p:cNvSpPr>
            <a:spLocks noGrp="1" noChangeArrowheads="1"/>
          </p:cNvSpPr>
          <p:nvPr>
            <p:ph type="body" idx="1"/>
          </p:nvPr>
        </p:nvSpPr>
        <p:spPr>
          <a:xfrm>
            <a:off x="214282" y="781051"/>
            <a:ext cx="3643338" cy="3933837"/>
          </a:xfrm>
        </p:spPr>
        <p:txBody>
          <a:bodyPr/>
          <a:lstStyle/>
          <a:p>
            <a:pPr>
              <a:buFont typeface="Wingdings" pitchFamily="2" charset="2"/>
              <a:buNone/>
            </a:pPr>
            <a:r>
              <a:rPr lang="tr-TR" altLang="tr-TR" sz="2400" b="1" dirty="0" smtClean="0">
                <a:solidFill>
                  <a:srgbClr val="0000FF"/>
                </a:solidFill>
              </a:rPr>
              <a:t>Bulanık</a:t>
            </a:r>
          </a:p>
          <a:p>
            <a:pPr>
              <a:buNone/>
            </a:pPr>
            <a:r>
              <a:rPr lang="tr-TR" sz="2400" dirty="0" smtClean="0"/>
              <a:t>Arif’in yaşlı insan </a:t>
            </a:r>
          </a:p>
          <a:p>
            <a:pPr>
              <a:buNone/>
            </a:pPr>
            <a:r>
              <a:rPr lang="tr-TR" sz="2400" dirty="0" smtClean="0"/>
              <a:t>kümesindeki üyelik </a:t>
            </a:r>
          </a:p>
          <a:p>
            <a:pPr>
              <a:buNone/>
            </a:pPr>
            <a:r>
              <a:rPr lang="tr-TR" sz="2400" dirty="0" smtClean="0"/>
              <a:t>derecesi 0.9’dur.</a:t>
            </a:r>
          </a:p>
          <a:p>
            <a:pPr>
              <a:buNone/>
            </a:pPr>
            <a:endParaRPr lang="tr-TR" sz="2400" dirty="0" smtClean="0"/>
          </a:p>
          <a:p>
            <a:pPr>
              <a:buNone/>
            </a:pPr>
            <a:r>
              <a:rPr lang="tr-TR" sz="2400" dirty="0" smtClean="0"/>
              <a:t>Bardakdaki suyun </a:t>
            </a:r>
          </a:p>
          <a:p>
            <a:pPr>
              <a:buNone/>
            </a:pPr>
            <a:r>
              <a:rPr lang="tr-TR" sz="2400" dirty="0" smtClean="0"/>
              <a:t>kirli olma derecesi 0.5’dir.</a:t>
            </a:r>
          </a:p>
          <a:p>
            <a:pPr>
              <a:buFont typeface="Wingdings" pitchFamily="2" charset="2"/>
              <a:buNone/>
            </a:pPr>
            <a:endParaRPr lang="tr-TR" altLang="tr-TR" sz="2400" dirty="0" smtClean="0"/>
          </a:p>
        </p:txBody>
      </p:sp>
      <p:sp>
        <p:nvSpPr>
          <p:cNvPr id="4" name="Text Box 4"/>
          <p:cNvSpPr txBox="1">
            <a:spLocks noChangeArrowheads="1"/>
          </p:cNvSpPr>
          <p:nvPr/>
        </p:nvSpPr>
        <p:spPr bwMode="auto">
          <a:xfrm>
            <a:off x="4500562" y="709613"/>
            <a:ext cx="3392481" cy="3643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r>
              <a:rPr kumimoji="0" lang="tr-TR" altLang="tr-TR" sz="2400" i="0" u="none" strike="noStrike" kern="0" cap="none" spc="0" normalizeH="0" baseline="0" noProof="0" dirty="0" smtClean="0">
                <a:ln>
                  <a:noFill/>
                </a:ln>
                <a:solidFill>
                  <a:srgbClr val="0000FF"/>
                </a:solidFill>
                <a:effectLst/>
                <a:uLnTx/>
                <a:uFillTx/>
                <a:latin typeface="+mn-lt"/>
                <a:ea typeface="+mn-ea"/>
                <a:cs typeface="+mn-cs"/>
              </a:rPr>
              <a:t>Olasılık</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r>
              <a:rPr lang="tr-TR" altLang="tr-TR" sz="2400" b="0" kern="0" dirty="0" smtClean="0">
                <a:latin typeface="+mn-lt"/>
                <a:cs typeface="+mn-cs"/>
              </a:rPr>
              <a:t>Arif’in yaşlı olma </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r>
              <a:rPr lang="tr-TR" altLang="tr-TR" sz="2400" b="0" kern="0" dirty="0" smtClean="0">
                <a:latin typeface="+mn-lt"/>
                <a:cs typeface="+mn-cs"/>
              </a:rPr>
              <a:t>olasılğı (şansı) 0.9’dur.</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tr-TR" altLang="tr-T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lang="tr-TR" altLang="tr-TR" sz="2400" b="0" kern="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r>
              <a:rPr lang="tr-TR" altLang="tr-TR" sz="2400" b="0" kern="0" dirty="0" smtClean="0">
                <a:latin typeface="+mn-lt"/>
                <a:cs typeface="+mn-cs"/>
              </a:rPr>
              <a:t>Bardakdaki su 0.5 </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r>
              <a:rPr lang="tr-TR" altLang="tr-TR" sz="2400" b="0" kern="0" dirty="0" smtClean="0">
                <a:latin typeface="+mn-lt"/>
                <a:cs typeface="+mn-cs"/>
              </a:rPr>
              <a:t>olasılıkla kirlidir.</a:t>
            </a:r>
          </a:p>
        </p:txBody>
      </p:sp>
      <p:pic>
        <p:nvPicPr>
          <p:cNvPr id="47106" name="Picture 2"/>
          <p:cNvPicPr>
            <a:picLocks noChangeAspect="1" noChangeArrowheads="1"/>
          </p:cNvPicPr>
          <p:nvPr/>
        </p:nvPicPr>
        <p:blipFill>
          <a:blip r:embed="rId2"/>
          <a:srcRect/>
          <a:stretch>
            <a:fillRect/>
          </a:stretch>
        </p:blipFill>
        <p:spPr bwMode="auto">
          <a:xfrm>
            <a:off x="2709868" y="4238643"/>
            <a:ext cx="2647950" cy="1190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Bulanık Küme Örnekleri</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Font typeface="Arial" charset="0"/>
              <a:buChar char="•"/>
            </a:pPr>
            <a:endParaRPr lang="tr-TR" altLang="tr-TR" sz="2400" dirty="0" smtClean="0"/>
          </a:p>
          <a:p>
            <a:pPr>
              <a:buFont typeface="Arial" charset="0"/>
              <a:buChar char="•"/>
            </a:pPr>
            <a:r>
              <a:rPr lang="tr-TR" altLang="tr-TR" sz="2400" dirty="0" smtClean="0"/>
              <a:t>10’a yakın tamsayılar</a:t>
            </a:r>
          </a:p>
          <a:p>
            <a:pPr>
              <a:buFont typeface="Arial" charset="0"/>
              <a:buChar char="•"/>
            </a:pPr>
            <a:r>
              <a:rPr lang="tr-TR" altLang="tr-TR" sz="2400" dirty="0" smtClean="0"/>
              <a:t>Bir basketbol takımındaki boyu 2 m’ye yakın oyuncular</a:t>
            </a:r>
          </a:p>
          <a:p>
            <a:pPr>
              <a:buFont typeface="Arial" charset="0"/>
              <a:buChar char="•"/>
            </a:pPr>
            <a:r>
              <a:rPr lang="tr-TR" altLang="tr-TR" sz="2400" dirty="0" smtClean="0"/>
              <a:t>Hava sıcaklığı 	(çok soğuk, soğuk, ılık, sıcak, çok sıcak)</a:t>
            </a:r>
          </a:p>
          <a:p>
            <a:pPr>
              <a:buFont typeface="Arial" charset="0"/>
              <a:buChar char="•"/>
            </a:pPr>
            <a:r>
              <a:rPr lang="tr-TR" altLang="tr-TR" sz="2400" dirty="0" smtClean="0"/>
              <a:t>Arabanın hızı 	(yavaş, normal, hızlı)</a:t>
            </a:r>
          </a:p>
          <a:p>
            <a:pPr>
              <a:buFont typeface="Arial" charset="0"/>
              <a:buChar char="•"/>
            </a:pPr>
            <a:r>
              <a:rPr lang="tr-TR" altLang="tr-TR" sz="2400" dirty="0" smtClean="0"/>
              <a:t>Bir insanın boyu 	(kısa, orta, uzun)</a:t>
            </a:r>
          </a:p>
          <a:p>
            <a:pPr>
              <a:buFont typeface="Arial" charset="0"/>
              <a:buChar char="•"/>
            </a:pPr>
            <a:r>
              <a:rPr lang="tr-TR" altLang="tr-TR" sz="2400" dirty="0" smtClean="0"/>
              <a:t>Uzaklık		(yakın, uzak değil, uzak, çok uzak)</a:t>
            </a:r>
          </a:p>
          <a:p>
            <a:pPr>
              <a:buFont typeface="Arial" charset="0"/>
              <a:buChar char="•"/>
            </a:pPr>
            <a:r>
              <a:rPr lang="tr-TR" altLang="tr-TR" sz="2400" dirty="0" smtClean="0"/>
              <a:t>Yaş 		(Genç, Orta yaşlı, Yaşlı)</a:t>
            </a:r>
          </a:p>
          <a:p>
            <a:pPr>
              <a:buFont typeface="Arial" charset="0"/>
              <a:buChar char="•"/>
            </a:pPr>
            <a:r>
              <a:rPr lang="tr-TR" altLang="tr-TR" sz="2400" dirty="0" smtClean="0"/>
              <a:t>Bir topun rengi 	(Sarı, Turuncu, Kırmızı)</a:t>
            </a:r>
          </a:p>
          <a:p>
            <a:pPr>
              <a:buFont typeface="Wingdings" pitchFamily="2" charset="2"/>
              <a:buNone/>
            </a:pPr>
            <a:endParaRPr lang="tr-TR" altLang="tr-TR" sz="2400" dirty="0" smtClean="0"/>
          </a:p>
          <a:p>
            <a:pPr>
              <a:buFont typeface="Wingdings" pitchFamily="2" charset="2"/>
              <a:buNone/>
            </a:pPr>
            <a:endParaRPr lang="tr-TR" altLang="tr-TR"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250825" y="142856"/>
            <a:ext cx="8713788" cy="4719638"/>
          </a:xfrm>
        </p:spPr>
        <p:txBody>
          <a:bodyPr/>
          <a:lstStyle/>
          <a:p>
            <a:pPr>
              <a:buNone/>
            </a:pPr>
            <a:r>
              <a:rPr lang="tr-TR" altLang="tr-TR" sz="2400" dirty="0" smtClean="0"/>
              <a:t>10’a </a:t>
            </a:r>
            <a:r>
              <a:rPr lang="tr-TR" altLang="tr-TR" sz="2400" b="1" dirty="0" smtClean="0"/>
              <a:t>yakın</a:t>
            </a:r>
            <a:r>
              <a:rPr lang="tr-TR" altLang="tr-TR" sz="2400" dirty="0" smtClean="0"/>
              <a:t> tam sayılar</a:t>
            </a:r>
          </a:p>
          <a:p>
            <a:pPr>
              <a:buNone/>
            </a:pPr>
            <a:endParaRPr lang="tr-TR" altLang="tr-TR" sz="2400" dirty="0" smtClean="0"/>
          </a:p>
          <a:p>
            <a:pPr>
              <a:buFont typeface="Wingdings" pitchFamily="2" charset="2"/>
              <a:buNone/>
            </a:pPr>
            <a:endParaRPr lang="tr-TR" altLang="tr-TR" sz="2400" dirty="0" smtClean="0"/>
          </a:p>
        </p:txBody>
      </p:sp>
      <p:graphicFrame>
        <p:nvGraphicFramePr>
          <p:cNvPr id="6146" name="Object 4"/>
          <p:cNvGraphicFramePr>
            <a:graphicFrameLocks noChangeAspect="1"/>
          </p:cNvGraphicFramePr>
          <p:nvPr/>
        </p:nvGraphicFramePr>
        <p:xfrm flipV="1">
          <a:off x="428596" y="714360"/>
          <a:ext cx="8450280" cy="630328"/>
        </p:xfrm>
        <a:graphic>
          <a:graphicData uri="http://schemas.openxmlformats.org/presentationml/2006/ole">
            <p:oleObj spid="_x0000_s6146" name="Denklem" r:id="rId3" imgW="4394160" imgH="393480" progId="Equation.3">
              <p:embed/>
            </p:oleObj>
          </a:graphicData>
        </a:graphic>
      </p:graphicFrame>
      <p:pic>
        <p:nvPicPr>
          <p:cNvPr id="2" name="Picture 3"/>
          <p:cNvPicPr>
            <a:picLocks noChangeAspect="1" noChangeArrowheads="1"/>
          </p:cNvPicPr>
          <p:nvPr/>
        </p:nvPicPr>
        <p:blipFill>
          <a:blip r:embed="rId4"/>
          <a:srcRect/>
          <a:stretch>
            <a:fillRect/>
          </a:stretch>
        </p:blipFill>
        <p:spPr bwMode="auto">
          <a:xfrm>
            <a:off x="2071670" y="1500178"/>
            <a:ext cx="5095875" cy="3867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250825" y="142856"/>
            <a:ext cx="8713788" cy="4719638"/>
          </a:xfrm>
        </p:spPr>
        <p:txBody>
          <a:bodyPr/>
          <a:lstStyle/>
          <a:p>
            <a:pPr>
              <a:buNone/>
            </a:pPr>
            <a:r>
              <a:rPr lang="tr-TR" altLang="tr-TR" sz="2400" dirty="0" smtClean="0"/>
              <a:t>Bir basketbol takımındaki boyu </a:t>
            </a:r>
          </a:p>
          <a:p>
            <a:pPr>
              <a:buNone/>
            </a:pPr>
            <a:r>
              <a:rPr lang="tr-TR" altLang="tr-TR" sz="2400" dirty="0" smtClean="0"/>
              <a:t>2 m’ye </a:t>
            </a:r>
            <a:r>
              <a:rPr lang="tr-TR" altLang="tr-TR" sz="2400" b="1" dirty="0" smtClean="0"/>
              <a:t>yakın</a:t>
            </a:r>
            <a:r>
              <a:rPr lang="tr-TR" altLang="tr-TR" sz="2400" dirty="0" smtClean="0"/>
              <a:t> olan oyuncular</a:t>
            </a:r>
          </a:p>
          <a:p>
            <a:pPr>
              <a:buFont typeface="Wingdings" pitchFamily="2" charset="2"/>
              <a:buNone/>
            </a:pPr>
            <a:endParaRPr lang="tr-TR" altLang="tr-TR" sz="2400" dirty="0" smtClean="0"/>
          </a:p>
        </p:txBody>
      </p:sp>
      <p:cxnSp>
        <p:nvCxnSpPr>
          <p:cNvPr id="6" name="5 Düz Bağlayıcı"/>
          <p:cNvCxnSpPr/>
          <p:nvPr/>
        </p:nvCxnSpPr>
        <p:spPr bwMode="auto">
          <a:xfrm rot="5400000">
            <a:off x="107125" y="2893219"/>
            <a:ext cx="2643206" cy="1588"/>
          </a:xfrm>
          <a:prstGeom prst="line">
            <a:avLst/>
          </a:prstGeom>
          <a:noFill/>
          <a:ln w="9525" cap="flat" cmpd="sng" algn="ctr">
            <a:solidFill>
              <a:schemeClr val="tx1"/>
            </a:solidFill>
            <a:prstDash val="solid"/>
            <a:round/>
            <a:headEnd type="none" w="med" len="med"/>
            <a:tailEnd type="none" w="med" len="med"/>
          </a:ln>
          <a:effectLst/>
        </p:spPr>
      </p:cxnSp>
      <p:cxnSp>
        <p:nvCxnSpPr>
          <p:cNvPr id="8" name="7 Düz Bağlayıcı"/>
          <p:cNvCxnSpPr/>
          <p:nvPr/>
        </p:nvCxnSpPr>
        <p:spPr bwMode="auto">
          <a:xfrm>
            <a:off x="1428728" y="4214822"/>
            <a:ext cx="4286280" cy="1588"/>
          </a:xfrm>
          <a:prstGeom prst="line">
            <a:avLst/>
          </a:prstGeom>
          <a:noFill/>
          <a:ln w="9525" cap="flat" cmpd="sng" algn="ctr">
            <a:solidFill>
              <a:schemeClr val="tx1"/>
            </a:solidFill>
            <a:prstDash val="solid"/>
            <a:round/>
            <a:headEnd type="none" w="med" len="med"/>
            <a:tailEnd type="none" w="med" len="med"/>
          </a:ln>
          <a:effectLst/>
        </p:spPr>
      </p:cxnSp>
      <p:cxnSp>
        <p:nvCxnSpPr>
          <p:cNvPr id="10" name="9 Düz Bağlayıcı"/>
          <p:cNvCxnSpPr/>
          <p:nvPr/>
        </p:nvCxnSpPr>
        <p:spPr bwMode="auto">
          <a:xfrm rot="5400000" flipH="1" flipV="1">
            <a:off x="1821637" y="2536029"/>
            <a:ext cx="2357454" cy="1000132"/>
          </a:xfrm>
          <a:prstGeom prst="line">
            <a:avLst/>
          </a:prstGeom>
          <a:noFill/>
          <a:ln w="38100" cap="flat" cmpd="sng" algn="ctr">
            <a:solidFill>
              <a:srgbClr val="FF0000"/>
            </a:solidFill>
            <a:prstDash val="solid"/>
            <a:round/>
            <a:headEnd type="none" w="med" len="med"/>
            <a:tailEnd type="none" w="med" len="med"/>
          </a:ln>
          <a:effectLst/>
        </p:spPr>
      </p:cxnSp>
      <p:cxnSp>
        <p:nvCxnSpPr>
          <p:cNvPr id="12" name="11 Düz Bağlayıcı"/>
          <p:cNvCxnSpPr/>
          <p:nvPr/>
        </p:nvCxnSpPr>
        <p:spPr bwMode="auto">
          <a:xfrm rot="16200000" flipH="1">
            <a:off x="2821769" y="2536029"/>
            <a:ext cx="2357454" cy="1000132"/>
          </a:xfrm>
          <a:prstGeom prst="line">
            <a:avLst/>
          </a:prstGeom>
          <a:noFill/>
          <a:ln w="38100" cap="flat" cmpd="sng" algn="ctr">
            <a:solidFill>
              <a:srgbClr val="FF0000"/>
            </a:solidFill>
            <a:prstDash val="solid"/>
            <a:round/>
            <a:headEnd type="none" w="med" len="med"/>
            <a:tailEnd type="none" w="med" len="med"/>
          </a:ln>
          <a:effectLst/>
        </p:spPr>
      </p:cxnSp>
      <p:cxnSp>
        <p:nvCxnSpPr>
          <p:cNvPr id="14" name="13 Düz Bağlayıcı"/>
          <p:cNvCxnSpPr/>
          <p:nvPr/>
        </p:nvCxnSpPr>
        <p:spPr bwMode="auto">
          <a:xfrm rot="5400000">
            <a:off x="2321703" y="3036095"/>
            <a:ext cx="2357454" cy="1588"/>
          </a:xfrm>
          <a:prstGeom prst="line">
            <a:avLst/>
          </a:prstGeom>
          <a:noFill/>
          <a:ln w="9525" cap="flat" cmpd="sng" algn="ctr">
            <a:solidFill>
              <a:schemeClr val="tx1"/>
            </a:solidFill>
            <a:prstDash val="dash"/>
            <a:round/>
            <a:headEnd type="none" w="med" len="med"/>
            <a:tailEnd type="none" w="med" len="med"/>
          </a:ln>
          <a:effectLst/>
        </p:spPr>
      </p:cxnSp>
      <p:sp>
        <p:nvSpPr>
          <p:cNvPr id="15" name="14 Metin kutusu"/>
          <p:cNvSpPr txBox="1"/>
          <p:nvPr/>
        </p:nvSpPr>
        <p:spPr>
          <a:xfrm>
            <a:off x="2152633" y="4286203"/>
            <a:ext cx="612668" cy="400110"/>
          </a:xfrm>
          <a:prstGeom prst="rect">
            <a:avLst/>
          </a:prstGeom>
          <a:noFill/>
        </p:spPr>
        <p:txBody>
          <a:bodyPr wrap="none" rtlCol="0">
            <a:spAutoFit/>
          </a:bodyPr>
          <a:lstStyle/>
          <a:p>
            <a:r>
              <a:rPr lang="tr-TR" sz="2000" b="0" dirty="0" smtClean="0"/>
              <a:t>190</a:t>
            </a:r>
            <a:endParaRPr lang="tr-TR" sz="2000" b="0" dirty="0"/>
          </a:p>
        </p:txBody>
      </p:sp>
      <p:sp>
        <p:nvSpPr>
          <p:cNvPr id="16" name="15 Dikdörtgen"/>
          <p:cNvSpPr/>
          <p:nvPr/>
        </p:nvSpPr>
        <p:spPr>
          <a:xfrm>
            <a:off x="3190865" y="4295785"/>
            <a:ext cx="612668" cy="400110"/>
          </a:xfrm>
          <a:prstGeom prst="rect">
            <a:avLst/>
          </a:prstGeom>
        </p:spPr>
        <p:txBody>
          <a:bodyPr wrap="none">
            <a:spAutoFit/>
          </a:bodyPr>
          <a:lstStyle/>
          <a:p>
            <a:r>
              <a:rPr lang="tr-TR" sz="2000" b="0" dirty="0" smtClean="0"/>
              <a:t>200</a:t>
            </a:r>
            <a:endParaRPr lang="tr-TR" sz="2000" b="0" dirty="0"/>
          </a:p>
        </p:txBody>
      </p:sp>
      <p:sp>
        <p:nvSpPr>
          <p:cNvPr id="17" name="16 Dikdörtgen"/>
          <p:cNvSpPr/>
          <p:nvPr/>
        </p:nvSpPr>
        <p:spPr>
          <a:xfrm>
            <a:off x="4214810" y="4286260"/>
            <a:ext cx="612668" cy="400110"/>
          </a:xfrm>
          <a:prstGeom prst="rect">
            <a:avLst/>
          </a:prstGeom>
        </p:spPr>
        <p:txBody>
          <a:bodyPr wrap="none">
            <a:spAutoFit/>
          </a:bodyPr>
          <a:lstStyle/>
          <a:p>
            <a:r>
              <a:rPr lang="tr-TR" sz="2000" b="0" dirty="0" smtClean="0"/>
              <a:t>210</a:t>
            </a:r>
            <a:endParaRPr lang="tr-TR" sz="2000" b="0" dirty="0"/>
          </a:p>
        </p:txBody>
      </p:sp>
      <p:sp>
        <p:nvSpPr>
          <p:cNvPr id="18" name="17 Dikdörtgen"/>
          <p:cNvSpPr/>
          <p:nvPr/>
        </p:nvSpPr>
        <p:spPr>
          <a:xfrm>
            <a:off x="5715008" y="4071946"/>
            <a:ext cx="1208985" cy="400110"/>
          </a:xfrm>
          <a:prstGeom prst="rect">
            <a:avLst/>
          </a:prstGeom>
        </p:spPr>
        <p:txBody>
          <a:bodyPr wrap="none">
            <a:spAutoFit/>
          </a:bodyPr>
          <a:lstStyle/>
          <a:p>
            <a:r>
              <a:rPr lang="tr-TR" sz="2000" b="0" dirty="0" smtClean="0"/>
              <a:t>Boy (cm)</a:t>
            </a:r>
            <a:endParaRPr lang="tr-TR" sz="2000" b="0" dirty="0"/>
          </a:p>
        </p:txBody>
      </p:sp>
      <p:sp>
        <p:nvSpPr>
          <p:cNvPr id="19" name="18 Dikdörtgen"/>
          <p:cNvSpPr/>
          <p:nvPr/>
        </p:nvSpPr>
        <p:spPr>
          <a:xfrm rot="16200000">
            <a:off x="-396188" y="2753590"/>
            <a:ext cx="2214578" cy="707886"/>
          </a:xfrm>
          <a:prstGeom prst="rect">
            <a:avLst/>
          </a:prstGeom>
        </p:spPr>
        <p:txBody>
          <a:bodyPr wrap="square">
            <a:spAutoFit/>
          </a:bodyPr>
          <a:lstStyle/>
          <a:p>
            <a:r>
              <a:rPr lang="tr-TR" sz="2000" b="0" dirty="0" smtClean="0"/>
              <a:t>Üyelik Derecesi </a:t>
            </a:r>
            <a:r>
              <a:rPr lang="el-GR" sz="2000" b="0" dirty="0" smtClean="0"/>
              <a:t>μ</a:t>
            </a:r>
            <a:r>
              <a:rPr lang="tr-TR" sz="2000" b="0" dirty="0" smtClean="0"/>
              <a:t>(x) </a:t>
            </a:r>
          </a:p>
        </p:txBody>
      </p:sp>
      <p:sp>
        <p:nvSpPr>
          <p:cNvPr id="20" name="19 Metin kutusu"/>
          <p:cNvSpPr txBox="1"/>
          <p:nvPr/>
        </p:nvSpPr>
        <p:spPr>
          <a:xfrm>
            <a:off x="1000100" y="1671572"/>
            <a:ext cx="327334" cy="400110"/>
          </a:xfrm>
          <a:prstGeom prst="rect">
            <a:avLst/>
          </a:prstGeom>
          <a:noFill/>
        </p:spPr>
        <p:txBody>
          <a:bodyPr wrap="none" rtlCol="0">
            <a:spAutoFit/>
          </a:bodyPr>
          <a:lstStyle/>
          <a:p>
            <a:r>
              <a:rPr lang="tr-TR" sz="2000" b="0" dirty="0" smtClean="0"/>
              <a:t>1</a:t>
            </a:r>
            <a:endParaRPr lang="tr-TR" sz="2000" b="0" dirty="0"/>
          </a:p>
        </p:txBody>
      </p:sp>
      <p:cxnSp>
        <p:nvCxnSpPr>
          <p:cNvPr id="21" name="20 Düz Bağlayıcı"/>
          <p:cNvCxnSpPr/>
          <p:nvPr/>
        </p:nvCxnSpPr>
        <p:spPr bwMode="auto">
          <a:xfrm rot="10800000">
            <a:off x="1428728" y="1857368"/>
            <a:ext cx="2071702" cy="1588"/>
          </a:xfrm>
          <a:prstGeom prst="line">
            <a:avLst/>
          </a:prstGeom>
          <a:noFill/>
          <a:ln w="9525" cap="flat" cmpd="sng" algn="ctr">
            <a:solidFill>
              <a:schemeClr val="tx1"/>
            </a:solidFill>
            <a:prstDash val="dash"/>
            <a:round/>
            <a:headEnd type="none" w="med" len="med"/>
            <a:tailEnd type="none" w="med" len="med"/>
          </a:ln>
          <a:effectLst/>
        </p:spPr>
      </p:cxnSp>
      <p:cxnSp>
        <p:nvCxnSpPr>
          <p:cNvPr id="24" name="23 Düz Bağlayıcı"/>
          <p:cNvCxnSpPr/>
          <p:nvPr/>
        </p:nvCxnSpPr>
        <p:spPr bwMode="auto">
          <a:xfrm>
            <a:off x="4500562" y="4214822"/>
            <a:ext cx="1000132" cy="1588"/>
          </a:xfrm>
          <a:prstGeom prst="line">
            <a:avLst/>
          </a:prstGeom>
          <a:noFill/>
          <a:ln w="38100" cap="flat" cmpd="sng" algn="ctr">
            <a:solidFill>
              <a:srgbClr val="FF0000"/>
            </a:solidFill>
            <a:prstDash val="solid"/>
            <a:round/>
            <a:headEnd type="none" w="med" len="med"/>
            <a:tailEnd type="none" w="med" len="med"/>
          </a:ln>
          <a:effectLst/>
        </p:spPr>
      </p:cxnSp>
      <p:cxnSp>
        <p:nvCxnSpPr>
          <p:cNvPr id="26" name="25 Düz Bağlayıcı"/>
          <p:cNvCxnSpPr/>
          <p:nvPr/>
        </p:nvCxnSpPr>
        <p:spPr bwMode="auto">
          <a:xfrm>
            <a:off x="1500166" y="4214822"/>
            <a:ext cx="1000132" cy="1588"/>
          </a:xfrm>
          <a:prstGeom prst="line">
            <a:avLst/>
          </a:prstGeom>
          <a:noFill/>
          <a:ln w="38100" cap="flat" cmpd="sng" algn="ctr">
            <a:solidFill>
              <a:srgbClr val="FF0000"/>
            </a:solidFill>
            <a:prstDash val="solid"/>
            <a:round/>
            <a:headEnd type="none" w="med" len="med"/>
            <a:tailEnd type="none" w="med" len="med"/>
          </a:ln>
          <a:effectLst/>
        </p:spPr>
      </p:cxnSp>
      <p:sp>
        <p:nvSpPr>
          <p:cNvPr id="27" name="26 Dikdörtgen"/>
          <p:cNvSpPr/>
          <p:nvPr/>
        </p:nvSpPr>
        <p:spPr>
          <a:xfrm>
            <a:off x="4286248" y="2614668"/>
            <a:ext cx="920445" cy="400110"/>
          </a:xfrm>
          <a:prstGeom prst="rect">
            <a:avLst/>
          </a:prstGeom>
        </p:spPr>
        <p:txBody>
          <a:bodyPr wrap="none">
            <a:spAutoFit/>
          </a:bodyPr>
          <a:lstStyle/>
          <a:p>
            <a:r>
              <a:rPr lang="el-GR" sz="2000" b="0" dirty="0" smtClean="0"/>
              <a:t>μ</a:t>
            </a:r>
            <a:r>
              <a:rPr lang="tr-TR" sz="2000" b="0" dirty="0" smtClean="0"/>
              <a:t>(x) = </a:t>
            </a:r>
            <a:endParaRPr lang="tr-TR" sz="2000" b="0" dirty="0"/>
          </a:p>
        </p:txBody>
      </p:sp>
      <p:sp>
        <p:nvSpPr>
          <p:cNvPr id="28" name="27 Dikdörtgen"/>
          <p:cNvSpPr/>
          <p:nvPr/>
        </p:nvSpPr>
        <p:spPr>
          <a:xfrm>
            <a:off x="5429256" y="2143120"/>
            <a:ext cx="3685625" cy="400110"/>
          </a:xfrm>
          <a:prstGeom prst="rect">
            <a:avLst/>
          </a:prstGeom>
        </p:spPr>
        <p:txBody>
          <a:bodyPr wrap="none">
            <a:spAutoFit/>
          </a:bodyPr>
          <a:lstStyle/>
          <a:p>
            <a:r>
              <a:rPr lang="tr-TR" sz="2000" b="0" dirty="0" smtClean="0"/>
              <a:t>(x − 190)  / 10  ;  </a:t>
            </a:r>
            <a:r>
              <a:rPr lang="tr-TR" sz="2000" b="0" dirty="0" smtClean="0">
                <a:solidFill>
                  <a:srgbClr val="339966"/>
                </a:solidFill>
              </a:rPr>
              <a:t>190 &lt; x &lt; 200</a:t>
            </a:r>
            <a:endParaRPr lang="tr-TR" sz="2000" b="0" dirty="0">
              <a:solidFill>
                <a:srgbClr val="339966"/>
              </a:solidFill>
            </a:endParaRPr>
          </a:p>
        </p:txBody>
      </p:sp>
      <p:sp>
        <p:nvSpPr>
          <p:cNvPr id="29" name="28 Dikdörtgen"/>
          <p:cNvSpPr/>
          <p:nvPr/>
        </p:nvSpPr>
        <p:spPr>
          <a:xfrm>
            <a:off x="5387875" y="2571748"/>
            <a:ext cx="3756157" cy="400110"/>
          </a:xfrm>
          <a:prstGeom prst="rect">
            <a:avLst/>
          </a:prstGeom>
        </p:spPr>
        <p:txBody>
          <a:bodyPr wrap="none">
            <a:spAutoFit/>
          </a:bodyPr>
          <a:lstStyle/>
          <a:p>
            <a:r>
              <a:rPr lang="tr-TR" sz="2000" b="0" dirty="0" smtClean="0"/>
              <a:t>(210 − x)  / 10  ;  </a:t>
            </a:r>
            <a:r>
              <a:rPr lang="tr-TR" sz="2000" b="0" dirty="0" smtClean="0">
                <a:solidFill>
                  <a:srgbClr val="339966"/>
                </a:solidFill>
              </a:rPr>
              <a:t>200 &lt; x &lt; 210</a:t>
            </a:r>
            <a:endParaRPr lang="tr-TR" sz="2000" b="0" dirty="0">
              <a:solidFill>
                <a:srgbClr val="339966"/>
              </a:solidFill>
            </a:endParaRPr>
          </a:p>
        </p:txBody>
      </p:sp>
      <p:sp>
        <p:nvSpPr>
          <p:cNvPr id="30" name="29 Sol Ayraç"/>
          <p:cNvSpPr/>
          <p:nvPr/>
        </p:nvSpPr>
        <p:spPr bwMode="auto">
          <a:xfrm>
            <a:off x="5143504" y="2277566"/>
            <a:ext cx="285752" cy="10800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
                <a:srgbClr val="FF0000"/>
              </a:buClr>
              <a:buSzTx/>
              <a:buFont typeface="Wingdings" pitchFamily="2" charset="2"/>
              <a:buNone/>
              <a:tabLst/>
            </a:pPr>
            <a:endParaRPr kumimoji="0" lang="tr-TR" sz="2800" b="1" i="0" u="none" strike="noStrike" cap="none" normalizeH="0" baseline="0" smtClean="0">
              <a:ln>
                <a:noFill/>
              </a:ln>
              <a:solidFill>
                <a:schemeClr val="tx1"/>
              </a:solidFill>
              <a:effectLst/>
              <a:latin typeface="Arial" charset="0"/>
              <a:cs typeface="Arial" charset="0"/>
            </a:endParaRPr>
          </a:p>
        </p:txBody>
      </p:sp>
      <p:pic>
        <p:nvPicPr>
          <p:cNvPr id="43010" name="Picture 2"/>
          <p:cNvPicPr>
            <a:picLocks noChangeAspect="1" noChangeArrowheads="1"/>
          </p:cNvPicPr>
          <p:nvPr/>
        </p:nvPicPr>
        <p:blipFill>
          <a:blip r:embed="rId2"/>
          <a:srcRect/>
          <a:stretch>
            <a:fillRect/>
          </a:stretch>
        </p:blipFill>
        <p:spPr bwMode="auto">
          <a:xfrm>
            <a:off x="6181725" y="0"/>
            <a:ext cx="2962275" cy="1543050"/>
          </a:xfrm>
          <a:prstGeom prst="rect">
            <a:avLst/>
          </a:prstGeom>
          <a:noFill/>
          <a:ln w="9525">
            <a:noFill/>
            <a:miter lim="800000"/>
            <a:headEnd/>
            <a:tailEnd/>
          </a:ln>
          <a:effectLst/>
        </p:spPr>
      </p:pic>
      <p:sp>
        <p:nvSpPr>
          <p:cNvPr id="23" name="22 Dikdörtgen"/>
          <p:cNvSpPr/>
          <p:nvPr/>
        </p:nvSpPr>
        <p:spPr>
          <a:xfrm>
            <a:off x="5500694" y="3071814"/>
            <a:ext cx="3300904" cy="400110"/>
          </a:xfrm>
          <a:prstGeom prst="rect">
            <a:avLst/>
          </a:prstGeom>
        </p:spPr>
        <p:txBody>
          <a:bodyPr wrap="none">
            <a:spAutoFit/>
          </a:bodyPr>
          <a:lstStyle/>
          <a:p>
            <a:r>
              <a:rPr lang="tr-TR" sz="2000" b="0" dirty="0" smtClean="0"/>
              <a:t>0                      ;   </a:t>
            </a:r>
            <a:r>
              <a:rPr lang="tr-TR" sz="2000" b="0" dirty="0" smtClean="0">
                <a:solidFill>
                  <a:srgbClr val="339966"/>
                </a:solidFill>
              </a:rPr>
              <a:t>diğer türlü</a:t>
            </a:r>
            <a:endParaRPr lang="tr-TR" sz="2000" b="0" dirty="0">
              <a:solidFill>
                <a:srgbClr val="33996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250825" y="142856"/>
            <a:ext cx="8713788" cy="4719638"/>
          </a:xfrm>
        </p:spPr>
        <p:txBody>
          <a:bodyPr/>
          <a:lstStyle/>
          <a:p>
            <a:pPr>
              <a:buNone/>
            </a:pPr>
            <a:r>
              <a:rPr lang="tr-TR" altLang="tr-TR" sz="2400" dirty="0" smtClean="0"/>
              <a:t>Arabanın hızı</a:t>
            </a:r>
          </a:p>
          <a:p>
            <a:pPr>
              <a:buFont typeface="Wingdings" pitchFamily="2" charset="2"/>
              <a:buNone/>
            </a:pPr>
            <a:endParaRPr lang="tr-TR" altLang="tr-TR" sz="2400" dirty="0" smtClean="0"/>
          </a:p>
        </p:txBody>
      </p:sp>
      <p:cxnSp>
        <p:nvCxnSpPr>
          <p:cNvPr id="6" name="5 Düz Bağlayıcı"/>
          <p:cNvCxnSpPr/>
          <p:nvPr/>
        </p:nvCxnSpPr>
        <p:spPr bwMode="auto">
          <a:xfrm rot="5400000">
            <a:off x="107125" y="2893219"/>
            <a:ext cx="2643206" cy="1588"/>
          </a:xfrm>
          <a:prstGeom prst="line">
            <a:avLst/>
          </a:prstGeom>
          <a:noFill/>
          <a:ln w="9525" cap="flat" cmpd="sng" algn="ctr">
            <a:solidFill>
              <a:schemeClr val="tx1"/>
            </a:solidFill>
            <a:prstDash val="solid"/>
            <a:round/>
            <a:headEnd type="none" w="med" len="med"/>
            <a:tailEnd type="none" w="med" len="med"/>
          </a:ln>
          <a:effectLst/>
        </p:spPr>
      </p:cxnSp>
      <p:cxnSp>
        <p:nvCxnSpPr>
          <p:cNvPr id="8" name="7 Düz Bağlayıcı"/>
          <p:cNvCxnSpPr/>
          <p:nvPr/>
        </p:nvCxnSpPr>
        <p:spPr bwMode="auto">
          <a:xfrm>
            <a:off x="1428728" y="4214822"/>
            <a:ext cx="4286280" cy="1588"/>
          </a:xfrm>
          <a:prstGeom prst="line">
            <a:avLst/>
          </a:prstGeom>
          <a:noFill/>
          <a:ln w="9525" cap="flat" cmpd="sng" algn="ctr">
            <a:solidFill>
              <a:schemeClr val="tx1"/>
            </a:solidFill>
            <a:prstDash val="solid"/>
            <a:round/>
            <a:headEnd type="none" w="med" len="med"/>
            <a:tailEnd type="none" w="med" len="med"/>
          </a:ln>
          <a:effectLst/>
        </p:spPr>
      </p:cxnSp>
      <p:cxnSp>
        <p:nvCxnSpPr>
          <p:cNvPr id="10" name="9 Düz Bağlayıcı"/>
          <p:cNvCxnSpPr/>
          <p:nvPr/>
        </p:nvCxnSpPr>
        <p:spPr bwMode="auto">
          <a:xfrm rot="5400000" flipH="1" flipV="1">
            <a:off x="1821637" y="2536029"/>
            <a:ext cx="2357454" cy="1000132"/>
          </a:xfrm>
          <a:prstGeom prst="line">
            <a:avLst/>
          </a:prstGeom>
          <a:noFill/>
          <a:ln w="38100" cap="flat" cmpd="sng" algn="ctr">
            <a:solidFill>
              <a:srgbClr val="006600"/>
            </a:solidFill>
            <a:prstDash val="solid"/>
            <a:round/>
            <a:headEnd type="none" w="med" len="med"/>
            <a:tailEnd type="none" w="med" len="med"/>
          </a:ln>
          <a:effectLst/>
        </p:spPr>
      </p:cxnSp>
      <p:cxnSp>
        <p:nvCxnSpPr>
          <p:cNvPr id="12" name="11 Düz Bağlayıcı"/>
          <p:cNvCxnSpPr/>
          <p:nvPr/>
        </p:nvCxnSpPr>
        <p:spPr bwMode="auto">
          <a:xfrm rot="16200000" flipH="1">
            <a:off x="2821769" y="2536029"/>
            <a:ext cx="2357454" cy="1000132"/>
          </a:xfrm>
          <a:prstGeom prst="line">
            <a:avLst/>
          </a:prstGeom>
          <a:noFill/>
          <a:ln w="38100" cap="flat" cmpd="sng" algn="ctr">
            <a:solidFill>
              <a:srgbClr val="006600"/>
            </a:solidFill>
            <a:prstDash val="solid"/>
            <a:round/>
            <a:headEnd type="none" w="med" len="med"/>
            <a:tailEnd type="none" w="med" len="med"/>
          </a:ln>
          <a:effectLst/>
        </p:spPr>
      </p:cxnSp>
      <p:cxnSp>
        <p:nvCxnSpPr>
          <p:cNvPr id="14" name="13 Düz Bağlayıcı"/>
          <p:cNvCxnSpPr/>
          <p:nvPr/>
        </p:nvCxnSpPr>
        <p:spPr bwMode="auto">
          <a:xfrm rot="5400000">
            <a:off x="2321703" y="3036095"/>
            <a:ext cx="2357454" cy="1588"/>
          </a:xfrm>
          <a:prstGeom prst="line">
            <a:avLst/>
          </a:prstGeom>
          <a:noFill/>
          <a:ln w="9525" cap="flat" cmpd="sng" algn="ctr">
            <a:solidFill>
              <a:schemeClr val="tx1"/>
            </a:solidFill>
            <a:prstDash val="dash"/>
            <a:round/>
            <a:headEnd type="none" w="med" len="med"/>
            <a:tailEnd type="none" w="med" len="med"/>
          </a:ln>
          <a:effectLst/>
        </p:spPr>
      </p:cxnSp>
      <p:sp>
        <p:nvSpPr>
          <p:cNvPr id="15" name="14 Metin kutusu"/>
          <p:cNvSpPr txBox="1"/>
          <p:nvPr/>
        </p:nvSpPr>
        <p:spPr>
          <a:xfrm>
            <a:off x="2252646" y="4352935"/>
            <a:ext cx="470000" cy="400110"/>
          </a:xfrm>
          <a:prstGeom prst="rect">
            <a:avLst/>
          </a:prstGeom>
          <a:noFill/>
        </p:spPr>
        <p:txBody>
          <a:bodyPr wrap="none" rtlCol="0">
            <a:spAutoFit/>
          </a:bodyPr>
          <a:lstStyle/>
          <a:p>
            <a:r>
              <a:rPr lang="tr-TR" sz="2000" b="0" dirty="0" smtClean="0"/>
              <a:t>40</a:t>
            </a:r>
            <a:endParaRPr lang="tr-TR" sz="2000" b="0" dirty="0"/>
          </a:p>
        </p:txBody>
      </p:sp>
      <p:sp>
        <p:nvSpPr>
          <p:cNvPr id="16" name="15 Dikdörtgen"/>
          <p:cNvSpPr/>
          <p:nvPr/>
        </p:nvSpPr>
        <p:spPr>
          <a:xfrm>
            <a:off x="3267066" y="4367223"/>
            <a:ext cx="470000" cy="400110"/>
          </a:xfrm>
          <a:prstGeom prst="rect">
            <a:avLst/>
          </a:prstGeom>
        </p:spPr>
        <p:txBody>
          <a:bodyPr wrap="none">
            <a:spAutoFit/>
          </a:bodyPr>
          <a:lstStyle/>
          <a:p>
            <a:r>
              <a:rPr lang="tr-TR" sz="2000" b="0" dirty="0" smtClean="0"/>
              <a:t>60</a:t>
            </a:r>
            <a:endParaRPr lang="tr-TR" sz="2000" b="0" dirty="0"/>
          </a:p>
        </p:txBody>
      </p:sp>
      <p:sp>
        <p:nvSpPr>
          <p:cNvPr id="17" name="16 Dikdörtgen"/>
          <p:cNvSpPr/>
          <p:nvPr/>
        </p:nvSpPr>
        <p:spPr>
          <a:xfrm>
            <a:off x="4295773" y="4348116"/>
            <a:ext cx="470000" cy="400110"/>
          </a:xfrm>
          <a:prstGeom prst="rect">
            <a:avLst/>
          </a:prstGeom>
        </p:spPr>
        <p:txBody>
          <a:bodyPr wrap="none">
            <a:spAutoFit/>
          </a:bodyPr>
          <a:lstStyle/>
          <a:p>
            <a:r>
              <a:rPr lang="tr-TR" sz="2000" b="0" dirty="0" smtClean="0"/>
              <a:t>80</a:t>
            </a:r>
            <a:endParaRPr lang="tr-TR" sz="2000" b="0" dirty="0"/>
          </a:p>
        </p:txBody>
      </p:sp>
      <p:sp>
        <p:nvSpPr>
          <p:cNvPr id="18" name="17 Dikdörtgen"/>
          <p:cNvSpPr/>
          <p:nvPr/>
        </p:nvSpPr>
        <p:spPr>
          <a:xfrm>
            <a:off x="5715008" y="4071946"/>
            <a:ext cx="1492716" cy="400110"/>
          </a:xfrm>
          <a:prstGeom prst="rect">
            <a:avLst/>
          </a:prstGeom>
        </p:spPr>
        <p:txBody>
          <a:bodyPr wrap="none">
            <a:spAutoFit/>
          </a:bodyPr>
          <a:lstStyle/>
          <a:p>
            <a:r>
              <a:rPr lang="tr-TR" sz="2000" b="0" dirty="0" smtClean="0"/>
              <a:t>Hız (km/sa)</a:t>
            </a:r>
            <a:endParaRPr lang="tr-TR" sz="2000" b="0" dirty="0"/>
          </a:p>
        </p:txBody>
      </p:sp>
      <p:sp>
        <p:nvSpPr>
          <p:cNvPr id="19" name="18 Dikdörtgen"/>
          <p:cNvSpPr/>
          <p:nvPr/>
        </p:nvSpPr>
        <p:spPr>
          <a:xfrm rot="16200000">
            <a:off x="-396188" y="2753590"/>
            <a:ext cx="2214578" cy="707886"/>
          </a:xfrm>
          <a:prstGeom prst="rect">
            <a:avLst/>
          </a:prstGeom>
        </p:spPr>
        <p:txBody>
          <a:bodyPr wrap="square">
            <a:spAutoFit/>
          </a:bodyPr>
          <a:lstStyle/>
          <a:p>
            <a:r>
              <a:rPr lang="tr-TR" sz="2000" b="0" dirty="0" smtClean="0"/>
              <a:t>Üyelik Derecesi </a:t>
            </a:r>
            <a:r>
              <a:rPr lang="el-GR" sz="2000" b="0" dirty="0" smtClean="0"/>
              <a:t>μ</a:t>
            </a:r>
            <a:r>
              <a:rPr lang="tr-TR" sz="2000" b="0" dirty="0" smtClean="0"/>
              <a:t>(x) </a:t>
            </a:r>
          </a:p>
        </p:txBody>
      </p:sp>
      <p:sp>
        <p:nvSpPr>
          <p:cNvPr id="20" name="19 Metin kutusu"/>
          <p:cNvSpPr txBox="1"/>
          <p:nvPr/>
        </p:nvSpPr>
        <p:spPr>
          <a:xfrm>
            <a:off x="1000100" y="1671572"/>
            <a:ext cx="327334" cy="400110"/>
          </a:xfrm>
          <a:prstGeom prst="rect">
            <a:avLst/>
          </a:prstGeom>
          <a:noFill/>
        </p:spPr>
        <p:txBody>
          <a:bodyPr wrap="none" rtlCol="0">
            <a:spAutoFit/>
          </a:bodyPr>
          <a:lstStyle/>
          <a:p>
            <a:r>
              <a:rPr lang="tr-TR" sz="2000" b="0" dirty="0" smtClean="0"/>
              <a:t>1</a:t>
            </a:r>
            <a:endParaRPr lang="tr-TR" sz="2000" b="0" dirty="0"/>
          </a:p>
        </p:txBody>
      </p:sp>
      <p:cxnSp>
        <p:nvCxnSpPr>
          <p:cNvPr id="21" name="20 Düz Bağlayıcı"/>
          <p:cNvCxnSpPr/>
          <p:nvPr/>
        </p:nvCxnSpPr>
        <p:spPr bwMode="auto">
          <a:xfrm rot="10800000">
            <a:off x="1428728" y="1857369"/>
            <a:ext cx="4071966" cy="3121"/>
          </a:xfrm>
          <a:prstGeom prst="line">
            <a:avLst/>
          </a:prstGeom>
          <a:noFill/>
          <a:ln w="9525" cap="flat" cmpd="sng" algn="ctr">
            <a:solidFill>
              <a:schemeClr val="tx1"/>
            </a:solidFill>
            <a:prstDash val="dash"/>
            <a:round/>
            <a:headEnd type="none" w="med" len="med"/>
            <a:tailEnd type="none" w="med" len="med"/>
          </a:ln>
          <a:effectLst/>
        </p:spPr>
      </p:cxnSp>
      <p:cxnSp>
        <p:nvCxnSpPr>
          <p:cNvPr id="24" name="23 Düz Bağlayıcı"/>
          <p:cNvCxnSpPr/>
          <p:nvPr/>
        </p:nvCxnSpPr>
        <p:spPr bwMode="auto">
          <a:xfrm>
            <a:off x="4500562" y="4214822"/>
            <a:ext cx="1000132" cy="1588"/>
          </a:xfrm>
          <a:prstGeom prst="line">
            <a:avLst/>
          </a:prstGeom>
          <a:noFill/>
          <a:ln w="38100" cap="flat" cmpd="sng" algn="ctr">
            <a:solidFill>
              <a:srgbClr val="006600"/>
            </a:solidFill>
            <a:prstDash val="solid"/>
            <a:round/>
            <a:headEnd type="none" w="med" len="med"/>
            <a:tailEnd type="none" w="med" len="med"/>
          </a:ln>
          <a:effectLst/>
        </p:spPr>
      </p:cxnSp>
      <p:cxnSp>
        <p:nvCxnSpPr>
          <p:cNvPr id="26" name="25 Düz Bağlayıcı"/>
          <p:cNvCxnSpPr/>
          <p:nvPr/>
        </p:nvCxnSpPr>
        <p:spPr bwMode="auto">
          <a:xfrm>
            <a:off x="1500166" y="4214822"/>
            <a:ext cx="1000132" cy="1588"/>
          </a:xfrm>
          <a:prstGeom prst="line">
            <a:avLst/>
          </a:prstGeom>
          <a:noFill/>
          <a:ln w="38100" cap="flat" cmpd="sng" algn="ctr">
            <a:solidFill>
              <a:srgbClr val="006600"/>
            </a:solidFill>
            <a:prstDash val="solid"/>
            <a:round/>
            <a:headEnd type="none" w="med" len="med"/>
            <a:tailEnd type="none" w="med" len="med"/>
          </a:ln>
          <a:effectLst/>
        </p:spPr>
      </p:cxnSp>
      <p:cxnSp>
        <p:nvCxnSpPr>
          <p:cNvPr id="22" name="21 Düz Bağlayıcı"/>
          <p:cNvCxnSpPr/>
          <p:nvPr/>
        </p:nvCxnSpPr>
        <p:spPr bwMode="auto">
          <a:xfrm>
            <a:off x="1428728" y="1857368"/>
            <a:ext cx="1000132" cy="1588"/>
          </a:xfrm>
          <a:prstGeom prst="line">
            <a:avLst/>
          </a:prstGeom>
          <a:noFill/>
          <a:ln w="38100" cap="flat" cmpd="sng" algn="ctr">
            <a:solidFill>
              <a:srgbClr val="0000FF"/>
            </a:solidFill>
            <a:prstDash val="solid"/>
            <a:round/>
            <a:headEnd type="none" w="med" len="med"/>
            <a:tailEnd type="none" w="med" len="med"/>
          </a:ln>
          <a:effectLst/>
        </p:spPr>
      </p:cxnSp>
      <p:cxnSp>
        <p:nvCxnSpPr>
          <p:cNvPr id="33" name="32 Düz Bağlayıcı"/>
          <p:cNvCxnSpPr/>
          <p:nvPr/>
        </p:nvCxnSpPr>
        <p:spPr bwMode="auto">
          <a:xfrm rot="16200000" flipH="1">
            <a:off x="1785918" y="2500310"/>
            <a:ext cx="2357454" cy="1071570"/>
          </a:xfrm>
          <a:prstGeom prst="line">
            <a:avLst/>
          </a:prstGeom>
          <a:noFill/>
          <a:ln w="38100" cap="flat" cmpd="sng" algn="ctr">
            <a:solidFill>
              <a:srgbClr val="0000FF"/>
            </a:solidFill>
            <a:prstDash val="solid"/>
            <a:round/>
            <a:headEnd type="none" w="med" len="med"/>
            <a:tailEnd type="none" w="med" len="med"/>
          </a:ln>
          <a:effectLst/>
        </p:spPr>
      </p:cxnSp>
      <p:cxnSp>
        <p:nvCxnSpPr>
          <p:cNvPr id="35" name="34 Düz Bağlayıcı"/>
          <p:cNvCxnSpPr/>
          <p:nvPr/>
        </p:nvCxnSpPr>
        <p:spPr bwMode="auto">
          <a:xfrm rot="5400000">
            <a:off x="2821769" y="2536029"/>
            <a:ext cx="2357454" cy="1000132"/>
          </a:xfrm>
          <a:prstGeom prst="line">
            <a:avLst/>
          </a:prstGeom>
          <a:noFill/>
          <a:ln w="38100" cap="flat" cmpd="sng" algn="ctr">
            <a:solidFill>
              <a:srgbClr val="FF0000"/>
            </a:solidFill>
            <a:prstDash val="solid"/>
            <a:round/>
            <a:headEnd type="none" w="med" len="med"/>
            <a:tailEnd type="none" w="med" len="med"/>
          </a:ln>
          <a:effectLst/>
        </p:spPr>
      </p:cxnSp>
      <p:cxnSp>
        <p:nvCxnSpPr>
          <p:cNvPr id="43" name="42 Düz Bağlayıcı"/>
          <p:cNvCxnSpPr/>
          <p:nvPr/>
        </p:nvCxnSpPr>
        <p:spPr bwMode="auto">
          <a:xfrm>
            <a:off x="4500562" y="1857368"/>
            <a:ext cx="928694" cy="1588"/>
          </a:xfrm>
          <a:prstGeom prst="line">
            <a:avLst/>
          </a:prstGeom>
          <a:noFill/>
          <a:ln w="38100" cap="flat" cmpd="sng" algn="ctr">
            <a:solidFill>
              <a:srgbClr val="FF0000"/>
            </a:solidFill>
            <a:prstDash val="solid"/>
            <a:round/>
            <a:headEnd type="none" w="med" len="med"/>
            <a:tailEnd type="none" w="med" len="med"/>
          </a:ln>
          <a:effectLst/>
        </p:spPr>
      </p:cxnSp>
      <p:sp>
        <p:nvSpPr>
          <p:cNvPr id="44" name="43 Dikdörtgen"/>
          <p:cNvSpPr/>
          <p:nvPr/>
        </p:nvSpPr>
        <p:spPr>
          <a:xfrm>
            <a:off x="1500166" y="1357302"/>
            <a:ext cx="878960" cy="400110"/>
          </a:xfrm>
          <a:prstGeom prst="rect">
            <a:avLst/>
          </a:prstGeom>
        </p:spPr>
        <p:txBody>
          <a:bodyPr wrap="none">
            <a:spAutoFit/>
          </a:bodyPr>
          <a:lstStyle/>
          <a:p>
            <a:r>
              <a:rPr lang="tr-TR" sz="2000" b="0" dirty="0" smtClean="0">
                <a:solidFill>
                  <a:srgbClr val="0000FF"/>
                </a:solidFill>
              </a:rPr>
              <a:t>Yavaş</a:t>
            </a:r>
            <a:endParaRPr lang="tr-TR" sz="2000" b="0" dirty="0">
              <a:solidFill>
                <a:srgbClr val="0000FF"/>
              </a:solidFill>
            </a:endParaRPr>
          </a:p>
        </p:txBody>
      </p:sp>
      <p:sp>
        <p:nvSpPr>
          <p:cNvPr id="45" name="44 Dikdörtgen"/>
          <p:cNvSpPr/>
          <p:nvPr/>
        </p:nvSpPr>
        <p:spPr>
          <a:xfrm>
            <a:off x="3000364" y="1357302"/>
            <a:ext cx="1011816" cy="400110"/>
          </a:xfrm>
          <a:prstGeom prst="rect">
            <a:avLst/>
          </a:prstGeom>
        </p:spPr>
        <p:txBody>
          <a:bodyPr wrap="none">
            <a:spAutoFit/>
          </a:bodyPr>
          <a:lstStyle/>
          <a:p>
            <a:r>
              <a:rPr lang="tr-TR" sz="2000" b="0" dirty="0" smtClean="0">
                <a:solidFill>
                  <a:srgbClr val="006600"/>
                </a:solidFill>
              </a:rPr>
              <a:t>Normal</a:t>
            </a:r>
            <a:endParaRPr lang="tr-TR" sz="2000" b="0" dirty="0">
              <a:solidFill>
                <a:srgbClr val="006600"/>
              </a:solidFill>
            </a:endParaRPr>
          </a:p>
        </p:txBody>
      </p:sp>
      <p:sp>
        <p:nvSpPr>
          <p:cNvPr id="46" name="45 Dikdörtgen"/>
          <p:cNvSpPr/>
          <p:nvPr/>
        </p:nvSpPr>
        <p:spPr>
          <a:xfrm>
            <a:off x="4500562" y="1357302"/>
            <a:ext cx="697627" cy="400110"/>
          </a:xfrm>
          <a:prstGeom prst="rect">
            <a:avLst/>
          </a:prstGeom>
        </p:spPr>
        <p:txBody>
          <a:bodyPr wrap="none">
            <a:spAutoFit/>
          </a:bodyPr>
          <a:lstStyle/>
          <a:p>
            <a:r>
              <a:rPr lang="tr-TR" sz="2000" b="0" dirty="0" smtClean="0">
                <a:solidFill>
                  <a:srgbClr val="FF0000"/>
                </a:solidFill>
              </a:rPr>
              <a:t>Hızlı</a:t>
            </a:r>
            <a:endParaRPr lang="tr-TR" sz="2000" b="0" dirty="0">
              <a:solidFill>
                <a:srgbClr val="FF0000"/>
              </a:solidFill>
            </a:endParaRPr>
          </a:p>
        </p:txBody>
      </p:sp>
      <p:pic>
        <p:nvPicPr>
          <p:cNvPr id="41986" name="Picture 2"/>
          <p:cNvPicPr>
            <a:picLocks noChangeAspect="1" noChangeArrowheads="1"/>
          </p:cNvPicPr>
          <p:nvPr/>
        </p:nvPicPr>
        <p:blipFill>
          <a:blip r:embed="rId2"/>
          <a:srcRect/>
          <a:stretch>
            <a:fillRect/>
          </a:stretch>
        </p:blipFill>
        <p:spPr bwMode="auto">
          <a:xfrm>
            <a:off x="6134100" y="0"/>
            <a:ext cx="3009900" cy="1514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İçerik</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marL="457200" indent="-457200">
              <a:buFont typeface="+mj-lt"/>
              <a:buAutoNum type="arabicPeriod"/>
            </a:pPr>
            <a:r>
              <a:rPr lang="tr-TR" sz="2400" dirty="0" smtClean="0"/>
              <a:t>Bulanık Mantık Nedir?</a:t>
            </a:r>
          </a:p>
          <a:p>
            <a:pPr marL="457200" indent="-457200">
              <a:buFont typeface="+mj-lt"/>
              <a:buAutoNum type="arabicPeriod"/>
            </a:pPr>
            <a:r>
              <a:rPr lang="tr-TR" sz="2400" dirty="0" smtClean="0"/>
              <a:t>Bulanık Küme İşlemleri</a:t>
            </a:r>
          </a:p>
          <a:p>
            <a:pPr marL="457200" indent="-457200">
              <a:buFont typeface="+mj-lt"/>
              <a:buAutoNum type="arabicPeriod"/>
            </a:pPr>
            <a:r>
              <a:rPr lang="tr-TR" sz="2400" dirty="0" smtClean="0"/>
              <a:t>MATLAB’da Bulanık Mantık Araç Kutusu</a:t>
            </a:r>
          </a:p>
          <a:p>
            <a:pPr marL="457200" indent="-457200">
              <a:buFont typeface="+mj-lt"/>
              <a:buAutoNum type="arabicPeriod"/>
            </a:pPr>
            <a:r>
              <a:rPr lang="tr-TR" sz="2400" dirty="0" smtClean="0"/>
              <a:t>Uygulamalar</a:t>
            </a:r>
          </a:p>
          <a:p>
            <a:pPr>
              <a:buNone/>
            </a:pPr>
            <a:endParaRPr lang="tr-TR" altLang="tr-TR"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250825" y="71418"/>
            <a:ext cx="8713788" cy="4719638"/>
          </a:xfrm>
        </p:spPr>
        <p:txBody>
          <a:bodyPr/>
          <a:lstStyle/>
          <a:p>
            <a:pPr>
              <a:buNone/>
            </a:pPr>
            <a:r>
              <a:rPr lang="tr-TR" altLang="tr-TR" sz="2400" dirty="0" smtClean="0"/>
              <a:t>Topun rengi (kırmızı?)</a:t>
            </a:r>
          </a:p>
        </p:txBody>
      </p:sp>
      <p:pic>
        <p:nvPicPr>
          <p:cNvPr id="39938" name="Picture 2"/>
          <p:cNvPicPr>
            <a:picLocks noChangeAspect="1" noChangeArrowheads="1"/>
          </p:cNvPicPr>
          <p:nvPr/>
        </p:nvPicPr>
        <p:blipFill>
          <a:blip r:embed="rId2"/>
          <a:srcRect/>
          <a:stretch>
            <a:fillRect/>
          </a:stretch>
        </p:blipFill>
        <p:spPr bwMode="auto">
          <a:xfrm>
            <a:off x="3786182" y="0"/>
            <a:ext cx="5357818" cy="1045023"/>
          </a:xfrm>
          <a:prstGeom prst="rect">
            <a:avLst/>
          </a:prstGeom>
          <a:noFill/>
          <a:ln w="9525">
            <a:noFill/>
            <a:miter lim="800000"/>
            <a:headEnd/>
            <a:tailEnd/>
          </a:ln>
          <a:effectLst/>
        </p:spPr>
      </p:pic>
      <p:pic>
        <p:nvPicPr>
          <p:cNvPr id="40962" name="Picture 2"/>
          <p:cNvPicPr>
            <a:picLocks noChangeAspect="1" noChangeArrowheads="1"/>
          </p:cNvPicPr>
          <p:nvPr/>
        </p:nvPicPr>
        <p:blipFill>
          <a:blip r:embed="rId3"/>
          <a:srcRect/>
          <a:stretch>
            <a:fillRect/>
          </a:stretch>
        </p:blipFill>
        <p:spPr bwMode="auto">
          <a:xfrm rot="10800000">
            <a:off x="428596" y="2214558"/>
            <a:ext cx="7970977" cy="1143008"/>
          </a:xfrm>
          <a:prstGeom prst="rect">
            <a:avLst/>
          </a:prstGeom>
          <a:noFill/>
          <a:ln w="9525">
            <a:noFill/>
            <a:miter lim="800000"/>
            <a:headEnd/>
            <a:tailEnd/>
          </a:ln>
          <a:effectLst/>
        </p:spPr>
      </p:pic>
      <p:cxnSp>
        <p:nvCxnSpPr>
          <p:cNvPr id="7" name="6 Düz Bağlayıcı"/>
          <p:cNvCxnSpPr/>
          <p:nvPr/>
        </p:nvCxnSpPr>
        <p:spPr bwMode="auto">
          <a:xfrm>
            <a:off x="500034" y="5072078"/>
            <a:ext cx="7929618" cy="1647"/>
          </a:xfrm>
          <a:prstGeom prst="line">
            <a:avLst/>
          </a:prstGeom>
          <a:noFill/>
          <a:ln w="9525" cap="flat" cmpd="sng" algn="ctr">
            <a:solidFill>
              <a:schemeClr val="tx1"/>
            </a:solidFill>
            <a:prstDash val="solid"/>
            <a:round/>
            <a:headEnd type="none" w="med" len="med"/>
            <a:tailEnd type="none" w="med" len="med"/>
          </a:ln>
          <a:effectLst/>
        </p:spPr>
      </p:cxnSp>
      <p:cxnSp>
        <p:nvCxnSpPr>
          <p:cNvPr id="10" name="9 Düz Bağlayıcı"/>
          <p:cNvCxnSpPr/>
          <p:nvPr/>
        </p:nvCxnSpPr>
        <p:spPr bwMode="auto">
          <a:xfrm rot="5400000" flipH="1" flipV="1">
            <a:off x="-249139" y="4321053"/>
            <a:ext cx="1500198" cy="1853"/>
          </a:xfrm>
          <a:prstGeom prst="line">
            <a:avLst/>
          </a:prstGeom>
          <a:noFill/>
          <a:ln w="9525" cap="flat" cmpd="sng" algn="ctr">
            <a:solidFill>
              <a:schemeClr val="tx1"/>
            </a:solidFill>
            <a:prstDash val="solid"/>
            <a:round/>
            <a:headEnd type="none" w="med" len="med"/>
            <a:tailEnd type="none" w="med" len="med"/>
          </a:ln>
          <a:effectLst/>
        </p:spPr>
      </p:cxnSp>
      <p:cxnSp>
        <p:nvCxnSpPr>
          <p:cNvPr id="12" name="11 Düz Bağlayıcı"/>
          <p:cNvCxnSpPr/>
          <p:nvPr/>
        </p:nvCxnSpPr>
        <p:spPr bwMode="auto">
          <a:xfrm>
            <a:off x="500034" y="3786194"/>
            <a:ext cx="3571900" cy="1285884"/>
          </a:xfrm>
          <a:prstGeom prst="line">
            <a:avLst/>
          </a:prstGeom>
          <a:noFill/>
          <a:ln w="38100" cap="flat" cmpd="sng" algn="ctr">
            <a:solidFill>
              <a:srgbClr val="FF0000"/>
            </a:solidFill>
            <a:prstDash val="solid"/>
            <a:round/>
            <a:headEnd type="none" w="med" len="med"/>
            <a:tailEnd type="none" w="med" len="med"/>
          </a:ln>
          <a:effectLst/>
        </p:spPr>
      </p:cxnSp>
      <p:cxnSp>
        <p:nvCxnSpPr>
          <p:cNvPr id="13" name="12 Düz Bağlayıcı"/>
          <p:cNvCxnSpPr/>
          <p:nvPr/>
        </p:nvCxnSpPr>
        <p:spPr bwMode="auto">
          <a:xfrm rot="5400000" flipH="1" flipV="1">
            <a:off x="2964645" y="3964789"/>
            <a:ext cx="1285884" cy="928694"/>
          </a:xfrm>
          <a:prstGeom prst="line">
            <a:avLst/>
          </a:prstGeom>
          <a:noFill/>
          <a:ln w="38100" cap="flat" cmpd="sng" algn="ctr">
            <a:solidFill>
              <a:srgbClr val="FFC000"/>
            </a:solidFill>
            <a:prstDash val="solid"/>
            <a:round/>
            <a:headEnd type="none" w="med" len="med"/>
            <a:tailEnd type="none" w="med" len="med"/>
          </a:ln>
          <a:effectLst/>
        </p:spPr>
      </p:cxnSp>
      <p:cxnSp>
        <p:nvCxnSpPr>
          <p:cNvPr id="17" name="16 Düz Bağlayıcı"/>
          <p:cNvCxnSpPr/>
          <p:nvPr/>
        </p:nvCxnSpPr>
        <p:spPr bwMode="auto">
          <a:xfrm rot="16200000" flipH="1">
            <a:off x="3964777" y="3893351"/>
            <a:ext cx="1285884" cy="1071570"/>
          </a:xfrm>
          <a:prstGeom prst="line">
            <a:avLst/>
          </a:prstGeom>
          <a:noFill/>
          <a:ln w="38100" cap="flat" cmpd="sng" algn="ctr">
            <a:solidFill>
              <a:srgbClr val="FFC000"/>
            </a:solidFill>
            <a:prstDash val="solid"/>
            <a:round/>
            <a:headEnd type="none" w="med" len="med"/>
            <a:tailEnd type="none" w="med" len="med"/>
          </a:ln>
          <a:effectLst/>
        </p:spPr>
      </p:cxnSp>
      <p:cxnSp>
        <p:nvCxnSpPr>
          <p:cNvPr id="22" name="21 Düz Bağlayıcı"/>
          <p:cNvCxnSpPr/>
          <p:nvPr/>
        </p:nvCxnSpPr>
        <p:spPr bwMode="auto">
          <a:xfrm rot="5400000" flipH="1" flipV="1">
            <a:off x="4071934" y="4000508"/>
            <a:ext cx="1285884" cy="857256"/>
          </a:xfrm>
          <a:prstGeom prst="line">
            <a:avLst/>
          </a:prstGeom>
          <a:noFill/>
          <a:ln w="38100" cap="flat" cmpd="sng" algn="ctr">
            <a:solidFill>
              <a:srgbClr val="00FF00"/>
            </a:solidFill>
            <a:prstDash val="solid"/>
            <a:round/>
            <a:headEnd type="none" w="med" len="med"/>
            <a:tailEnd type="none" w="med" len="med"/>
          </a:ln>
          <a:effectLst/>
        </p:spPr>
      </p:cxnSp>
      <p:cxnSp>
        <p:nvCxnSpPr>
          <p:cNvPr id="27" name="26 Düz Bağlayıcı"/>
          <p:cNvCxnSpPr/>
          <p:nvPr/>
        </p:nvCxnSpPr>
        <p:spPr bwMode="auto">
          <a:xfrm rot="16200000" flipH="1">
            <a:off x="5107785" y="3821913"/>
            <a:ext cx="1285884" cy="1214446"/>
          </a:xfrm>
          <a:prstGeom prst="line">
            <a:avLst/>
          </a:prstGeom>
          <a:noFill/>
          <a:ln w="38100" cap="flat" cmpd="sng" algn="ctr">
            <a:solidFill>
              <a:srgbClr val="00FF00"/>
            </a:solidFill>
            <a:prstDash val="solid"/>
            <a:round/>
            <a:headEnd type="none" w="med" len="med"/>
            <a:tailEnd type="none" w="med" len="med"/>
          </a:ln>
          <a:effectLst/>
        </p:spPr>
      </p:cxnSp>
      <p:cxnSp>
        <p:nvCxnSpPr>
          <p:cNvPr id="29" name="28 Düz Bağlayıcı"/>
          <p:cNvCxnSpPr/>
          <p:nvPr/>
        </p:nvCxnSpPr>
        <p:spPr bwMode="auto">
          <a:xfrm flipV="1">
            <a:off x="5929322" y="3786194"/>
            <a:ext cx="1500198" cy="1285884"/>
          </a:xfrm>
          <a:prstGeom prst="line">
            <a:avLst/>
          </a:prstGeom>
          <a:noFill/>
          <a:ln w="38100" cap="flat" cmpd="sng" algn="ctr">
            <a:solidFill>
              <a:srgbClr val="0000FF"/>
            </a:solidFill>
            <a:prstDash val="solid"/>
            <a:round/>
            <a:headEnd type="none" w="med" len="med"/>
            <a:tailEnd type="none" w="med" len="med"/>
          </a:ln>
          <a:effectLst/>
        </p:spPr>
      </p:cxnSp>
      <p:cxnSp>
        <p:nvCxnSpPr>
          <p:cNvPr id="34" name="33 Düz Bağlayıcı"/>
          <p:cNvCxnSpPr/>
          <p:nvPr/>
        </p:nvCxnSpPr>
        <p:spPr bwMode="auto">
          <a:xfrm rot="16200000" flipH="1">
            <a:off x="7143768" y="4071946"/>
            <a:ext cx="1285884" cy="714380"/>
          </a:xfrm>
          <a:prstGeom prst="line">
            <a:avLst/>
          </a:prstGeom>
          <a:noFill/>
          <a:ln w="38100" cap="flat" cmpd="sng" algn="ctr">
            <a:solidFill>
              <a:srgbClr val="0000FF"/>
            </a:solidFill>
            <a:prstDash val="solid"/>
            <a:round/>
            <a:headEnd type="none" w="med" len="med"/>
            <a:tailEnd type="none" w="med" len="med"/>
          </a:ln>
          <a:effectLst/>
        </p:spPr>
      </p:cxnSp>
      <p:cxnSp>
        <p:nvCxnSpPr>
          <p:cNvPr id="40" name="39 Düz Bağlayıcı"/>
          <p:cNvCxnSpPr/>
          <p:nvPr/>
        </p:nvCxnSpPr>
        <p:spPr bwMode="auto">
          <a:xfrm>
            <a:off x="500034" y="3786194"/>
            <a:ext cx="7929618" cy="1588"/>
          </a:xfrm>
          <a:prstGeom prst="line">
            <a:avLst/>
          </a:prstGeom>
          <a:noFill/>
          <a:ln w="9525" cap="flat" cmpd="sng" algn="ctr">
            <a:solidFill>
              <a:schemeClr val="tx1"/>
            </a:solidFill>
            <a:prstDash val="dash"/>
            <a:round/>
            <a:headEnd type="none" w="med" len="med"/>
            <a:tailEnd type="none" w="med" len="med"/>
          </a:ln>
          <a:effectLst/>
        </p:spPr>
      </p:cxnSp>
      <p:sp>
        <p:nvSpPr>
          <p:cNvPr id="42" name="41 Metin kutusu"/>
          <p:cNvSpPr txBox="1"/>
          <p:nvPr/>
        </p:nvSpPr>
        <p:spPr>
          <a:xfrm>
            <a:off x="7643834" y="1714492"/>
            <a:ext cx="785793" cy="523220"/>
          </a:xfrm>
          <a:prstGeom prst="rect">
            <a:avLst/>
          </a:prstGeom>
          <a:noFill/>
        </p:spPr>
        <p:txBody>
          <a:bodyPr wrap="none" rtlCol="0">
            <a:spAutoFit/>
          </a:bodyPr>
          <a:lstStyle/>
          <a:p>
            <a:r>
              <a:rPr lang="tr-TR" dirty="0" smtClean="0"/>
              <a:t>400</a:t>
            </a:r>
            <a:endParaRPr lang="tr-TR" dirty="0"/>
          </a:p>
        </p:txBody>
      </p:sp>
      <p:sp>
        <p:nvSpPr>
          <p:cNvPr id="43" name="42 Metin kutusu"/>
          <p:cNvSpPr txBox="1"/>
          <p:nvPr/>
        </p:nvSpPr>
        <p:spPr>
          <a:xfrm>
            <a:off x="5643570" y="1714492"/>
            <a:ext cx="785793" cy="523220"/>
          </a:xfrm>
          <a:prstGeom prst="rect">
            <a:avLst/>
          </a:prstGeom>
          <a:noFill/>
        </p:spPr>
        <p:txBody>
          <a:bodyPr wrap="none" rtlCol="0">
            <a:spAutoFit/>
          </a:bodyPr>
          <a:lstStyle/>
          <a:p>
            <a:r>
              <a:rPr lang="tr-TR" dirty="0" smtClean="0"/>
              <a:t>500</a:t>
            </a:r>
            <a:endParaRPr lang="tr-TR" dirty="0"/>
          </a:p>
        </p:txBody>
      </p:sp>
      <p:sp>
        <p:nvSpPr>
          <p:cNvPr id="44" name="43 Metin kutusu"/>
          <p:cNvSpPr txBox="1"/>
          <p:nvPr/>
        </p:nvSpPr>
        <p:spPr>
          <a:xfrm>
            <a:off x="3643306" y="1714492"/>
            <a:ext cx="785793" cy="523220"/>
          </a:xfrm>
          <a:prstGeom prst="rect">
            <a:avLst/>
          </a:prstGeom>
          <a:noFill/>
        </p:spPr>
        <p:txBody>
          <a:bodyPr wrap="none" rtlCol="0">
            <a:spAutoFit/>
          </a:bodyPr>
          <a:lstStyle/>
          <a:p>
            <a:r>
              <a:rPr lang="tr-TR" dirty="0" smtClean="0"/>
              <a:t>600</a:t>
            </a:r>
            <a:endParaRPr lang="tr-TR" dirty="0"/>
          </a:p>
        </p:txBody>
      </p:sp>
      <p:sp>
        <p:nvSpPr>
          <p:cNvPr id="45" name="44 Metin kutusu"/>
          <p:cNvSpPr txBox="1"/>
          <p:nvPr/>
        </p:nvSpPr>
        <p:spPr>
          <a:xfrm>
            <a:off x="1714480" y="1714492"/>
            <a:ext cx="785792" cy="523220"/>
          </a:xfrm>
          <a:prstGeom prst="rect">
            <a:avLst/>
          </a:prstGeom>
          <a:noFill/>
        </p:spPr>
        <p:txBody>
          <a:bodyPr wrap="none" rtlCol="0">
            <a:spAutoFit/>
          </a:bodyPr>
          <a:lstStyle/>
          <a:p>
            <a:r>
              <a:rPr lang="tr-TR" dirty="0" smtClean="0"/>
              <a:t>700</a:t>
            </a:r>
            <a:endParaRPr lang="tr-TR" dirty="0"/>
          </a:p>
        </p:txBody>
      </p:sp>
      <p:cxnSp>
        <p:nvCxnSpPr>
          <p:cNvPr id="47" name="46 Düz Bağlayıcı"/>
          <p:cNvCxnSpPr/>
          <p:nvPr/>
        </p:nvCxnSpPr>
        <p:spPr bwMode="auto">
          <a:xfrm rot="5400000">
            <a:off x="714348" y="3714756"/>
            <a:ext cx="2714644" cy="1588"/>
          </a:xfrm>
          <a:prstGeom prst="line">
            <a:avLst/>
          </a:prstGeom>
          <a:noFill/>
          <a:ln w="9525" cap="flat" cmpd="sng" algn="ctr">
            <a:solidFill>
              <a:srgbClr val="FF0000"/>
            </a:solidFill>
            <a:prstDash val="dash"/>
            <a:round/>
            <a:headEnd type="none" w="med" len="med"/>
            <a:tailEnd type="none" w="med" len="med"/>
          </a:ln>
          <a:effectLst/>
        </p:spPr>
      </p:cxnSp>
      <p:cxnSp>
        <p:nvCxnSpPr>
          <p:cNvPr id="48" name="47 Düz Bağlayıcı"/>
          <p:cNvCxnSpPr/>
          <p:nvPr/>
        </p:nvCxnSpPr>
        <p:spPr bwMode="auto">
          <a:xfrm rot="5400000">
            <a:off x="2696356" y="3713962"/>
            <a:ext cx="2714644" cy="1588"/>
          </a:xfrm>
          <a:prstGeom prst="line">
            <a:avLst/>
          </a:prstGeom>
          <a:noFill/>
          <a:ln w="9525" cap="flat" cmpd="sng" algn="ctr">
            <a:solidFill>
              <a:srgbClr val="FFC000"/>
            </a:solidFill>
            <a:prstDash val="dash"/>
            <a:round/>
            <a:headEnd type="none" w="med" len="med"/>
            <a:tailEnd type="none" w="med" len="med"/>
          </a:ln>
          <a:effectLst/>
        </p:spPr>
      </p:cxnSp>
      <p:cxnSp>
        <p:nvCxnSpPr>
          <p:cNvPr id="49" name="48 Düz Bağlayıcı"/>
          <p:cNvCxnSpPr/>
          <p:nvPr/>
        </p:nvCxnSpPr>
        <p:spPr bwMode="auto">
          <a:xfrm rot="5400000">
            <a:off x="3786976" y="3713962"/>
            <a:ext cx="2714644" cy="1588"/>
          </a:xfrm>
          <a:prstGeom prst="line">
            <a:avLst/>
          </a:prstGeom>
          <a:noFill/>
          <a:ln w="9525" cap="flat" cmpd="sng" algn="ctr">
            <a:solidFill>
              <a:srgbClr val="00FF00"/>
            </a:solidFill>
            <a:prstDash val="dash"/>
            <a:round/>
            <a:headEnd type="none" w="med" len="med"/>
            <a:tailEnd type="none" w="med" len="med"/>
          </a:ln>
          <a:effectLst/>
        </p:spPr>
      </p:cxnSp>
      <p:cxnSp>
        <p:nvCxnSpPr>
          <p:cNvPr id="50" name="49 Düz Bağlayıcı"/>
          <p:cNvCxnSpPr/>
          <p:nvPr/>
        </p:nvCxnSpPr>
        <p:spPr bwMode="auto">
          <a:xfrm rot="5400000">
            <a:off x="6072992" y="3713962"/>
            <a:ext cx="2714644" cy="1588"/>
          </a:xfrm>
          <a:prstGeom prst="line">
            <a:avLst/>
          </a:prstGeom>
          <a:noFill/>
          <a:ln w="9525" cap="flat" cmpd="sng" algn="ctr">
            <a:solidFill>
              <a:srgbClr val="0000FF"/>
            </a:solidFill>
            <a:prstDash val="dash"/>
            <a:round/>
            <a:headEnd type="none" w="med" len="med"/>
            <a:tailEnd type="none" w="med" len="med"/>
          </a:ln>
          <a:effectLst/>
        </p:spPr>
      </p:cxnSp>
      <p:sp>
        <p:nvSpPr>
          <p:cNvPr id="52" name="51 Dikdörtgen"/>
          <p:cNvSpPr/>
          <p:nvPr/>
        </p:nvSpPr>
        <p:spPr>
          <a:xfrm rot="16200000">
            <a:off x="-242892" y="4419582"/>
            <a:ext cx="1000132" cy="400110"/>
          </a:xfrm>
          <a:prstGeom prst="rect">
            <a:avLst/>
          </a:prstGeom>
        </p:spPr>
        <p:txBody>
          <a:bodyPr wrap="square">
            <a:spAutoFit/>
          </a:bodyPr>
          <a:lstStyle/>
          <a:p>
            <a:r>
              <a:rPr lang="tr-TR" sz="2000" b="0" dirty="0" smtClean="0"/>
              <a:t> </a:t>
            </a:r>
            <a:r>
              <a:rPr lang="el-GR" sz="2000" b="0" dirty="0" smtClean="0"/>
              <a:t>μ</a:t>
            </a:r>
            <a:r>
              <a:rPr lang="tr-TR" sz="2000" b="0" dirty="0" smtClean="0"/>
              <a:t>(x) </a:t>
            </a:r>
          </a:p>
        </p:txBody>
      </p:sp>
      <p:sp>
        <p:nvSpPr>
          <p:cNvPr id="53" name="52 Metin kutusu"/>
          <p:cNvSpPr txBox="1"/>
          <p:nvPr/>
        </p:nvSpPr>
        <p:spPr>
          <a:xfrm>
            <a:off x="101262" y="3600398"/>
            <a:ext cx="327334" cy="400110"/>
          </a:xfrm>
          <a:prstGeom prst="rect">
            <a:avLst/>
          </a:prstGeom>
          <a:noFill/>
        </p:spPr>
        <p:txBody>
          <a:bodyPr wrap="none" rtlCol="0">
            <a:spAutoFit/>
          </a:bodyPr>
          <a:lstStyle/>
          <a:p>
            <a:r>
              <a:rPr lang="tr-TR" sz="2000" b="0" dirty="0" smtClean="0"/>
              <a:t>1</a:t>
            </a:r>
            <a:endParaRPr lang="tr-TR" sz="2000" b="0" dirty="0"/>
          </a:p>
        </p:txBody>
      </p:sp>
      <p:cxnSp>
        <p:nvCxnSpPr>
          <p:cNvPr id="30" name="29 Düz Bağlayıcı"/>
          <p:cNvCxnSpPr/>
          <p:nvPr/>
        </p:nvCxnSpPr>
        <p:spPr bwMode="auto">
          <a:xfrm rot="5400000" flipH="1" flipV="1">
            <a:off x="7286654" y="3929060"/>
            <a:ext cx="1285864" cy="1000132"/>
          </a:xfrm>
          <a:prstGeom prst="line">
            <a:avLst/>
          </a:prstGeom>
          <a:noFill/>
          <a:ln w="38100" cap="flat" cmpd="sng" algn="ctr">
            <a:solidFill>
              <a:srgbClr val="7030A0"/>
            </a:solidFill>
            <a:prstDash val="solid"/>
            <a:round/>
            <a:headEnd type="none" w="med" len="med"/>
            <a:tailEnd type="none" w="med" len="med"/>
          </a:ln>
          <a:effectLst/>
        </p:spPr>
      </p:cxnSp>
      <p:sp>
        <p:nvSpPr>
          <p:cNvPr id="37" name="36 Metin kutusu"/>
          <p:cNvSpPr txBox="1"/>
          <p:nvPr/>
        </p:nvSpPr>
        <p:spPr>
          <a:xfrm>
            <a:off x="2786050" y="1214426"/>
            <a:ext cx="3453189" cy="523220"/>
          </a:xfrm>
          <a:prstGeom prst="rect">
            <a:avLst/>
          </a:prstGeom>
          <a:noFill/>
        </p:spPr>
        <p:txBody>
          <a:bodyPr wrap="none" rtlCol="0">
            <a:spAutoFit/>
          </a:bodyPr>
          <a:lstStyle/>
          <a:p>
            <a:r>
              <a:rPr lang="tr-TR" dirty="0" smtClean="0">
                <a:sym typeface="Wingdings" pitchFamily="2" charset="2"/>
              </a:rPr>
              <a:t></a:t>
            </a:r>
            <a:r>
              <a:rPr lang="tr-TR" dirty="0" smtClean="0"/>
              <a:t>  Dalgaboyu (nm)</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250825" y="71418"/>
            <a:ext cx="8713788" cy="4719638"/>
          </a:xfrm>
        </p:spPr>
        <p:txBody>
          <a:bodyPr/>
          <a:lstStyle/>
          <a:p>
            <a:pPr>
              <a:buNone/>
            </a:pPr>
            <a:r>
              <a:rPr lang="tr-TR" altLang="tr-TR" sz="2400" dirty="0" smtClean="0"/>
              <a:t>Yaş</a:t>
            </a:r>
          </a:p>
          <a:p>
            <a:pPr>
              <a:buFont typeface="Wingdings" pitchFamily="2" charset="2"/>
              <a:buNone/>
            </a:pPr>
            <a:endParaRPr lang="tr-TR" altLang="tr-TR" sz="2400" dirty="0" smtClean="0"/>
          </a:p>
        </p:txBody>
      </p:sp>
      <p:pic>
        <p:nvPicPr>
          <p:cNvPr id="22" name="Picture 1"/>
          <p:cNvPicPr>
            <a:picLocks noChangeAspect="1" noChangeArrowheads="1"/>
          </p:cNvPicPr>
          <p:nvPr/>
        </p:nvPicPr>
        <p:blipFill>
          <a:blip r:embed="rId2"/>
          <a:srcRect/>
          <a:stretch>
            <a:fillRect/>
          </a:stretch>
        </p:blipFill>
        <p:spPr bwMode="auto">
          <a:xfrm>
            <a:off x="642910" y="1928806"/>
            <a:ext cx="7253945" cy="2786082"/>
          </a:xfrm>
          <a:prstGeom prst="rect">
            <a:avLst/>
          </a:prstGeom>
          <a:noFill/>
          <a:ln w="9525">
            <a:noFill/>
            <a:miter lim="800000"/>
            <a:headEnd/>
            <a:tailEnd/>
          </a:ln>
          <a:effectLst/>
        </p:spPr>
      </p:pic>
      <p:pic>
        <p:nvPicPr>
          <p:cNvPr id="44034" name="Picture 2"/>
          <p:cNvPicPr>
            <a:picLocks noChangeAspect="1" noChangeArrowheads="1"/>
          </p:cNvPicPr>
          <p:nvPr/>
        </p:nvPicPr>
        <p:blipFill>
          <a:blip r:embed="rId3"/>
          <a:srcRect/>
          <a:stretch>
            <a:fillRect/>
          </a:stretch>
        </p:blipFill>
        <p:spPr bwMode="auto">
          <a:xfrm>
            <a:off x="6276975" y="0"/>
            <a:ext cx="2867025" cy="159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250825" y="209564"/>
            <a:ext cx="8713788" cy="4719638"/>
          </a:xfrm>
        </p:spPr>
        <p:txBody>
          <a:bodyPr/>
          <a:lstStyle/>
          <a:p>
            <a:pPr>
              <a:buNone/>
            </a:pPr>
            <a:r>
              <a:rPr lang="tr-TR" altLang="tr-TR" sz="2400" dirty="0" smtClean="0"/>
              <a:t>Yemeğin baharatı (Bir ölçek yok. Bulanıklaştırılamaz!)</a:t>
            </a:r>
          </a:p>
          <a:p>
            <a:pPr>
              <a:buFont typeface="Wingdings" pitchFamily="2" charset="2"/>
              <a:buNone/>
            </a:pPr>
            <a:endParaRPr lang="tr-TR" altLang="tr-TR" sz="2400" dirty="0" smtClean="0"/>
          </a:p>
        </p:txBody>
      </p:sp>
      <p:cxnSp>
        <p:nvCxnSpPr>
          <p:cNvPr id="6" name="5 Düz Bağlayıcı"/>
          <p:cNvCxnSpPr/>
          <p:nvPr/>
        </p:nvCxnSpPr>
        <p:spPr bwMode="auto">
          <a:xfrm rot="5400000">
            <a:off x="107125" y="2893219"/>
            <a:ext cx="2643206" cy="1588"/>
          </a:xfrm>
          <a:prstGeom prst="line">
            <a:avLst/>
          </a:prstGeom>
          <a:noFill/>
          <a:ln w="9525" cap="flat" cmpd="sng" algn="ctr">
            <a:solidFill>
              <a:schemeClr val="tx1"/>
            </a:solidFill>
            <a:prstDash val="solid"/>
            <a:round/>
            <a:headEnd type="none" w="med" len="med"/>
            <a:tailEnd type="none" w="med" len="med"/>
          </a:ln>
          <a:effectLst/>
        </p:spPr>
      </p:cxnSp>
      <p:cxnSp>
        <p:nvCxnSpPr>
          <p:cNvPr id="8" name="7 Düz Bağlayıcı"/>
          <p:cNvCxnSpPr/>
          <p:nvPr/>
        </p:nvCxnSpPr>
        <p:spPr bwMode="auto">
          <a:xfrm>
            <a:off x="1428728" y="4214822"/>
            <a:ext cx="4286280" cy="1588"/>
          </a:xfrm>
          <a:prstGeom prst="line">
            <a:avLst/>
          </a:prstGeom>
          <a:noFill/>
          <a:ln w="9525" cap="flat" cmpd="sng" algn="ctr">
            <a:solidFill>
              <a:schemeClr val="tx1"/>
            </a:solidFill>
            <a:prstDash val="solid"/>
            <a:round/>
            <a:headEnd type="none" w="med" len="med"/>
            <a:tailEnd type="none" w="med" len="med"/>
          </a:ln>
          <a:effectLst/>
        </p:spPr>
      </p:cxnSp>
      <p:cxnSp>
        <p:nvCxnSpPr>
          <p:cNvPr id="10" name="9 Düz Bağlayıcı"/>
          <p:cNvCxnSpPr/>
          <p:nvPr/>
        </p:nvCxnSpPr>
        <p:spPr bwMode="auto">
          <a:xfrm rot="5400000" flipH="1" flipV="1">
            <a:off x="1821637" y="2536029"/>
            <a:ext cx="2357454" cy="1000132"/>
          </a:xfrm>
          <a:prstGeom prst="line">
            <a:avLst/>
          </a:prstGeom>
          <a:noFill/>
          <a:ln w="38100" cap="flat" cmpd="sng" algn="ctr">
            <a:solidFill>
              <a:srgbClr val="006600"/>
            </a:solidFill>
            <a:prstDash val="solid"/>
            <a:round/>
            <a:headEnd type="none" w="med" len="med"/>
            <a:tailEnd type="none" w="med" len="med"/>
          </a:ln>
          <a:effectLst/>
        </p:spPr>
      </p:cxnSp>
      <p:cxnSp>
        <p:nvCxnSpPr>
          <p:cNvPr id="12" name="11 Düz Bağlayıcı"/>
          <p:cNvCxnSpPr/>
          <p:nvPr/>
        </p:nvCxnSpPr>
        <p:spPr bwMode="auto">
          <a:xfrm rot="16200000" flipH="1">
            <a:off x="2821769" y="2536029"/>
            <a:ext cx="2357454" cy="1000132"/>
          </a:xfrm>
          <a:prstGeom prst="line">
            <a:avLst/>
          </a:prstGeom>
          <a:noFill/>
          <a:ln w="38100" cap="flat" cmpd="sng" algn="ctr">
            <a:solidFill>
              <a:srgbClr val="006600"/>
            </a:solidFill>
            <a:prstDash val="solid"/>
            <a:round/>
            <a:headEnd type="none" w="med" len="med"/>
            <a:tailEnd type="none" w="med" len="med"/>
          </a:ln>
          <a:effectLst/>
        </p:spPr>
      </p:cxnSp>
      <p:cxnSp>
        <p:nvCxnSpPr>
          <p:cNvPr id="14" name="13 Düz Bağlayıcı"/>
          <p:cNvCxnSpPr/>
          <p:nvPr/>
        </p:nvCxnSpPr>
        <p:spPr bwMode="auto">
          <a:xfrm rot="5400000">
            <a:off x="2321703" y="3036095"/>
            <a:ext cx="2357454" cy="1588"/>
          </a:xfrm>
          <a:prstGeom prst="line">
            <a:avLst/>
          </a:prstGeom>
          <a:noFill/>
          <a:ln w="9525" cap="flat" cmpd="sng" algn="ctr">
            <a:solidFill>
              <a:schemeClr val="tx1"/>
            </a:solidFill>
            <a:prstDash val="dash"/>
            <a:round/>
            <a:headEnd type="none" w="med" len="med"/>
            <a:tailEnd type="none" w="med" len="med"/>
          </a:ln>
          <a:effectLst/>
        </p:spPr>
      </p:cxnSp>
      <p:sp>
        <p:nvSpPr>
          <p:cNvPr id="15" name="14 Metin kutusu"/>
          <p:cNvSpPr txBox="1"/>
          <p:nvPr/>
        </p:nvSpPr>
        <p:spPr>
          <a:xfrm>
            <a:off x="2252646" y="4352935"/>
            <a:ext cx="327333" cy="400110"/>
          </a:xfrm>
          <a:prstGeom prst="rect">
            <a:avLst/>
          </a:prstGeom>
          <a:noFill/>
        </p:spPr>
        <p:txBody>
          <a:bodyPr wrap="none" rtlCol="0">
            <a:spAutoFit/>
          </a:bodyPr>
          <a:lstStyle/>
          <a:p>
            <a:r>
              <a:rPr lang="tr-TR" sz="2000" b="0" dirty="0" smtClean="0"/>
              <a:t>?</a:t>
            </a:r>
            <a:endParaRPr lang="tr-TR" sz="2000" b="0" dirty="0"/>
          </a:p>
        </p:txBody>
      </p:sp>
      <p:sp>
        <p:nvSpPr>
          <p:cNvPr id="16" name="15 Dikdörtgen"/>
          <p:cNvSpPr/>
          <p:nvPr/>
        </p:nvSpPr>
        <p:spPr>
          <a:xfrm>
            <a:off x="3267066" y="4367223"/>
            <a:ext cx="327333" cy="400110"/>
          </a:xfrm>
          <a:prstGeom prst="rect">
            <a:avLst/>
          </a:prstGeom>
        </p:spPr>
        <p:txBody>
          <a:bodyPr wrap="none">
            <a:spAutoFit/>
          </a:bodyPr>
          <a:lstStyle/>
          <a:p>
            <a:r>
              <a:rPr lang="tr-TR" sz="2000" b="0" dirty="0" smtClean="0"/>
              <a:t>?</a:t>
            </a:r>
            <a:endParaRPr lang="tr-TR" sz="2000" b="0" dirty="0"/>
          </a:p>
        </p:txBody>
      </p:sp>
      <p:sp>
        <p:nvSpPr>
          <p:cNvPr id="17" name="16 Dikdörtgen"/>
          <p:cNvSpPr/>
          <p:nvPr/>
        </p:nvSpPr>
        <p:spPr>
          <a:xfrm>
            <a:off x="4295773" y="4348116"/>
            <a:ext cx="327333" cy="400110"/>
          </a:xfrm>
          <a:prstGeom prst="rect">
            <a:avLst/>
          </a:prstGeom>
        </p:spPr>
        <p:txBody>
          <a:bodyPr wrap="none">
            <a:spAutoFit/>
          </a:bodyPr>
          <a:lstStyle/>
          <a:p>
            <a:r>
              <a:rPr lang="tr-TR" sz="2000" b="0" dirty="0" smtClean="0"/>
              <a:t>?</a:t>
            </a:r>
            <a:endParaRPr lang="tr-TR" sz="2000" b="0" dirty="0"/>
          </a:p>
        </p:txBody>
      </p:sp>
      <p:sp>
        <p:nvSpPr>
          <p:cNvPr id="18" name="17 Dikdörtgen"/>
          <p:cNvSpPr/>
          <p:nvPr/>
        </p:nvSpPr>
        <p:spPr>
          <a:xfrm>
            <a:off x="5715008" y="4071946"/>
            <a:ext cx="327334" cy="400110"/>
          </a:xfrm>
          <a:prstGeom prst="rect">
            <a:avLst/>
          </a:prstGeom>
        </p:spPr>
        <p:txBody>
          <a:bodyPr wrap="none">
            <a:spAutoFit/>
          </a:bodyPr>
          <a:lstStyle/>
          <a:p>
            <a:r>
              <a:rPr lang="tr-TR" sz="2000" b="0" dirty="0" smtClean="0"/>
              <a:t>?</a:t>
            </a:r>
            <a:endParaRPr lang="tr-TR" sz="2000" b="0" dirty="0"/>
          </a:p>
        </p:txBody>
      </p:sp>
      <p:sp>
        <p:nvSpPr>
          <p:cNvPr id="19" name="18 Dikdörtgen"/>
          <p:cNvSpPr/>
          <p:nvPr/>
        </p:nvSpPr>
        <p:spPr>
          <a:xfrm rot="16200000">
            <a:off x="-396188" y="2753590"/>
            <a:ext cx="2214578" cy="707886"/>
          </a:xfrm>
          <a:prstGeom prst="rect">
            <a:avLst/>
          </a:prstGeom>
        </p:spPr>
        <p:txBody>
          <a:bodyPr wrap="square">
            <a:spAutoFit/>
          </a:bodyPr>
          <a:lstStyle/>
          <a:p>
            <a:r>
              <a:rPr lang="tr-TR" sz="2000" b="0" dirty="0" smtClean="0"/>
              <a:t>Üyelik Derecesi </a:t>
            </a:r>
            <a:r>
              <a:rPr lang="el-GR" sz="2000" b="0" dirty="0" smtClean="0"/>
              <a:t>μ</a:t>
            </a:r>
            <a:r>
              <a:rPr lang="tr-TR" sz="2000" b="0" dirty="0" smtClean="0"/>
              <a:t>(x) </a:t>
            </a:r>
          </a:p>
        </p:txBody>
      </p:sp>
      <p:sp>
        <p:nvSpPr>
          <p:cNvPr id="20" name="19 Metin kutusu"/>
          <p:cNvSpPr txBox="1"/>
          <p:nvPr/>
        </p:nvSpPr>
        <p:spPr>
          <a:xfrm>
            <a:off x="1000100" y="1671572"/>
            <a:ext cx="327334" cy="400110"/>
          </a:xfrm>
          <a:prstGeom prst="rect">
            <a:avLst/>
          </a:prstGeom>
          <a:noFill/>
        </p:spPr>
        <p:txBody>
          <a:bodyPr wrap="none" rtlCol="0">
            <a:spAutoFit/>
          </a:bodyPr>
          <a:lstStyle/>
          <a:p>
            <a:r>
              <a:rPr lang="tr-TR" sz="2000" b="0" dirty="0" smtClean="0"/>
              <a:t>1</a:t>
            </a:r>
            <a:endParaRPr lang="tr-TR" sz="2000" b="0" dirty="0"/>
          </a:p>
        </p:txBody>
      </p:sp>
      <p:cxnSp>
        <p:nvCxnSpPr>
          <p:cNvPr id="21" name="20 Düz Bağlayıcı"/>
          <p:cNvCxnSpPr/>
          <p:nvPr/>
        </p:nvCxnSpPr>
        <p:spPr bwMode="auto">
          <a:xfrm rot="10800000">
            <a:off x="1428728" y="1857369"/>
            <a:ext cx="4071966" cy="3121"/>
          </a:xfrm>
          <a:prstGeom prst="line">
            <a:avLst/>
          </a:prstGeom>
          <a:noFill/>
          <a:ln w="9525" cap="flat" cmpd="sng" algn="ctr">
            <a:solidFill>
              <a:schemeClr val="tx1"/>
            </a:solidFill>
            <a:prstDash val="dash"/>
            <a:round/>
            <a:headEnd type="none" w="med" len="med"/>
            <a:tailEnd type="none" w="med" len="med"/>
          </a:ln>
          <a:effectLst/>
        </p:spPr>
      </p:cxnSp>
      <p:cxnSp>
        <p:nvCxnSpPr>
          <p:cNvPr id="24" name="23 Düz Bağlayıcı"/>
          <p:cNvCxnSpPr/>
          <p:nvPr/>
        </p:nvCxnSpPr>
        <p:spPr bwMode="auto">
          <a:xfrm>
            <a:off x="4500562" y="4214822"/>
            <a:ext cx="1000132" cy="1588"/>
          </a:xfrm>
          <a:prstGeom prst="line">
            <a:avLst/>
          </a:prstGeom>
          <a:noFill/>
          <a:ln w="38100" cap="flat" cmpd="sng" algn="ctr">
            <a:solidFill>
              <a:srgbClr val="006600"/>
            </a:solidFill>
            <a:prstDash val="solid"/>
            <a:round/>
            <a:headEnd type="none" w="med" len="med"/>
            <a:tailEnd type="none" w="med" len="med"/>
          </a:ln>
          <a:effectLst/>
        </p:spPr>
      </p:cxnSp>
      <p:cxnSp>
        <p:nvCxnSpPr>
          <p:cNvPr id="26" name="25 Düz Bağlayıcı"/>
          <p:cNvCxnSpPr/>
          <p:nvPr/>
        </p:nvCxnSpPr>
        <p:spPr bwMode="auto">
          <a:xfrm>
            <a:off x="1500166" y="4214822"/>
            <a:ext cx="1000132" cy="1588"/>
          </a:xfrm>
          <a:prstGeom prst="line">
            <a:avLst/>
          </a:prstGeom>
          <a:noFill/>
          <a:ln w="38100" cap="flat" cmpd="sng" algn="ctr">
            <a:solidFill>
              <a:srgbClr val="006600"/>
            </a:solidFill>
            <a:prstDash val="solid"/>
            <a:round/>
            <a:headEnd type="none" w="med" len="med"/>
            <a:tailEnd type="none" w="med" len="med"/>
          </a:ln>
          <a:effectLst/>
        </p:spPr>
      </p:cxnSp>
      <p:cxnSp>
        <p:nvCxnSpPr>
          <p:cNvPr id="22" name="21 Düz Bağlayıcı"/>
          <p:cNvCxnSpPr/>
          <p:nvPr/>
        </p:nvCxnSpPr>
        <p:spPr bwMode="auto">
          <a:xfrm>
            <a:off x="1428728" y="1857368"/>
            <a:ext cx="1000132" cy="1588"/>
          </a:xfrm>
          <a:prstGeom prst="line">
            <a:avLst/>
          </a:prstGeom>
          <a:noFill/>
          <a:ln w="38100" cap="flat" cmpd="sng" algn="ctr">
            <a:solidFill>
              <a:srgbClr val="0000FF"/>
            </a:solidFill>
            <a:prstDash val="solid"/>
            <a:round/>
            <a:headEnd type="none" w="med" len="med"/>
            <a:tailEnd type="none" w="med" len="med"/>
          </a:ln>
          <a:effectLst/>
        </p:spPr>
      </p:cxnSp>
      <p:cxnSp>
        <p:nvCxnSpPr>
          <p:cNvPr id="33" name="32 Düz Bağlayıcı"/>
          <p:cNvCxnSpPr/>
          <p:nvPr/>
        </p:nvCxnSpPr>
        <p:spPr bwMode="auto">
          <a:xfrm rot="16200000" flipH="1">
            <a:off x="1785918" y="2500310"/>
            <a:ext cx="2357454" cy="1071570"/>
          </a:xfrm>
          <a:prstGeom prst="line">
            <a:avLst/>
          </a:prstGeom>
          <a:noFill/>
          <a:ln w="38100" cap="flat" cmpd="sng" algn="ctr">
            <a:solidFill>
              <a:srgbClr val="0000FF"/>
            </a:solidFill>
            <a:prstDash val="solid"/>
            <a:round/>
            <a:headEnd type="none" w="med" len="med"/>
            <a:tailEnd type="none" w="med" len="med"/>
          </a:ln>
          <a:effectLst/>
        </p:spPr>
      </p:cxnSp>
      <p:cxnSp>
        <p:nvCxnSpPr>
          <p:cNvPr id="35" name="34 Düz Bağlayıcı"/>
          <p:cNvCxnSpPr/>
          <p:nvPr/>
        </p:nvCxnSpPr>
        <p:spPr bwMode="auto">
          <a:xfrm rot="5400000">
            <a:off x="2821769" y="2536029"/>
            <a:ext cx="2357454" cy="1000132"/>
          </a:xfrm>
          <a:prstGeom prst="line">
            <a:avLst/>
          </a:prstGeom>
          <a:noFill/>
          <a:ln w="38100" cap="flat" cmpd="sng" algn="ctr">
            <a:solidFill>
              <a:srgbClr val="FF0000"/>
            </a:solidFill>
            <a:prstDash val="solid"/>
            <a:round/>
            <a:headEnd type="none" w="med" len="med"/>
            <a:tailEnd type="none" w="med" len="med"/>
          </a:ln>
          <a:effectLst/>
        </p:spPr>
      </p:cxnSp>
      <p:cxnSp>
        <p:nvCxnSpPr>
          <p:cNvPr id="43" name="42 Düz Bağlayıcı"/>
          <p:cNvCxnSpPr/>
          <p:nvPr/>
        </p:nvCxnSpPr>
        <p:spPr bwMode="auto">
          <a:xfrm>
            <a:off x="4500562" y="1857368"/>
            <a:ext cx="928694" cy="1588"/>
          </a:xfrm>
          <a:prstGeom prst="line">
            <a:avLst/>
          </a:prstGeom>
          <a:noFill/>
          <a:ln w="38100" cap="flat" cmpd="sng" algn="ctr">
            <a:solidFill>
              <a:srgbClr val="FF0000"/>
            </a:solidFill>
            <a:prstDash val="solid"/>
            <a:round/>
            <a:headEnd type="none" w="med" len="med"/>
            <a:tailEnd type="none" w="med" len="med"/>
          </a:ln>
          <a:effectLst/>
        </p:spPr>
      </p:cxnSp>
      <p:sp>
        <p:nvSpPr>
          <p:cNvPr id="44" name="43 Dikdörtgen"/>
          <p:cNvSpPr/>
          <p:nvPr/>
        </p:nvSpPr>
        <p:spPr>
          <a:xfrm>
            <a:off x="1500166" y="1357302"/>
            <a:ext cx="484428" cy="400110"/>
          </a:xfrm>
          <a:prstGeom prst="rect">
            <a:avLst/>
          </a:prstGeom>
        </p:spPr>
        <p:txBody>
          <a:bodyPr wrap="none">
            <a:spAutoFit/>
          </a:bodyPr>
          <a:lstStyle/>
          <a:p>
            <a:r>
              <a:rPr lang="tr-TR" sz="2000" b="0" dirty="0" smtClean="0">
                <a:solidFill>
                  <a:srgbClr val="0000FF"/>
                </a:solidFill>
              </a:rPr>
              <a:t>Az</a:t>
            </a:r>
            <a:endParaRPr lang="tr-TR" sz="2000" b="0" dirty="0">
              <a:solidFill>
                <a:srgbClr val="0000FF"/>
              </a:solidFill>
            </a:endParaRPr>
          </a:p>
        </p:txBody>
      </p:sp>
      <p:sp>
        <p:nvSpPr>
          <p:cNvPr id="45" name="44 Dikdörtgen"/>
          <p:cNvSpPr/>
          <p:nvPr/>
        </p:nvSpPr>
        <p:spPr>
          <a:xfrm>
            <a:off x="3000364" y="1357302"/>
            <a:ext cx="1011816" cy="400110"/>
          </a:xfrm>
          <a:prstGeom prst="rect">
            <a:avLst/>
          </a:prstGeom>
        </p:spPr>
        <p:txBody>
          <a:bodyPr wrap="none">
            <a:spAutoFit/>
          </a:bodyPr>
          <a:lstStyle/>
          <a:p>
            <a:r>
              <a:rPr lang="tr-TR" sz="2000" b="0" dirty="0" smtClean="0">
                <a:solidFill>
                  <a:srgbClr val="006600"/>
                </a:solidFill>
              </a:rPr>
              <a:t>Normal</a:t>
            </a:r>
            <a:endParaRPr lang="tr-TR" sz="2000" b="0" dirty="0">
              <a:solidFill>
                <a:srgbClr val="006600"/>
              </a:solidFill>
            </a:endParaRPr>
          </a:p>
        </p:txBody>
      </p:sp>
      <p:sp>
        <p:nvSpPr>
          <p:cNvPr id="46" name="45 Dikdörtgen"/>
          <p:cNvSpPr/>
          <p:nvPr/>
        </p:nvSpPr>
        <p:spPr>
          <a:xfrm>
            <a:off x="4500562" y="1357302"/>
            <a:ext cx="641522" cy="400110"/>
          </a:xfrm>
          <a:prstGeom prst="rect">
            <a:avLst/>
          </a:prstGeom>
        </p:spPr>
        <p:txBody>
          <a:bodyPr wrap="none">
            <a:spAutoFit/>
          </a:bodyPr>
          <a:lstStyle/>
          <a:p>
            <a:r>
              <a:rPr lang="tr-TR" sz="2000" b="0" dirty="0" smtClean="0">
                <a:solidFill>
                  <a:srgbClr val="FF0000"/>
                </a:solidFill>
              </a:rPr>
              <a:t>Çok</a:t>
            </a:r>
            <a:endParaRPr lang="tr-TR" sz="2000" b="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Üyelik Fonksiyonları (Membership Fun.)</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r>
              <a:rPr lang="tr-TR" altLang="tr-TR" sz="2000" dirty="0" smtClean="0"/>
              <a:t>Bulanık kümeleri belirleyen üyelik fonksiyonarı farklı yöntemler mevcuttur. </a:t>
            </a:r>
          </a:p>
          <a:p>
            <a:pPr>
              <a:buNone/>
            </a:pPr>
            <a:r>
              <a:rPr lang="tr-TR" altLang="tr-TR" sz="2000" dirty="0" smtClean="0"/>
              <a:t>En çok kullanılan fonksiyonların bazıları şöyledir:</a:t>
            </a:r>
          </a:p>
          <a:p>
            <a:pPr>
              <a:buNone/>
            </a:pPr>
            <a:endParaRPr lang="tr-TR" altLang="tr-TR" sz="2000" dirty="0" smtClean="0"/>
          </a:p>
          <a:p>
            <a:pPr>
              <a:buNone/>
            </a:pPr>
            <a:r>
              <a:rPr lang="tr-TR" altLang="tr-TR" sz="2000" b="1" u="sng" dirty="0" smtClean="0"/>
              <a:t>Fonksiyon adı</a:t>
            </a:r>
            <a:r>
              <a:rPr lang="tr-TR" altLang="tr-TR" sz="2000" dirty="0" smtClean="0"/>
              <a:t>	</a:t>
            </a:r>
            <a:r>
              <a:rPr lang="tr-TR" altLang="tr-TR" sz="2000" b="1" u="sng" dirty="0" smtClean="0"/>
              <a:t>MATLAB’daki adı</a:t>
            </a:r>
          </a:p>
          <a:p>
            <a:pPr>
              <a:buNone/>
            </a:pPr>
            <a:r>
              <a:rPr lang="tr-TR" altLang="tr-TR" sz="2000" dirty="0" smtClean="0"/>
              <a:t>Üçgen		</a:t>
            </a:r>
            <a:r>
              <a:rPr lang="tr-TR" altLang="tr-TR" sz="2000" b="1" dirty="0" smtClean="0">
                <a:latin typeface="Courier New" pitchFamily="49" charset="0"/>
                <a:cs typeface="Courier New" pitchFamily="49" charset="0"/>
              </a:rPr>
              <a:t>trimf</a:t>
            </a:r>
          </a:p>
          <a:p>
            <a:pPr>
              <a:buNone/>
            </a:pPr>
            <a:endParaRPr lang="tr-TR" altLang="tr-TR" sz="2000" dirty="0" smtClean="0"/>
          </a:p>
          <a:p>
            <a:pPr>
              <a:buNone/>
            </a:pPr>
            <a:r>
              <a:rPr lang="tr-TR" altLang="tr-TR" sz="2000" dirty="0" smtClean="0"/>
              <a:t>Yamuk		</a:t>
            </a:r>
            <a:r>
              <a:rPr lang="tr-TR" altLang="tr-TR" sz="2000" b="1" dirty="0" smtClean="0">
                <a:latin typeface="Courier New" pitchFamily="49" charset="0"/>
                <a:cs typeface="Courier New" pitchFamily="49" charset="0"/>
              </a:rPr>
              <a:t>trapmf</a:t>
            </a:r>
          </a:p>
          <a:p>
            <a:pPr>
              <a:buNone/>
            </a:pPr>
            <a:endParaRPr lang="tr-TR" altLang="tr-TR" sz="2000" dirty="0" smtClean="0"/>
          </a:p>
          <a:p>
            <a:pPr>
              <a:buNone/>
            </a:pPr>
            <a:r>
              <a:rPr lang="tr-TR" altLang="tr-TR" sz="2000" dirty="0" smtClean="0"/>
              <a:t>Gauss		</a:t>
            </a:r>
            <a:r>
              <a:rPr lang="tr-TR" altLang="tr-TR" sz="2000" b="1" dirty="0" smtClean="0">
                <a:latin typeface="Courier New" pitchFamily="49" charset="0"/>
                <a:cs typeface="Courier New" pitchFamily="49" charset="0"/>
              </a:rPr>
              <a:t>gaussmf</a:t>
            </a:r>
          </a:p>
          <a:p>
            <a:pPr>
              <a:buNone/>
            </a:pPr>
            <a:endParaRPr lang="tr-TR" altLang="tr-TR" sz="2000" dirty="0" smtClean="0"/>
          </a:p>
          <a:p>
            <a:pPr>
              <a:buNone/>
            </a:pPr>
            <a:r>
              <a:rPr lang="tr-TR" altLang="tr-TR" sz="2000" dirty="0" smtClean="0"/>
              <a:t>Sigmoid	</a:t>
            </a:r>
            <a:r>
              <a:rPr lang="tr-TR" altLang="tr-TR" sz="2000" b="1" dirty="0" smtClean="0">
                <a:latin typeface="Courier New" pitchFamily="49" charset="0"/>
                <a:cs typeface="Courier New" pitchFamily="49" charset="0"/>
              </a:rPr>
              <a:t>sigmf</a:t>
            </a:r>
          </a:p>
          <a:p>
            <a:pPr>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p:txBody>
      </p:sp>
      <p:pic>
        <p:nvPicPr>
          <p:cNvPr id="54274" name="Picture 2"/>
          <p:cNvPicPr>
            <a:picLocks noChangeAspect="1" noChangeArrowheads="1"/>
          </p:cNvPicPr>
          <p:nvPr/>
        </p:nvPicPr>
        <p:blipFill>
          <a:blip r:embed="rId2" cstate="print"/>
          <a:srcRect/>
          <a:stretch>
            <a:fillRect/>
          </a:stretch>
        </p:blipFill>
        <p:spPr bwMode="auto">
          <a:xfrm>
            <a:off x="6215074" y="1857368"/>
            <a:ext cx="1176329" cy="732646"/>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cstate="print"/>
          <a:srcRect/>
          <a:stretch>
            <a:fillRect/>
          </a:stretch>
        </p:blipFill>
        <p:spPr bwMode="auto">
          <a:xfrm>
            <a:off x="6215074" y="2714624"/>
            <a:ext cx="1214446" cy="732816"/>
          </a:xfrm>
          <a:prstGeom prst="rect">
            <a:avLst/>
          </a:prstGeom>
          <a:noFill/>
          <a:ln w="9525">
            <a:noFill/>
            <a:miter lim="800000"/>
            <a:headEnd/>
            <a:tailEnd/>
          </a:ln>
          <a:effectLst/>
        </p:spPr>
      </p:pic>
      <p:pic>
        <p:nvPicPr>
          <p:cNvPr id="54276" name="Picture 4"/>
          <p:cNvPicPr>
            <a:picLocks noChangeAspect="1" noChangeArrowheads="1"/>
          </p:cNvPicPr>
          <p:nvPr/>
        </p:nvPicPr>
        <p:blipFill>
          <a:blip r:embed="rId4" cstate="print"/>
          <a:srcRect/>
          <a:stretch>
            <a:fillRect/>
          </a:stretch>
        </p:blipFill>
        <p:spPr bwMode="auto">
          <a:xfrm>
            <a:off x="6215074" y="3571880"/>
            <a:ext cx="1285884" cy="795089"/>
          </a:xfrm>
          <a:prstGeom prst="rect">
            <a:avLst/>
          </a:prstGeom>
          <a:noFill/>
          <a:ln w="9525">
            <a:noFill/>
            <a:miter lim="800000"/>
            <a:headEnd/>
            <a:tailEnd/>
          </a:ln>
          <a:effectLst/>
        </p:spPr>
      </p:pic>
      <p:pic>
        <p:nvPicPr>
          <p:cNvPr id="54277" name="Picture 5"/>
          <p:cNvPicPr>
            <a:picLocks noChangeAspect="1" noChangeArrowheads="1"/>
          </p:cNvPicPr>
          <p:nvPr/>
        </p:nvPicPr>
        <p:blipFill>
          <a:blip r:embed="rId5" cstate="print"/>
          <a:srcRect/>
          <a:stretch>
            <a:fillRect/>
          </a:stretch>
        </p:blipFill>
        <p:spPr bwMode="auto">
          <a:xfrm>
            <a:off x="6215074" y="4495811"/>
            <a:ext cx="1286990" cy="785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Üyelik Fonksiyonları (Membership Fun.)</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r>
              <a:rPr lang="tr-TR" altLang="tr-TR" sz="2400" b="1" dirty="0" smtClean="0"/>
              <a:t>Üçgen’in parametreleri: </a:t>
            </a:r>
            <a:r>
              <a:rPr lang="tr-TR" altLang="tr-TR" sz="2400" dirty="0" smtClean="0"/>
              <a:t>		</a:t>
            </a:r>
            <a:r>
              <a:rPr lang="tr-TR" altLang="tr-TR" sz="2400" b="1" dirty="0" smtClean="0"/>
              <a:t>Yamuğun parametreleri:</a:t>
            </a:r>
          </a:p>
          <a:p>
            <a:pPr>
              <a:buNone/>
            </a:pPr>
            <a:r>
              <a:rPr lang="tr-TR" altLang="tr-TR" sz="2400" b="1" dirty="0" smtClean="0"/>
              <a:t>[sol tepe sağ]			[sol tepe1 tepe2 sağ]</a:t>
            </a:r>
          </a:p>
          <a:p>
            <a:pPr>
              <a:buNone/>
            </a:pPr>
            <a:r>
              <a:rPr lang="tr-TR" altLang="tr-TR" sz="2400" b="1" dirty="0" smtClean="0"/>
              <a:t>[2 5 7]					[2 4 6 9]</a:t>
            </a:r>
          </a:p>
          <a:p>
            <a:pPr>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p:txBody>
      </p:sp>
      <p:pic>
        <p:nvPicPr>
          <p:cNvPr id="54274" name="Picture 2"/>
          <p:cNvPicPr>
            <a:picLocks noChangeAspect="1" noChangeArrowheads="1"/>
          </p:cNvPicPr>
          <p:nvPr/>
        </p:nvPicPr>
        <p:blipFill>
          <a:blip r:embed="rId2"/>
          <a:srcRect/>
          <a:stretch>
            <a:fillRect/>
          </a:stretch>
        </p:blipFill>
        <p:spPr bwMode="auto">
          <a:xfrm>
            <a:off x="142844" y="2071682"/>
            <a:ext cx="4358605" cy="2714644"/>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a:srcRect/>
          <a:stretch>
            <a:fillRect/>
          </a:stretch>
        </p:blipFill>
        <p:spPr bwMode="auto">
          <a:xfrm>
            <a:off x="4643438" y="2071682"/>
            <a:ext cx="4443548" cy="26813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Üyelik Fonksiyonları (Membership Fun.)</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r>
              <a:rPr lang="tr-TR" altLang="tr-TR" sz="2400" b="1" dirty="0" smtClean="0"/>
              <a:t>Gauss’un parametreleri:		Sigmoid parametreleri:</a:t>
            </a:r>
          </a:p>
          <a:p>
            <a:pPr>
              <a:buNone/>
            </a:pPr>
            <a:r>
              <a:rPr lang="tr-TR" altLang="tr-TR" sz="2400" b="1" dirty="0" smtClean="0"/>
              <a:t>[genişlik* merkez]			[genişlik merkez]</a:t>
            </a:r>
          </a:p>
          <a:p>
            <a:pPr>
              <a:buNone/>
            </a:pPr>
            <a:r>
              <a:rPr lang="tr-TR" altLang="tr-TR" sz="2400" b="1" dirty="0" smtClean="0"/>
              <a:t>[1 5]					[3 5]</a:t>
            </a:r>
          </a:p>
          <a:p>
            <a:pPr>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r>
              <a:rPr lang="tr-TR" altLang="tr-TR" sz="2000" i="1" dirty="0" smtClean="0"/>
              <a:t>* Gauss fonksiyonundaki genişlik dağılımın standart sapmasıdır.</a:t>
            </a:r>
          </a:p>
        </p:txBody>
      </p:sp>
      <p:pic>
        <p:nvPicPr>
          <p:cNvPr id="54276" name="Picture 4"/>
          <p:cNvPicPr>
            <a:picLocks noChangeAspect="1" noChangeArrowheads="1"/>
          </p:cNvPicPr>
          <p:nvPr/>
        </p:nvPicPr>
        <p:blipFill>
          <a:blip r:embed="rId2" cstate="print"/>
          <a:srcRect/>
          <a:stretch>
            <a:fillRect/>
          </a:stretch>
        </p:blipFill>
        <p:spPr bwMode="auto">
          <a:xfrm>
            <a:off x="142844" y="2143120"/>
            <a:ext cx="4429156" cy="2738640"/>
          </a:xfrm>
          <a:prstGeom prst="rect">
            <a:avLst/>
          </a:prstGeom>
          <a:noFill/>
          <a:ln w="9525">
            <a:noFill/>
            <a:miter lim="800000"/>
            <a:headEnd/>
            <a:tailEnd/>
          </a:ln>
          <a:effectLst/>
        </p:spPr>
      </p:pic>
      <p:pic>
        <p:nvPicPr>
          <p:cNvPr id="54277" name="Picture 5"/>
          <p:cNvPicPr>
            <a:picLocks noChangeAspect="1" noChangeArrowheads="1"/>
          </p:cNvPicPr>
          <p:nvPr/>
        </p:nvPicPr>
        <p:blipFill>
          <a:blip r:embed="rId3" cstate="print"/>
          <a:srcRect/>
          <a:stretch>
            <a:fillRect/>
          </a:stretch>
        </p:blipFill>
        <p:spPr bwMode="auto">
          <a:xfrm>
            <a:off x="4786314" y="2285996"/>
            <a:ext cx="4214810" cy="2573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Klasik/Bulanık Küme İşlemleri</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endParaRPr lang="tr-TR" altLang="tr-TR" sz="2400" dirty="0" smtClean="0"/>
          </a:p>
        </p:txBody>
      </p:sp>
      <p:graphicFrame>
        <p:nvGraphicFramePr>
          <p:cNvPr id="4098" name="Object 4"/>
          <p:cNvGraphicFramePr>
            <a:graphicFrameLocks noChangeAspect="1"/>
          </p:cNvGraphicFramePr>
          <p:nvPr/>
        </p:nvGraphicFramePr>
        <p:xfrm>
          <a:off x="1357290" y="1500178"/>
          <a:ext cx="6912884" cy="674692"/>
        </p:xfrm>
        <a:graphic>
          <a:graphicData uri="http://schemas.openxmlformats.org/presentationml/2006/ole">
            <p:oleObj spid="_x0000_s4098" name="Denklem" r:id="rId3" imgW="1841400" imgH="215640" progId="Equation.3">
              <p:embed/>
            </p:oleObj>
          </a:graphicData>
        </a:graphic>
      </p:graphicFrame>
      <p:graphicFrame>
        <p:nvGraphicFramePr>
          <p:cNvPr id="4099" name="Object 4"/>
          <p:cNvGraphicFramePr>
            <a:graphicFrameLocks noChangeAspect="1"/>
          </p:cNvGraphicFramePr>
          <p:nvPr/>
        </p:nvGraphicFramePr>
        <p:xfrm>
          <a:off x="1428728" y="2428872"/>
          <a:ext cx="6819075" cy="674692"/>
        </p:xfrm>
        <a:graphic>
          <a:graphicData uri="http://schemas.openxmlformats.org/presentationml/2006/ole">
            <p:oleObj spid="_x0000_s4099" name="Denklem" r:id="rId4" imgW="1815840" imgH="215640" progId="Equation.3">
              <p:embed/>
            </p:oleObj>
          </a:graphicData>
        </a:graphic>
      </p:graphicFrame>
      <p:graphicFrame>
        <p:nvGraphicFramePr>
          <p:cNvPr id="4100" name="Object 4"/>
          <p:cNvGraphicFramePr>
            <a:graphicFrameLocks noChangeAspect="1"/>
          </p:cNvGraphicFramePr>
          <p:nvPr/>
        </p:nvGraphicFramePr>
        <p:xfrm>
          <a:off x="1928794" y="3500442"/>
          <a:ext cx="4149176" cy="714380"/>
        </p:xfrm>
        <a:graphic>
          <a:graphicData uri="http://schemas.openxmlformats.org/presentationml/2006/ole">
            <p:oleObj spid="_x0000_s4100" name="Denklem" r:id="rId5" imgW="1104840" imgH="22860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endParaRPr lang="tr-TR" altLang="tr-TR" sz="2400" dirty="0" smtClean="0"/>
          </a:p>
        </p:txBody>
      </p:sp>
      <p:pic>
        <p:nvPicPr>
          <p:cNvPr id="4102" name="Picture 6"/>
          <p:cNvPicPr>
            <a:picLocks noChangeAspect="1" noChangeArrowheads="1"/>
          </p:cNvPicPr>
          <p:nvPr/>
        </p:nvPicPr>
        <p:blipFill>
          <a:blip r:embed="rId2"/>
          <a:srcRect/>
          <a:stretch>
            <a:fillRect/>
          </a:stretch>
        </p:blipFill>
        <p:spPr bwMode="auto">
          <a:xfrm>
            <a:off x="714348" y="0"/>
            <a:ext cx="7210425" cy="5734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14282" y="107173"/>
            <a:ext cx="8750300" cy="5179219"/>
          </a:xfrm>
        </p:spPr>
        <p:txBody>
          <a:bodyPr/>
          <a:lstStyle/>
          <a:p>
            <a:pPr>
              <a:buNone/>
            </a:pPr>
            <a:r>
              <a:rPr lang="tr-TR" altLang="tr-TR" sz="2400" b="1" dirty="0" smtClean="0">
                <a:solidFill>
                  <a:srgbClr val="0000FF"/>
                </a:solidFill>
              </a:rPr>
              <a:t>Örnek 1 – klasik çözüm</a:t>
            </a:r>
            <a:endParaRPr lang="en-US" altLang="tr-TR" sz="2400" b="1" dirty="0" smtClean="0">
              <a:solidFill>
                <a:srgbClr val="0000FF"/>
              </a:solidFill>
            </a:endParaRPr>
          </a:p>
          <a:p>
            <a:pPr>
              <a:buFont typeface="Wingdings" pitchFamily="2" charset="2"/>
              <a:buNone/>
            </a:pPr>
            <a:r>
              <a:rPr lang="tr-TR" altLang="tr-TR" sz="2400" dirty="0" smtClean="0"/>
              <a:t>Aşağıdaki kümeler verilsin:</a:t>
            </a:r>
          </a:p>
          <a:p>
            <a:pPr algn="ctr">
              <a:buFont typeface="Wingdings" pitchFamily="2" charset="2"/>
              <a:buNone/>
            </a:pPr>
            <a:r>
              <a:rPr lang="tr-TR" altLang="tr-TR" sz="2400" dirty="0" smtClean="0"/>
              <a:t>	A ={1, 2, 3, 4},  B = {3, 4, 5, 6}  ve U={1, 2, 3, 4, 5, 6, 7,8  …}</a:t>
            </a:r>
          </a:p>
          <a:p>
            <a:pPr>
              <a:buFont typeface="Wingdings" pitchFamily="2" charset="2"/>
              <a:buNone/>
            </a:pPr>
            <a:endParaRPr lang="tr-TR" altLang="tr-TR" sz="2400" dirty="0" smtClean="0"/>
          </a:p>
          <a:p>
            <a:pPr>
              <a:buFont typeface="Wingdings" pitchFamily="2" charset="2"/>
              <a:buNone/>
            </a:pPr>
            <a:r>
              <a:rPr lang="tr-TR" altLang="tr-TR" sz="2400" dirty="0" smtClean="0"/>
              <a:t>Buna göre</a:t>
            </a:r>
          </a:p>
          <a:p>
            <a:pPr>
              <a:buFont typeface="Wingdings" pitchFamily="2" charset="2"/>
              <a:buNone/>
            </a:pPr>
            <a:r>
              <a:rPr lang="tr-TR" altLang="tr-TR" sz="2400" dirty="0" smtClean="0"/>
              <a:t>	 A U B  = {1, 2, 3, 4, 5, 6}      </a:t>
            </a:r>
          </a:p>
          <a:p>
            <a:pPr>
              <a:buFont typeface="Wingdings" pitchFamily="2" charset="2"/>
              <a:buNone/>
            </a:pPr>
            <a:endParaRPr lang="tr-TR" altLang="tr-TR" sz="2400" dirty="0" smtClean="0"/>
          </a:p>
          <a:p>
            <a:pPr>
              <a:buFont typeface="Wingdings" pitchFamily="2" charset="2"/>
              <a:buNone/>
            </a:pPr>
            <a:r>
              <a:rPr lang="tr-TR" altLang="tr-TR" sz="2400" dirty="0" smtClean="0"/>
              <a:t>	 A n B   = {3, 4}</a:t>
            </a:r>
          </a:p>
          <a:p>
            <a:pPr>
              <a:buFont typeface="Wingdings" pitchFamily="2" charset="2"/>
              <a:buNone/>
            </a:pPr>
            <a:endParaRPr lang="tr-TR" altLang="tr-TR" sz="2400" dirty="0" smtClean="0"/>
          </a:p>
          <a:p>
            <a:pPr>
              <a:buFont typeface="Wingdings" pitchFamily="2" charset="2"/>
              <a:buNone/>
            </a:pPr>
            <a:r>
              <a:rPr lang="tr-TR" altLang="tr-TR" sz="2400" dirty="0" smtClean="0"/>
              <a:t>	 A</a:t>
            </a:r>
            <a:r>
              <a:rPr lang="tr-TR" altLang="tr-TR" sz="2400" baseline="30000" dirty="0" smtClean="0"/>
              <a:t>c </a:t>
            </a:r>
            <a:r>
              <a:rPr lang="tr-TR" altLang="tr-TR" sz="2400" dirty="0" smtClean="0"/>
              <a:t>      = {5, 6, 7, 8, ...}</a:t>
            </a:r>
            <a:endParaRPr lang="tr-TR" altLang="tr-TR" sz="2200" b="1" dirty="0" smtClean="0"/>
          </a:p>
          <a:p>
            <a:pPr>
              <a:buFont typeface="Wingdings" pitchFamily="2" charset="2"/>
              <a:buNone/>
            </a:pPr>
            <a:endParaRPr lang="tr-TR" altLang="tr-TR" sz="2400" i="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14282" y="107173"/>
            <a:ext cx="8750300" cy="5179219"/>
          </a:xfrm>
        </p:spPr>
        <p:txBody>
          <a:bodyPr/>
          <a:lstStyle/>
          <a:p>
            <a:pPr>
              <a:buNone/>
            </a:pPr>
            <a:r>
              <a:rPr lang="tr-TR" altLang="tr-TR" sz="2400" b="1" dirty="0" smtClean="0">
                <a:solidFill>
                  <a:srgbClr val="0000FF"/>
                </a:solidFill>
              </a:rPr>
              <a:t>Örnek 2 – bulanık çözüm</a:t>
            </a:r>
            <a:endParaRPr lang="en-US" altLang="tr-TR" sz="2400" b="1" dirty="0" smtClean="0">
              <a:solidFill>
                <a:srgbClr val="0000FF"/>
              </a:solidFill>
            </a:endParaRPr>
          </a:p>
          <a:p>
            <a:pPr>
              <a:buFont typeface="Wingdings" pitchFamily="2" charset="2"/>
              <a:buNone/>
            </a:pPr>
            <a:r>
              <a:rPr lang="tr-TR" altLang="tr-TR" sz="2400" dirty="0" smtClean="0"/>
              <a:t>Aşağıdaki bulanık kümeler verilsin:</a:t>
            </a:r>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p:txBody>
      </p:sp>
      <p:graphicFrame>
        <p:nvGraphicFramePr>
          <p:cNvPr id="10242" name="Object 2"/>
          <p:cNvGraphicFramePr>
            <a:graphicFrameLocks noChangeAspect="1"/>
          </p:cNvGraphicFramePr>
          <p:nvPr/>
        </p:nvGraphicFramePr>
        <p:xfrm>
          <a:off x="285720" y="1214426"/>
          <a:ext cx="3221037" cy="722312"/>
        </p:xfrm>
        <a:graphic>
          <a:graphicData uri="http://schemas.openxmlformats.org/presentationml/2006/ole">
            <p:oleObj spid="_x0000_s10242" name="Denklem" r:id="rId3" imgW="1460160" imgH="393480" progId="Equation.3">
              <p:embed/>
            </p:oleObj>
          </a:graphicData>
        </a:graphic>
      </p:graphicFrame>
      <p:graphicFrame>
        <p:nvGraphicFramePr>
          <p:cNvPr id="10243" name="Object 3"/>
          <p:cNvGraphicFramePr>
            <a:graphicFrameLocks noChangeAspect="1"/>
          </p:cNvGraphicFramePr>
          <p:nvPr/>
        </p:nvGraphicFramePr>
        <p:xfrm>
          <a:off x="285720" y="2357434"/>
          <a:ext cx="3249613" cy="722312"/>
        </p:xfrm>
        <a:graphic>
          <a:graphicData uri="http://schemas.openxmlformats.org/presentationml/2006/ole">
            <p:oleObj spid="_x0000_s10243" name="Denklem" r:id="rId4" imgW="1473120" imgH="393480" progId="Equation.3">
              <p:embed/>
            </p:oleObj>
          </a:graphicData>
        </a:graphic>
      </p:graphicFrame>
      <p:graphicFrame>
        <p:nvGraphicFramePr>
          <p:cNvPr id="10244" name="Object 4"/>
          <p:cNvGraphicFramePr>
            <a:graphicFrameLocks noChangeAspect="1"/>
          </p:cNvGraphicFramePr>
          <p:nvPr/>
        </p:nvGraphicFramePr>
        <p:xfrm>
          <a:off x="214282" y="3571880"/>
          <a:ext cx="3389312" cy="373063"/>
        </p:xfrm>
        <a:graphic>
          <a:graphicData uri="http://schemas.openxmlformats.org/presentationml/2006/ole">
            <p:oleObj spid="_x0000_s10244" name="Denklem" r:id="rId5" imgW="1536480" imgH="203040" progId="Equation.3">
              <p:embed/>
            </p:oleObj>
          </a:graphicData>
        </a:graphic>
      </p:graphicFrame>
      <p:graphicFrame>
        <p:nvGraphicFramePr>
          <p:cNvPr id="10251" name="Object 11"/>
          <p:cNvGraphicFramePr>
            <a:graphicFrameLocks noChangeAspect="1"/>
          </p:cNvGraphicFramePr>
          <p:nvPr/>
        </p:nvGraphicFramePr>
        <p:xfrm>
          <a:off x="5143504" y="2000244"/>
          <a:ext cx="1373187" cy="325438"/>
        </p:xfrm>
        <a:graphic>
          <a:graphicData uri="http://schemas.openxmlformats.org/presentationml/2006/ole">
            <p:oleObj spid="_x0000_s10251" name="Denklem" r:id="rId6" imgW="622080" imgH="177480" progId="Equation.3">
              <p:embed/>
            </p:oleObj>
          </a:graphicData>
        </a:graphic>
      </p:graphicFrame>
      <p:graphicFrame>
        <p:nvGraphicFramePr>
          <p:cNvPr id="10252" name="Object 12"/>
          <p:cNvGraphicFramePr>
            <a:graphicFrameLocks noChangeAspect="1"/>
          </p:cNvGraphicFramePr>
          <p:nvPr/>
        </p:nvGraphicFramePr>
        <p:xfrm>
          <a:off x="5072066" y="1357302"/>
          <a:ext cx="1373188" cy="325437"/>
        </p:xfrm>
        <a:graphic>
          <a:graphicData uri="http://schemas.openxmlformats.org/presentationml/2006/ole">
            <p:oleObj spid="_x0000_s10252" name="Denklem" r:id="rId7" imgW="622080" imgH="177480" progId="Equation.3">
              <p:embed/>
            </p:oleObj>
          </a:graphicData>
        </a:graphic>
      </p:graphicFrame>
      <p:graphicFrame>
        <p:nvGraphicFramePr>
          <p:cNvPr id="10253" name="Object 13"/>
          <p:cNvGraphicFramePr>
            <a:graphicFrameLocks noChangeAspect="1"/>
          </p:cNvGraphicFramePr>
          <p:nvPr/>
        </p:nvGraphicFramePr>
        <p:xfrm>
          <a:off x="5214942" y="2714624"/>
          <a:ext cx="839788" cy="371475"/>
        </p:xfrm>
        <a:graphic>
          <a:graphicData uri="http://schemas.openxmlformats.org/presentationml/2006/ole">
            <p:oleObj spid="_x0000_s10253" name="Denklem" r:id="rId8" imgW="380880" imgH="20304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1. Kısım</a:t>
            </a:r>
          </a:p>
          <a:p>
            <a:pPr>
              <a:spcBef>
                <a:spcPct val="0"/>
              </a:spcBef>
            </a:pPr>
            <a:endParaRPr lang="tr-TR" sz="3200" dirty="0" smtClean="0">
              <a:solidFill>
                <a:srgbClr val="FF0000"/>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Bulanık Mantık Nedir?</a:t>
            </a: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14282" y="107173"/>
            <a:ext cx="8750300" cy="5179219"/>
          </a:xfrm>
        </p:spPr>
        <p:txBody>
          <a:bodyPr/>
          <a:lstStyle/>
          <a:p>
            <a:pPr>
              <a:buNone/>
            </a:pPr>
            <a:r>
              <a:rPr lang="tr-TR" altLang="tr-TR" sz="2400" b="1" dirty="0" smtClean="0">
                <a:solidFill>
                  <a:srgbClr val="0000FF"/>
                </a:solidFill>
              </a:rPr>
              <a:t>Örnek 2 – bulanık çözüm</a:t>
            </a:r>
            <a:endParaRPr lang="en-US" altLang="tr-TR" sz="2400" b="1" dirty="0" smtClean="0">
              <a:solidFill>
                <a:srgbClr val="0000FF"/>
              </a:solidFill>
            </a:endParaRPr>
          </a:p>
          <a:p>
            <a:pPr>
              <a:buFont typeface="Wingdings" pitchFamily="2" charset="2"/>
              <a:buNone/>
            </a:pPr>
            <a:r>
              <a:rPr lang="tr-TR" altLang="tr-TR" sz="2400" dirty="0" smtClean="0"/>
              <a:t>Kümeleri daha açık yazalım:</a:t>
            </a:r>
          </a:p>
        </p:txBody>
      </p:sp>
      <p:graphicFrame>
        <p:nvGraphicFramePr>
          <p:cNvPr id="10245" name="Object 5"/>
          <p:cNvGraphicFramePr>
            <a:graphicFrameLocks noChangeAspect="1"/>
          </p:cNvGraphicFramePr>
          <p:nvPr/>
        </p:nvGraphicFramePr>
        <p:xfrm>
          <a:off x="357158" y="3000376"/>
          <a:ext cx="5045075" cy="722313"/>
        </p:xfrm>
        <a:graphic>
          <a:graphicData uri="http://schemas.openxmlformats.org/presentationml/2006/ole">
            <p:oleObj spid="_x0000_s60421" name="Denklem" r:id="rId3" imgW="2286000" imgH="393480" progId="Equation.3">
              <p:embed/>
            </p:oleObj>
          </a:graphicData>
        </a:graphic>
      </p:graphicFrame>
      <p:graphicFrame>
        <p:nvGraphicFramePr>
          <p:cNvPr id="10246" name="Object 6"/>
          <p:cNvGraphicFramePr>
            <a:graphicFrameLocks noChangeAspect="1"/>
          </p:cNvGraphicFramePr>
          <p:nvPr/>
        </p:nvGraphicFramePr>
        <p:xfrm>
          <a:off x="357158" y="3857632"/>
          <a:ext cx="2578100" cy="722312"/>
        </p:xfrm>
        <a:graphic>
          <a:graphicData uri="http://schemas.openxmlformats.org/presentationml/2006/ole">
            <p:oleObj spid="_x0000_s60422" name="Denklem" r:id="rId4" imgW="1168200" imgH="393480" progId="Equation.3">
              <p:embed/>
            </p:oleObj>
          </a:graphicData>
        </a:graphic>
      </p:graphicFrame>
      <p:graphicFrame>
        <p:nvGraphicFramePr>
          <p:cNvPr id="10247" name="Object 7"/>
          <p:cNvGraphicFramePr>
            <a:graphicFrameLocks noChangeAspect="1"/>
          </p:cNvGraphicFramePr>
          <p:nvPr/>
        </p:nvGraphicFramePr>
        <p:xfrm>
          <a:off x="928662" y="4635518"/>
          <a:ext cx="5491162" cy="722312"/>
        </p:xfrm>
        <a:graphic>
          <a:graphicData uri="http://schemas.openxmlformats.org/presentationml/2006/ole">
            <p:oleObj spid="_x0000_s60423" name="Denklem" r:id="rId5" imgW="2489040" imgH="393480" progId="Equation.3">
              <p:embed/>
            </p:oleObj>
          </a:graphicData>
        </a:graphic>
      </p:graphicFrame>
      <p:graphicFrame>
        <p:nvGraphicFramePr>
          <p:cNvPr id="60424" name="Object 8"/>
          <p:cNvGraphicFramePr>
            <a:graphicFrameLocks noChangeAspect="1"/>
          </p:cNvGraphicFramePr>
          <p:nvPr/>
        </p:nvGraphicFramePr>
        <p:xfrm>
          <a:off x="357158" y="1142988"/>
          <a:ext cx="5546725" cy="722312"/>
        </p:xfrm>
        <a:graphic>
          <a:graphicData uri="http://schemas.openxmlformats.org/presentationml/2006/ole">
            <p:oleObj spid="_x0000_s60424" name="Denklem" r:id="rId6" imgW="2514600" imgH="393480" progId="Equation.3">
              <p:embed/>
            </p:oleObj>
          </a:graphicData>
        </a:graphic>
      </p:graphicFrame>
      <p:graphicFrame>
        <p:nvGraphicFramePr>
          <p:cNvPr id="60425" name="Object 9"/>
          <p:cNvGraphicFramePr>
            <a:graphicFrameLocks noChangeAspect="1"/>
          </p:cNvGraphicFramePr>
          <p:nvPr/>
        </p:nvGraphicFramePr>
        <p:xfrm>
          <a:off x="357158" y="1857368"/>
          <a:ext cx="5575300" cy="722313"/>
        </p:xfrm>
        <a:graphic>
          <a:graphicData uri="http://schemas.openxmlformats.org/presentationml/2006/ole">
            <p:oleObj spid="_x0000_s60425" name="Denklem" r:id="rId7" imgW="2527200" imgH="393480" progId="Equation.3">
              <p:embed/>
            </p:oleObj>
          </a:graphicData>
        </a:graphic>
      </p:graphicFrame>
      <p:graphicFrame>
        <p:nvGraphicFramePr>
          <p:cNvPr id="60426" name="Object 10"/>
          <p:cNvGraphicFramePr>
            <a:graphicFrameLocks noChangeAspect="1"/>
          </p:cNvGraphicFramePr>
          <p:nvPr/>
        </p:nvGraphicFramePr>
        <p:xfrm>
          <a:off x="5754688" y="142856"/>
          <a:ext cx="3389312" cy="373063"/>
        </p:xfrm>
        <a:graphic>
          <a:graphicData uri="http://schemas.openxmlformats.org/presentationml/2006/ole">
            <p:oleObj spid="_x0000_s60426" name="Denklem" r:id="rId8" imgW="1536480" imgH="20304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14282" y="107173"/>
            <a:ext cx="8750300" cy="5179219"/>
          </a:xfrm>
        </p:spPr>
        <p:txBody>
          <a:bodyPr/>
          <a:lstStyle/>
          <a:p>
            <a:pPr>
              <a:buNone/>
            </a:pPr>
            <a:r>
              <a:rPr lang="tr-TR" altLang="tr-TR" sz="2400" b="1" dirty="0" smtClean="0">
                <a:solidFill>
                  <a:srgbClr val="0000FF"/>
                </a:solidFill>
              </a:rPr>
              <a:t>Alıştırma 1</a:t>
            </a:r>
            <a:endParaRPr lang="en-US" altLang="tr-TR" sz="2400" b="1" dirty="0" smtClean="0">
              <a:solidFill>
                <a:srgbClr val="0000FF"/>
              </a:solidFill>
            </a:endParaRPr>
          </a:p>
          <a:p>
            <a:pPr>
              <a:buNone/>
            </a:pPr>
            <a:r>
              <a:rPr lang="tr-TR" altLang="tr-TR" sz="2400" dirty="0" smtClean="0"/>
              <a:t>Bir İHA’dan alınan fotograflar kullanılarak, görüntü işlemeyle </a:t>
            </a:r>
          </a:p>
          <a:p>
            <a:pPr>
              <a:buNone/>
            </a:pPr>
            <a:r>
              <a:rPr lang="tr-TR" altLang="tr-TR" sz="2400" dirty="0" smtClean="0"/>
              <a:t>nesne tanıma ve yerini tespit etme görevleri için aşağıdaki </a:t>
            </a:r>
          </a:p>
          <a:p>
            <a:pPr>
              <a:buNone/>
            </a:pPr>
            <a:r>
              <a:rPr lang="tr-TR" altLang="tr-TR" sz="2400" dirty="0" smtClean="0"/>
              <a:t>iki farklı bulanık küme tanımlanmıştır:</a:t>
            </a:r>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r>
              <a:rPr lang="tr-TR" altLang="tr-TR" sz="2400" dirty="0" smtClean="0"/>
              <a:t>(K=Kamyon, </a:t>
            </a:r>
            <a:r>
              <a:rPr lang="tr-TR" altLang="tr-TR" sz="2400" dirty="0" smtClean="0"/>
              <a:t>M=</a:t>
            </a:r>
            <a:r>
              <a:rPr lang="tr-TR" altLang="tr-TR" sz="2400" dirty="0" err="1" smtClean="0"/>
              <a:t>Motorsiklet</a:t>
            </a:r>
            <a:r>
              <a:rPr lang="tr-TR" altLang="tr-TR" sz="2400" dirty="0" smtClean="0"/>
              <a:t>, A=Araba, E=Ev):</a:t>
            </a:r>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p:txBody>
      </p:sp>
      <p:graphicFrame>
        <p:nvGraphicFramePr>
          <p:cNvPr id="10242" name="Object 2"/>
          <p:cNvGraphicFramePr>
            <a:graphicFrameLocks noChangeAspect="1"/>
          </p:cNvGraphicFramePr>
          <p:nvPr/>
        </p:nvGraphicFramePr>
        <p:xfrm>
          <a:off x="428596" y="2285996"/>
          <a:ext cx="3892551" cy="722312"/>
        </p:xfrm>
        <a:graphic>
          <a:graphicData uri="http://schemas.openxmlformats.org/presentationml/2006/ole">
            <p:oleObj spid="_x0000_s11266" name="Denklem" r:id="rId3" imgW="1765080" imgH="393480" progId="Equation.3">
              <p:embed/>
            </p:oleObj>
          </a:graphicData>
        </a:graphic>
      </p:graphicFrame>
      <p:graphicFrame>
        <p:nvGraphicFramePr>
          <p:cNvPr id="10243" name="Object 3"/>
          <p:cNvGraphicFramePr>
            <a:graphicFrameLocks noChangeAspect="1"/>
          </p:cNvGraphicFramePr>
          <p:nvPr/>
        </p:nvGraphicFramePr>
        <p:xfrm>
          <a:off x="285720" y="3357566"/>
          <a:ext cx="4117975" cy="722312"/>
        </p:xfrm>
        <a:graphic>
          <a:graphicData uri="http://schemas.openxmlformats.org/presentationml/2006/ole">
            <p:oleObj spid="_x0000_s11267" name="Denklem" r:id="rId4" imgW="1866600" imgH="393480" progId="Equation.3">
              <p:embed/>
            </p:oleObj>
          </a:graphicData>
        </a:graphic>
      </p:graphicFrame>
      <p:graphicFrame>
        <p:nvGraphicFramePr>
          <p:cNvPr id="11272" name="Object 8"/>
          <p:cNvGraphicFramePr>
            <a:graphicFrameLocks noChangeAspect="1"/>
          </p:cNvGraphicFramePr>
          <p:nvPr/>
        </p:nvGraphicFramePr>
        <p:xfrm>
          <a:off x="5072066" y="2214558"/>
          <a:ext cx="2943225" cy="373062"/>
        </p:xfrm>
        <a:graphic>
          <a:graphicData uri="http://schemas.openxmlformats.org/presentationml/2006/ole">
            <p:oleObj spid="_x0000_s11272" name="Denklem" r:id="rId5" imgW="1333440" imgH="203040" progId="Equation.3">
              <p:embed/>
            </p:oleObj>
          </a:graphicData>
        </a:graphic>
      </p:graphicFrame>
      <p:graphicFrame>
        <p:nvGraphicFramePr>
          <p:cNvPr id="11273" name="Object 9"/>
          <p:cNvGraphicFramePr>
            <a:graphicFrameLocks noChangeAspect="1"/>
          </p:cNvGraphicFramePr>
          <p:nvPr/>
        </p:nvGraphicFramePr>
        <p:xfrm>
          <a:off x="5143504" y="2714624"/>
          <a:ext cx="2943225" cy="373062"/>
        </p:xfrm>
        <a:graphic>
          <a:graphicData uri="http://schemas.openxmlformats.org/presentationml/2006/ole">
            <p:oleObj spid="_x0000_s11273" name="Denklem" r:id="rId6" imgW="1333440" imgH="203040" progId="Equation.3">
              <p:embed/>
            </p:oleObj>
          </a:graphicData>
        </a:graphic>
      </p:graphicFrame>
      <p:graphicFrame>
        <p:nvGraphicFramePr>
          <p:cNvPr id="11275" name="Object 11"/>
          <p:cNvGraphicFramePr>
            <a:graphicFrameLocks noChangeAspect="1"/>
          </p:cNvGraphicFramePr>
          <p:nvPr/>
        </p:nvGraphicFramePr>
        <p:xfrm>
          <a:off x="5102225" y="3643309"/>
          <a:ext cx="2971800" cy="558800"/>
        </p:xfrm>
        <a:graphic>
          <a:graphicData uri="http://schemas.openxmlformats.org/presentationml/2006/ole">
            <p:oleObj spid="_x0000_s11275" name="Denklem" r:id="rId7" imgW="1346040" imgH="304560" progId="Equation.3">
              <p:embed/>
            </p:oleObj>
          </a:graphicData>
        </a:graphic>
      </p:graphicFrame>
      <p:graphicFrame>
        <p:nvGraphicFramePr>
          <p:cNvPr id="11276" name="Object 12"/>
          <p:cNvGraphicFramePr>
            <a:graphicFrameLocks noChangeAspect="1"/>
          </p:cNvGraphicFramePr>
          <p:nvPr/>
        </p:nvGraphicFramePr>
        <p:xfrm>
          <a:off x="5143504" y="3143252"/>
          <a:ext cx="1709738" cy="560387"/>
        </p:xfrm>
        <a:graphic>
          <a:graphicData uri="http://schemas.openxmlformats.org/presentationml/2006/ole">
            <p:oleObj spid="_x0000_s11276" name="Denklem" r:id="rId8" imgW="774360" imgH="30456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14282" y="107173"/>
            <a:ext cx="8929718" cy="5179219"/>
          </a:xfrm>
        </p:spPr>
        <p:txBody>
          <a:bodyPr/>
          <a:lstStyle/>
          <a:p>
            <a:pPr>
              <a:buNone/>
            </a:pPr>
            <a:r>
              <a:rPr lang="tr-TR" altLang="tr-TR" sz="2400" b="1" dirty="0" smtClean="0">
                <a:solidFill>
                  <a:srgbClr val="0000FF"/>
                </a:solidFill>
              </a:rPr>
              <a:t>Alıştırma 2</a:t>
            </a:r>
            <a:endParaRPr lang="en-US" altLang="tr-TR" sz="2400" b="1" dirty="0" smtClean="0">
              <a:solidFill>
                <a:srgbClr val="0000FF"/>
              </a:solidFill>
            </a:endParaRPr>
          </a:p>
          <a:p>
            <a:pPr>
              <a:buNone/>
            </a:pPr>
            <a:r>
              <a:rPr lang="tr-TR" altLang="tr-TR" sz="2000" dirty="0" smtClean="0"/>
              <a:t>Ethernet protokolü üzerinden en fazla 10 Mbit/s hızla haberleşebilen bir yerel </a:t>
            </a:r>
          </a:p>
          <a:p>
            <a:pPr>
              <a:buNone/>
            </a:pPr>
            <a:r>
              <a:rPr lang="tr-TR" altLang="tr-TR" sz="2000" dirty="0" smtClean="0"/>
              <a:t>alan ağı (LAN) düşünün. Ağın trafik yoğunluğu, kullanılan toplam band </a:t>
            </a:r>
          </a:p>
          <a:p>
            <a:pPr>
              <a:buNone/>
            </a:pPr>
            <a:r>
              <a:rPr lang="tr-TR" altLang="tr-TR" sz="2000" dirty="0" smtClean="0"/>
              <a:t>genişliğinin en yüksek değerine göre belirlenebilir. Band genişliği </a:t>
            </a:r>
          </a:p>
          <a:p>
            <a:pPr>
              <a:buNone/>
            </a:pPr>
            <a:r>
              <a:rPr lang="tr-TR" altLang="tr-TR" sz="2000" dirty="0" smtClean="0"/>
              <a:t>kullanımını (X) göstermek üzere, iki bulanık değişken tanımlanıyor; </a:t>
            </a:r>
          </a:p>
          <a:p>
            <a:pPr>
              <a:buNone/>
            </a:pPr>
            <a:r>
              <a:rPr lang="tr-TR" altLang="tr-TR" sz="2000" dirty="0" smtClean="0"/>
              <a:t>Sakin (S) ve Yoğun (Y). Aşağıdaki kümelerin grafiklerini çizin.</a:t>
            </a:r>
            <a:endParaRPr lang="tr-TR" altLang="tr-TR" sz="2400" dirty="0" smtClean="0"/>
          </a:p>
          <a:p>
            <a:pPr>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endParaRPr lang="tr-TR" altLang="tr-TR" sz="2400" dirty="0" smtClean="0"/>
          </a:p>
        </p:txBody>
      </p:sp>
      <p:graphicFrame>
        <p:nvGraphicFramePr>
          <p:cNvPr id="13320" name="Object 8"/>
          <p:cNvGraphicFramePr>
            <a:graphicFrameLocks noChangeAspect="1"/>
          </p:cNvGraphicFramePr>
          <p:nvPr/>
        </p:nvGraphicFramePr>
        <p:xfrm>
          <a:off x="5429256" y="2857500"/>
          <a:ext cx="1344612" cy="327025"/>
        </p:xfrm>
        <a:graphic>
          <a:graphicData uri="http://schemas.openxmlformats.org/presentationml/2006/ole">
            <p:oleObj spid="_x0000_s13320" name="Denklem" r:id="rId3" imgW="609480" imgH="177480" progId="Equation.3">
              <p:embed/>
            </p:oleObj>
          </a:graphicData>
        </a:graphic>
      </p:graphicFrame>
      <p:graphicFrame>
        <p:nvGraphicFramePr>
          <p:cNvPr id="13321" name="Object 9"/>
          <p:cNvGraphicFramePr>
            <a:graphicFrameLocks noChangeAspect="1"/>
          </p:cNvGraphicFramePr>
          <p:nvPr/>
        </p:nvGraphicFramePr>
        <p:xfrm>
          <a:off x="5500694" y="3286128"/>
          <a:ext cx="1344612" cy="327025"/>
        </p:xfrm>
        <a:graphic>
          <a:graphicData uri="http://schemas.openxmlformats.org/presentationml/2006/ole">
            <p:oleObj spid="_x0000_s13321" name="Denklem" r:id="rId4" imgW="609480" imgH="177480" progId="Equation.3">
              <p:embed/>
            </p:oleObj>
          </a:graphicData>
        </a:graphic>
      </p:graphicFrame>
      <p:graphicFrame>
        <p:nvGraphicFramePr>
          <p:cNvPr id="13322" name="Object 10"/>
          <p:cNvGraphicFramePr>
            <a:graphicFrameLocks noChangeAspect="1"/>
          </p:cNvGraphicFramePr>
          <p:nvPr/>
        </p:nvGraphicFramePr>
        <p:xfrm>
          <a:off x="5500694" y="3786194"/>
          <a:ext cx="811212" cy="374650"/>
        </p:xfrm>
        <a:graphic>
          <a:graphicData uri="http://schemas.openxmlformats.org/presentationml/2006/ole">
            <p:oleObj spid="_x0000_s13322" name="Denklem" r:id="rId5" imgW="368280" imgH="203040" progId="Equation.3">
              <p:embed/>
            </p:oleObj>
          </a:graphicData>
        </a:graphic>
      </p:graphicFrame>
      <p:graphicFrame>
        <p:nvGraphicFramePr>
          <p:cNvPr id="13323" name="Object 11"/>
          <p:cNvGraphicFramePr>
            <a:graphicFrameLocks noChangeAspect="1"/>
          </p:cNvGraphicFramePr>
          <p:nvPr/>
        </p:nvGraphicFramePr>
        <p:xfrm>
          <a:off x="5500694" y="4286260"/>
          <a:ext cx="811213" cy="374650"/>
        </p:xfrm>
        <a:graphic>
          <a:graphicData uri="http://schemas.openxmlformats.org/presentationml/2006/ole">
            <p:oleObj spid="_x0000_s13323" name="Denklem" r:id="rId6" imgW="368280" imgH="203040" progId="Equation.3">
              <p:embed/>
            </p:oleObj>
          </a:graphicData>
        </a:graphic>
      </p:graphicFrame>
      <p:pic>
        <p:nvPicPr>
          <p:cNvPr id="2" name="Picture 12"/>
          <p:cNvPicPr>
            <a:picLocks noChangeAspect="1" noChangeArrowheads="1"/>
          </p:cNvPicPr>
          <p:nvPr/>
        </p:nvPicPr>
        <p:blipFill>
          <a:blip r:embed="rId7"/>
          <a:srcRect/>
          <a:stretch>
            <a:fillRect/>
          </a:stretch>
        </p:blipFill>
        <p:spPr bwMode="auto">
          <a:xfrm>
            <a:off x="57146" y="2509857"/>
            <a:ext cx="3943350" cy="3133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3. Kısım</a:t>
            </a:r>
          </a:p>
          <a:p>
            <a:pPr>
              <a:spcBef>
                <a:spcPct val="0"/>
              </a:spcBef>
            </a:pPr>
            <a:endParaRPr lang="tr-TR" sz="3200" dirty="0" smtClean="0">
              <a:solidFill>
                <a:srgbClr val="FF0000"/>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Bulanık Sistem</a:t>
            </a:r>
          </a:p>
          <a:p>
            <a:pPr>
              <a:spcBef>
                <a:spcPct val="0"/>
              </a:spcBef>
            </a:pPr>
            <a:endParaRPr lang="tr-TR" sz="3200" dirty="0" smtClean="0">
              <a:solidFill>
                <a:srgbClr val="FF0000"/>
              </a:solidFill>
              <a:latin typeface="+mn-lt"/>
              <a:cs typeface="Courier New" pitchFamily="49" charset="0"/>
            </a:endParaRPr>
          </a:p>
          <a:p>
            <a:pPr>
              <a:spcBef>
                <a:spcPct val="0"/>
              </a:spcBef>
            </a:pPr>
            <a:endParaRPr lang="tr-TR" sz="3200" dirty="0" smtClean="0">
              <a:solidFill>
                <a:srgbClr val="FF0000"/>
              </a:solidFill>
              <a:latin typeface="+mn-lt"/>
              <a:cs typeface="Courier New" pitchFamily="49" charset="0"/>
            </a:endParaRP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tr-TR" altLang="en-US" dirty="0" smtClean="0"/>
              <a:t>Bulanık Sistemin Bileşenleri</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endParaRPr lang="tr-TR" altLang="tr-TR" sz="2400" dirty="0" smtClean="0"/>
          </a:p>
        </p:txBody>
      </p:sp>
      <p:pic>
        <p:nvPicPr>
          <p:cNvPr id="15365" name="Picture 5"/>
          <p:cNvPicPr>
            <a:picLocks noChangeAspect="1" noChangeArrowheads="1"/>
          </p:cNvPicPr>
          <p:nvPr/>
        </p:nvPicPr>
        <p:blipFill>
          <a:blip r:embed="rId2"/>
          <a:srcRect/>
          <a:stretch>
            <a:fillRect/>
          </a:stretch>
        </p:blipFill>
        <p:spPr bwMode="auto">
          <a:xfrm>
            <a:off x="214282" y="785798"/>
            <a:ext cx="8632091"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Bulanık Sistem Bileşenleri</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r>
              <a:rPr lang="tr-TR" altLang="tr-TR" sz="2000" b="1" dirty="0" smtClean="0"/>
              <a:t>Bulanıklaştırıcı</a:t>
            </a:r>
            <a:r>
              <a:rPr lang="tr-TR" altLang="tr-TR" sz="2000" dirty="0" smtClean="0"/>
              <a:t>: Sisteme yalın haliyle </a:t>
            </a:r>
            <a:r>
              <a:rPr lang="tr-TR" altLang="tr-TR" sz="2000" smtClean="0"/>
              <a:t>alınmış değerleri</a:t>
            </a:r>
            <a:r>
              <a:rPr lang="tr-TR" altLang="tr-TR" sz="2000" dirty="0" smtClean="0"/>
              <a:t>, üyelik fonksiyonunu kullanarak, </a:t>
            </a:r>
            <a:r>
              <a:rPr lang="tr-TR" altLang="tr-TR" sz="2000" smtClean="0"/>
              <a:t>bulanık değerlere </a:t>
            </a:r>
            <a:r>
              <a:rPr lang="tr-TR" altLang="tr-TR" sz="2000" dirty="0" smtClean="0"/>
              <a:t>(hatırlayın, 0 ile 1 arasındaydı) dönüştüren birimdir. Yani her bir </a:t>
            </a:r>
            <a:r>
              <a:rPr lang="tr-TR" altLang="tr-TR" sz="2000" smtClean="0"/>
              <a:t>giriş değerinin</a:t>
            </a:r>
            <a:r>
              <a:rPr lang="tr-TR" altLang="tr-TR" sz="2000" dirty="0" smtClean="0"/>
              <a:t>, bulanık kümeye/kümelere olan üyelik derecesini hesaplar diyebiliriz.</a:t>
            </a:r>
          </a:p>
          <a:p>
            <a:pPr>
              <a:buNone/>
            </a:pPr>
            <a:r>
              <a:rPr lang="tr-TR" altLang="tr-TR" sz="2000" b="1" dirty="0" smtClean="0"/>
              <a:t>Bulanık Çıkarım Birimi</a:t>
            </a:r>
            <a:r>
              <a:rPr lang="tr-TR" altLang="tr-TR" sz="2000" dirty="0" smtClean="0"/>
              <a:t>: Bu kısım, bilgi tabanıyla ortak çalışarak, kendisine gelen </a:t>
            </a:r>
            <a:r>
              <a:rPr lang="tr-TR" altLang="tr-TR" sz="2000" smtClean="0"/>
              <a:t>bulanık değerlerden </a:t>
            </a:r>
            <a:r>
              <a:rPr lang="tr-TR" altLang="tr-TR" sz="2000" dirty="0" smtClean="0"/>
              <a:t>sonuçlar çıkarmaya çalışır. Bu sonuçların neye göre ve nasıl çıkarılacağının bilgisi bilgi tabanında tutulmaktadır.</a:t>
            </a:r>
          </a:p>
          <a:p>
            <a:pPr>
              <a:buNone/>
            </a:pPr>
            <a:r>
              <a:rPr lang="tr-TR" altLang="tr-TR" sz="2000" b="1" dirty="0" smtClean="0"/>
              <a:t>Bilgi Tabanı</a:t>
            </a:r>
            <a:r>
              <a:rPr lang="tr-TR" altLang="tr-TR" sz="2000" dirty="0" smtClean="0"/>
              <a:t>: Bulanık kümeler arasındaki ilişkiler burada tutulur. Gelecek verilere göre hangi çıkarımların yapılacağıyla ilgili kurallar yine buradadır. (Bu kısmı, bulanık sistemin anayasası gibi düşünebiliriz.)</a:t>
            </a:r>
          </a:p>
          <a:p>
            <a:pPr>
              <a:buNone/>
            </a:pPr>
            <a:r>
              <a:rPr lang="tr-TR" altLang="tr-TR" sz="2000" b="1" dirty="0" smtClean="0"/>
              <a:t>Durulaştırıcı</a:t>
            </a:r>
            <a:r>
              <a:rPr lang="tr-TR" altLang="tr-TR" sz="2000" dirty="0" smtClean="0"/>
              <a:t>: Çıkarım yapılmış veriler buraya kadar </a:t>
            </a:r>
            <a:r>
              <a:rPr lang="tr-TR" altLang="tr-TR" sz="2000" smtClean="0"/>
              <a:t>bulanık değer </a:t>
            </a:r>
            <a:r>
              <a:rPr lang="tr-TR" altLang="tr-TR" sz="2000" dirty="0" smtClean="0"/>
              <a:t>aralığında gelmektedir. Oysa bizim ihtiyacımız olan çıkış verilerin bambaşka bir aralıkta olması gerekebilir. Durulaştırıcı; gelen </a:t>
            </a:r>
            <a:r>
              <a:rPr lang="tr-TR" altLang="tr-TR" sz="2000" smtClean="0"/>
              <a:t>bulanık değerleri</a:t>
            </a:r>
            <a:r>
              <a:rPr lang="tr-TR" altLang="tr-TR" sz="2000" dirty="0" smtClean="0"/>
              <a:t>, istediğimiz bir aralığa göre ölçeklendirmeyi sağlar.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sz="2400" dirty="0" smtClean="0"/>
              <a:t>Bulanık Çıkarım Sistemi (Fuzzy Inference System)</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r>
              <a:rPr lang="tr-TR" altLang="tr-TR" sz="2000" dirty="0" smtClean="0"/>
              <a:t>Bulanık küme ve bulanık işlemciler bulanık mantığın öznesi ve filleridir.</a:t>
            </a:r>
          </a:p>
          <a:p>
            <a:pPr>
              <a:buNone/>
            </a:pPr>
            <a:r>
              <a:rPr lang="tr-TR" altLang="tr-TR" sz="2000" dirty="0" smtClean="0"/>
              <a:t>IF – THEN kuralları, bulanık mantığın şartlı ifadelerini temsil eder.</a:t>
            </a:r>
          </a:p>
          <a:p>
            <a:pPr>
              <a:buNone/>
            </a:pPr>
            <a:endParaRPr lang="tr-TR" altLang="tr-TR" sz="2000" dirty="0" smtClean="0"/>
          </a:p>
          <a:p>
            <a:pPr>
              <a:buNone/>
            </a:pPr>
            <a:r>
              <a:rPr lang="tr-TR" sz="2000" b="1" dirty="0" smtClean="0"/>
              <a:t>IF </a:t>
            </a:r>
            <a:r>
              <a:rPr lang="tr-TR" sz="2000" dirty="0" smtClean="0"/>
              <a:t>(conditions are fulfilled) </a:t>
            </a:r>
            <a:r>
              <a:rPr lang="tr-TR" sz="2000" b="1" dirty="0" smtClean="0"/>
              <a:t>THEN </a:t>
            </a:r>
            <a:r>
              <a:rPr lang="tr-TR" sz="2000" dirty="0" smtClean="0"/>
              <a:t>(consequences are inferred)</a:t>
            </a:r>
            <a:endParaRPr lang="tr-TR" altLang="tr-TR" sz="2000" dirty="0" smtClean="0"/>
          </a:p>
          <a:p>
            <a:pPr>
              <a:buNone/>
            </a:pPr>
            <a:r>
              <a:rPr lang="tr-TR" sz="2000" b="1" dirty="0" smtClean="0"/>
              <a:t>IF </a:t>
            </a:r>
            <a:r>
              <a:rPr lang="tr-TR" sz="2000" dirty="0" smtClean="0"/>
              <a:t>(koşullar sağlanırsa) </a:t>
            </a:r>
            <a:r>
              <a:rPr lang="tr-TR" sz="2000" b="1" dirty="0" smtClean="0"/>
              <a:t>THEN </a:t>
            </a:r>
            <a:r>
              <a:rPr lang="tr-TR" sz="2000" dirty="0" smtClean="0"/>
              <a:t>(sonuçları elde edilir)</a:t>
            </a:r>
            <a:endParaRPr lang="tr-TR" altLang="tr-TR" sz="2000" dirty="0" smtClean="0"/>
          </a:p>
          <a:p>
            <a:pPr>
              <a:buNone/>
            </a:pPr>
            <a:endParaRPr lang="tr-TR" altLang="tr-TR" sz="2000" dirty="0" smtClean="0"/>
          </a:p>
          <a:p>
            <a:pPr>
              <a:buNone/>
            </a:pPr>
            <a:endParaRPr lang="tr-TR" altLang="tr-TR" sz="2000" dirty="0" smtClean="0"/>
          </a:p>
          <a:p>
            <a:r>
              <a:rPr lang="tr-TR" altLang="tr-TR" sz="2000" dirty="0" smtClean="0"/>
              <a:t>Koşullardaki ve sonuçlardaki değişkenler sözeldir.</a:t>
            </a:r>
          </a:p>
          <a:p>
            <a:r>
              <a:rPr lang="tr-TR" altLang="tr-TR" sz="2000" dirty="0" smtClean="0"/>
              <a:t>Sistemde birçok IF-THEN kuralları oluşturulabilir (kural tabanı).</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4150" y="36513"/>
            <a:ext cx="8424863" cy="601662"/>
          </a:xfrm>
        </p:spPr>
        <p:txBody>
          <a:bodyPr/>
          <a:lstStyle/>
          <a:p>
            <a:pPr eaLnBrk="1" hangingPunct="1"/>
            <a:r>
              <a:rPr lang="tr-TR" altLang="en-US" sz="2400" dirty="0" smtClean="0"/>
              <a:t>Durulaştırma (Defuzzication)</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r>
              <a:rPr lang="tr-TR" altLang="tr-TR" sz="2000" dirty="0" smtClean="0"/>
              <a:t>Durulaştırmada genellikle</a:t>
            </a:r>
          </a:p>
          <a:p>
            <a:pPr>
              <a:buNone/>
            </a:pPr>
            <a:r>
              <a:rPr lang="tr-TR" altLang="tr-TR" sz="2000" dirty="0" smtClean="0"/>
              <a:t>ağırlık merkezi yöntemi kullanılır.</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r>
              <a:rPr lang="tr-TR" altLang="tr-TR" sz="2000" dirty="0" smtClean="0"/>
              <a:t>Buradaki       ,  üyelik dereceleri </a:t>
            </a:r>
          </a:p>
          <a:p>
            <a:pPr>
              <a:buNone/>
            </a:pPr>
            <a:r>
              <a:rPr lang="tr-TR" altLang="tr-TR" sz="2000" dirty="0" smtClean="0"/>
              <a:t>dikkate alınarak belirlenmiş, </a:t>
            </a:r>
          </a:p>
          <a:p>
            <a:pPr>
              <a:buNone/>
            </a:pPr>
            <a:r>
              <a:rPr lang="tr-TR" altLang="tr-TR" sz="2000" dirty="0" smtClean="0"/>
              <a:t>ağılıklı ortalamadır. </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p:txBody>
      </p:sp>
      <p:pic>
        <p:nvPicPr>
          <p:cNvPr id="49154" name="Picture 2"/>
          <p:cNvPicPr>
            <a:picLocks noChangeAspect="1" noChangeArrowheads="1"/>
          </p:cNvPicPr>
          <p:nvPr/>
        </p:nvPicPr>
        <p:blipFill>
          <a:blip r:embed="rId3"/>
          <a:srcRect/>
          <a:stretch>
            <a:fillRect/>
          </a:stretch>
        </p:blipFill>
        <p:spPr bwMode="auto">
          <a:xfrm>
            <a:off x="4429125" y="0"/>
            <a:ext cx="4714876" cy="4333448"/>
          </a:xfrm>
          <a:prstGeom prst="rect">
            <a:avLst/>
          </a:prstGeom>
          <a:noFill/>
          <a:ln w="9525">
            <a:noFill/>
            <a:miter lim="800000"/>
            <a:headEnd/>
            <a:tailEnd/>
          </a:ln>
          <a:effectLst/>
        </p:spPr>
      </p:pic>
      <p:pic>
        <p:nvPicPr>
          <p:cNvPr id="49155" name="Picture 3"/>
          <p:cNvPicPr>
            <a:picLocks noChangeAspect="1" noChangeArrowheads="1"/>
          </p:cNvPicPr>
          <p:nvPr/>
        </p:nvPicPr>
        <p:blipFill>
          <a:blip r:embed="rId4"/>
          <a:srcRect/>
          <a:stretch>
            <a:fillRect/>
          </a:stretch>
        </p:blipFill>
        <p:spPr bwMode="auto">
          <a:xfrm>
            <a:off x="1000100" y="2143120"/>
            <a:ext cx="2095500" cy="1428750"/>
          </a:xfrm>
          <a:prstGeom prst="rect">
            <a:avLst/>
          </a:prstGeom>
          <a:noFill/>
          <a:ln w="9525">
            <a:noFill/>
            <a:miter lim="800000"/>
            <a:headEnd/>
            <a:tailEnd/>
          </a:ln>
          <a:effectLst/>
        </p:spPr>
      </p:pic>
      <p:graphicFrame>
        <p:nvGraphicFramePr>
          <p:cNvPr id="49156" name="Object 4"/>
          <p:cNvGraphicFramePr>
            <a:graphicFrameLocks noChangeAspect="1"/>
          </p:cNvGraphicFramePr>
          <p:nvPr/>
        </p:nvGraphicFramePr>
        <p:xfrm>
          <a:off x="1571604" y="4000508"/>
          <a:ext cx="307975" cy="303213"/>
        </p:xfrm>
        <a:graphic>
          <a:graphicData uri="http://schemas.openxmlformats.org/presentationml/2006/ole">
            <p:oleObj spid="_x0000_s49156" name="Denklem" r:id="rId5" imgW="139680" imgH="16488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4150" y="36513"/>
            <a:ext cx="8424863" cy="601662"/>
          </a:xfrm>
        </p:spPr>
        <p:txBody>
          <a:bodyPr/>
          <a:lstStyle/>
          <a:p>
            <a:pPr eaLnBrk="1" hangingPunct="1"/>
            <a:r>
              <a:rPr lang="tr-TR" altLang="en-US" sz="2400" dirty="0" smtClean="0"/>
              <a:t>Örnek 3: Fan hız kontolü</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p:txBody>
      </p:sp>
      <p:pic>
        <p:nvPicPr>
          <p:cNvPr id="65539" name="Picture 3"/>
          <p:cNvPicPr>
            <a:picLocks noChangeAspect="1" noChangeArrowheads="1"/>
          </p:cNvPicPr>
          <p:nvPr/>
        </p:nvPicPr>
        <p:blipFill>
          <a:blip r:embed="rId2"/>
          <a:srcRect/>
          <a:stretch>
            <a:fillRect/>
          </a:stretch>
        </p:blipFill>
        <p:spPr bwMode="auto">
          <a:xfrm>
            <a:off x="2357422" y="4395805"/>
            <a:ext cx="4048125" cy="962025"/>
          </a:xfrm>
          <a:prstGeom prst="rect">
            <a:avLst/>
          </a:prstGeom>
          <a:noFill/>
          <a:ln w="9525">
            <a:noFill/>
            <a:miter lim="800000"/>
            <a:headEnd/>
            <a:tailEnd/>
          </a:ln>
          <a:effectLst/>
        </p:spPr>
      </p:pic>
      <p:pic>
        <p:nvPicPr>
          <p:cNvPr id="65541" name="Picture 5"/>
          <p:cNvPicPr>
            <a:picLocks noChangeAspect="1" noChangeArrowheads="1"/>
          </p:cNvPicPr>
          <p:nvPr/>
        </p:nvPicPr>
        <p:blipFill>
          <a:blip r:embed="rId3"/>
          <a:srcRect/>
          <a:stretch>
            <a:fillRect/>
          </a:stretch>
        </p:blipFill>
        <p:spPr bwMode="auto">
          <a:xfrm>
            <a:off x="1928794" y="500046"/>
            <a:ext cx="4876800" cy="3686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4150" y="36513"/>
            <a:ext cx="8424863" cy="601662"/>
          </a:xfrm>
        </p:spPr>
        <p:txBody>
          <a:bodyPr/>
          <a:lstStyle/>
          <a:p>
            <a:pPr eaLnBrk="1" hangingPunct="1"/>
            <a:r>
              <a:rPr lang="tr-TR" altLang="en-US" sz="2400" dirty="0" smtClean="0"/>
              <a:t>Örnek 3: Fan hız kontolü – üyelik fonksiyonları</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p:txBody>
      </p:sp>
      <p:pic>
        <p:nvPicPr>
          <p:cNvPr id="66563" name="Picture 3"/>
          <p:cNvPicPr>
            <a:picLocks noChangeAspect="1" noChangeArrowheads="1"/>
          </p:cNvPicPr>
          <p:nvPr/>
        </p:nvPicPr>
        <p:blipFill>
          <a:blip r:embed="rId2"/>
          <a:srcRect/>
          <a:stretch>
            <a:fillRect/>
          </a:stretch>
        </p:blipFill>
        <p:spPr bwMode="auto">
          <a:xfrm>
            <a:off x="642910" y="500046"/>
            <a:ext cx="7916544" cy="52149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Bulanık Mantık (Fuzzy Logic)</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Font typeface="Arial" charset="0"/>
              <a:buChar char="•"/>
            </a:pPr>
            <a:r>
              <a:rPr lang="tr-TR" altLang="tr-TR" sz="2400" dirty="0" smtClean="0"/>
              <a:t>Bulanık mantığın temeli bulanık kümelere dayanır. </a:t>
            </a:r>
          </a:p>
          <a:p>
            <a:pPr>
              <a:buFont typeface="Arial" charset="0"/>
              <a:buChar char="•"/>
            </a:pPr>
            <a:endParaRPr lang="tr-TR" altLang="tr-TR" sz="2400" dirty="0" smtClean="0"/>
          </a:p>
          <a:p>
            <a:pPr>
              <a:buFont typeface="Arial" charset="0"/>
              <a:buChar char="•"/>
            </a:pPr>
            <a:r>
              <a:rPr lang="tr-TR" altLang="tr-TR" sz="2400" dirty="0" smtClean="0"/>
              <a:t>Klasik yaklaşımda bir nesne ya kümenin elemanıdır ya da değildir. Matematiksel olarak ifade edildiğinde nesne küme ile olan üyelik ilişkisi bakımından kümenin elemanı ise "1", kümenin elemanı değilse "0" değerini alır. </a:t>
            </a:r>
          </a:p>
          <a:p>
            <a:pPr>
              <a:buFont typeface="Arial" charset="0"/>
              <a:buChar char="•"/>
            </a:pPr>
            <a:endParaRPr lang="tr-TR" altLang="tr-TR" sz="2400" dirty="0" smtClean="0"/>
          </a:p>
          <a:p>
            <a:pPr>
              <a:buFont typeface="Arial" charset="0"/>
              <a:buChar char="•"/>
            </a:pPr>
            <a:r>
              <a:rPr lang="tr-TR" altLang="tr-TR" sz="2400" dirty="0" smtClean="0"/>
              <a:t>Bulanık mantık klasik küme teorisinin genişletilmesidir. Bulanık küme'de her bir nesnenin bir üyelik derecesi vardır. Nesnenin üyelik derecesi, [0, 1] aralığında herhangi bir değer olabilir ve üyelik fonksiyonu </a:t>
            </a:r>
            <a:r>
              <a:rPr lang="el-GR" altLang="tr-TR" sz="2400" dirty="0" smtClean="0"/>
              <a:t>μ</a:t>
            </a:r>
            <a:r>
              <a:rPr lang="tr-TR" altLang="tr-TR" sz="2400" dirty="0" smtClean="0"/>
              <a:t>(x) ile gösterilir. </a:t>
            </a:r>
          </a:p>
          <a:p>
            <a:pPr>
              <a:buFont typeface="Wingdings" pitchFamily="2" charset="2"/>
              <a:buNone/>
            </a:pPr>
            <a:endParaRPr lang="tr-TR" altLang="tr-TR" sz="2400" dirty="0" smtClean="0"/>
          </a:p>
          <a:p>
            <a:pPr>
              <a:buFont typeface="Wingdings" pitchFamily="2" charset="2"/>
              <a:buNone/>
            </a:pPr>
            <a:endParaRPr lang="tr-TR" altLang="tr-TR"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sz="2400" dirty="0" smtClean="0"/>
              <a:t>Örnek 3: Fan hız </a:t>
            </a:r>
            <a:r>
              <a:rPr lang="tr-TR" altLang="en-US" sz="2400" dirty="0" err="1" smtClean="0"/>
              <a:t>kontolü</a:t>
            </a:r>
            <a:r>
              <a:rPr lang="tr-TR" altLang="en-US" sz="2400" dirty="0" smtClean="0"/>
              <a:t> için 9 kural</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marL="457200" indent="-457200">
              <a:buFont typeface="+mj-lt"/>
              <a:buAutoNum type="arabicPeriod"/>
            </a:pPr>
            <a:r>
              <a:rPr lang="tr-TR" altLang="tr-TR" sz="2000" dirty="0" smtClean="0"/>
              <a:t>If Sıcaklık is Soğuk  	ve  Nem is Kuru	      	</a:t>
            </a:r>
            <a:r>
              <a:rPr lang="tr-TR" altLang="tr-TR" sz="2000" dirty="0" err="1" smtClean="0"/>
              <a:t>Then</a:t>
            </a:r>
            <a:r>
              <a:rPr lang="tr-TR" altLang="tr-TR" sz="2000" dirty="0" smtClean="0"/>
              <a:t> Fan Hızı is Yavaş</a:t>
            </a:r>
          </a:p>
          <a:p>
            <a:pPr marL="457200" indent="-457200">
              <a:buFont typeface="+mj-lt"/>
              <a:buAutoNum type="arabicPeriod"/>
            </a:pPr>
            <a:r>
              <a:rPr lang="tr-TR" altLang="tr-TR" sz="2000" dirty="0" smtClean="0"/>
              <a:t>If Sıcaklık is Normal	ve  Nem is Kuru      	</a:t>
            </a:r>
            <a:r>
              <a:rPr lang="tr-TR" altLang="tr-TR" sz="2000" dirty="0" err="1" smtClean="0"/>
              <a:t>Then</a:t>
            </a:r>
            <a:r>
              <a:rPr lang="tr-TR" altLang="tr-TR" sz="2000" dirty="0" smtClean="0"/>
              <a:t> Fan Hızı is Yavaş</a:t>
            </a:r>
          </a:p>
          <a:p>
            <a:pPr marL="457200" indent="-457200">
              <a:buFont typeface="+mj-lt"/>
              <a:buAutoNum type="arabicPeriod"/>
            </a:pPr>
            <a:r>
              <a:rPr lang="tr-TR" altLang="tr-TR" sz="2000" dirty="0" smtClean="0"/>
              <a:t>If Sıcaklık is Sıcak	ve  Nem is Kuru      	</a:t>
            </a:r>
            <a:r>
              <a:rPr lang="tr-TR" altLang="tr-TR" sz="2000" dirty="0" err="1" smtClean="0"/>
              <a:t>Then</a:t>
            </a:r>
            <a:r>
              <a:rPr lang="tr-TR" altLang="tr-TR" sz="2000" dirty="0" smtClean="0"/>
              <a:t> Fan Hızı is Orta</a:t>
            </a:r>
          </a:p>
          <a:p>
            <a:pPr marL="457200" indent="-457200">
              <a:buFont typeface="+mj-lt"/>
              <a:buAutoNum type="arabicPeriod"/>
            </a:pPr>
            <a:endParaRPr lang="tr-TR" altLang="tr-TR" sz="2000" dirty="0" smtClean="0"/>
          </a:p>
          <a:p>
            <a:pPr marL="457200" indent="-457200">
              <a:buFont typeface="+mj-lt"/>
              <a:buAutoNum type="arabicPeriod"/>
            </a:pPr>
            <a:r>
              <a:rPr lang="tr-TR" altLang="tr-TR" sz="2000" dirty="0" smtClean="0"/>
              <a:t>If Sıcaklık is Soğuk	ve  Nem is Normal  	</a:t>
            </a:r>
            <a:r>
              <a:rPr lang="tr-TR" altLang="tr-TR" sz="2000" dirty="0" err="1" smtClean="0"/>
              <a:t>Then</a:t>
            </a:r>
            <a:r>
              <a:rPr lang="tr-TR" altLang="tr-TR" sz="2000" dirty="0" smtClean="0"/>
              <a:t> Fan Hızı is Orta</a:t>
            </a:r>
          </a:p>
          <a:p>
            <a:pPr marL="457200" indent="-457200">
              <a:buFont typeface="+mj-lt"/>
              <a:buAutoNum type="arabicPeriod"/>
            </a:pPr>
            <a:r>
              <a:rPr lang="tr-TR" altLang="tr-TR" sz="2000" dirty="0" smtClean="0"/>
              <a:t>If Sıcaklık is Normal	ve  Nem is Normal  	</a:t>
            </a:r>
            <a:r>
              <a:rPr lang="tr-TR" altLang="tr-TR" sz="2000" dirty="0" err="1" smtClean="0"/>
              <a:t>Then</a:t>
            </a:r>
            <a:r>
              <a:rPr lang="tr-TR" altLang="tr-TR" sz="2000" dirty="0" smtClean="0"/>
              <a:t> Fan Hızı is Orta</a:t>
            </a:r>
          </a:p>
          <a:p>
            <a:pPr marL="457200" indent="-457200">
              <a:buFont typeface="+mj-lt"/>
              <a:buAutoNum type="arabicPeriod"/>
            </a:pPr>
            <a:r>
              <a:rPr lang="tr-TR" altLang="tr-TR" sz="2000" dirty="0" err="1" smtClean="0"/>
              <a:t>If</a:t>
            </a:r>
            <a:r>
              <a:rPr lang="tr-TR" altLang="tr-TR" sz="2000" dirty="0" smtClean="0"/>
              <a:t> Sıcaklık is Sıcak	ve  Nem is Normal  	</a:t>
            </a:r>
            <a:r>
              <a:rPr lang="tr-TR" altLang="tr-TR" sz="2000" dirty="0" err="1" smtClean="0"/>
              <a:t>Then</a:t>
            </a:r>
            <a:r>
              <a:rPr lang="tr-TR" altLang="tr-TR" sz="2000" dirty="0" smtClean="0"/>
              <a:t> Fan Hızı is Hızlı</a:t>
            </a:r>
          </a:p>
          <a:p>
            <a:pPr marL="457200" indent="-457200">
              <a:buFont typeface="+mj-lt"/>
              <a:buAutoNum type="arabicPeriod"/>
            </a:pPr>
            <a:endParaRPr lang="tr-TR" altLang="tr-TR" sz="2000" dirty="0" smtClean="0"/>
          </a:p>
          <a:p>
            <a:pPr marL="457200" indent="-457200">
              <a:buFont typeface="+mj-lt"/>
              <a:buAutoNum type="arabicPeriod"/>
            </a:pPr>
            <a:r>
              <a:rPr lang="tr-TR" altLang="tr-TR" sz="2000" dirty="0" err="1" smtClean="0"/>
              <a:t>If</a:t>
            </a:r>
            <a:r>
              <a:rPr lang="tr-TR" altLang="tr-TR" sz="2000" dirty="0" smtClean="0"/>
              <a:t> Sıcaklık is Soğuk	ve  Nem is Nemli	</a:t>
            </a:r>
            <a:r>
              <a:rPr lang="tr-TR" altLang="tr-TR" sz="2000" dirty="0" err="1" smtClean="0"/>
              <a:t>Then</a:t>
            </a:r>
            <a:r>
              <a:rPr lang="tr-TR" altLang="tr-TR" sz="2000" dirty="0" smtClean="0"/>
              <a:t> Fan Hızı is Orta</a:t>
            </a:r>
          </a:p>
          <a:p>
            <a:pPr marL="457200" indent="-457200">
              <a:buFont typeface="+mj-lt"/>
              <a:buAutoNum type="arabicPeriod"/>
            </a:pPr>
            <a:r>
              <a:rPr lang="tr-TR" altLang="tr-TR" sz="2000" dirty="0" err="1" smtClean="0"/>
              <a:t>If</a:t>
            </a:r>
            <a:r>
              <a:rPr lang="tr-TR" altLang="tr-TR" sz="2000" dirty="0" smtClean="0"/>
              <a:t> Sıcaklık is Normal	ve  Nem is Nemli	</a:t>
            </a:r>
            <a:r>
              <a:rPr lang="tr-TR" altLang="tr-TR" sz="2000" dirty="0" err="1" smtClean="0"/>
              <a:t>Then</a:t>
            </a:r>
            <a:r>
              <a:rPr lang="tr-TR" altLang="tr-TR" sz="2000" dirty="0" smtClean="0"/>
              <a:t> Fan Hızı is Hızlı</a:t>
            </a:r>
          </a:p>
          <a:p>
            <a:pPr marL="457200" indent="-457200">
              <a:buFont typeface="+mj-lt"/>
              <a:buAutoNum type="arabicPeriod"/>
            </a:pPr>
            <a:r>
              <a:rPr lang="tr-TR" altLang="tr-TR" sz="2000" dirty="0" err="1" smtClean="0"/>
              <a:t>If</a:t>
            </a:r>
            <a:r>
              <a:rPr lang="tr-TR" altLang="tr-TR" sz="2000" dirty="0" smtClean="0"/>
              <a:t> Sıcaklık is Sıcak	ve  Nem is Nemli	</a:t>
            </a:r>
            <a:r>
              <a:rPr lang="tr-TR" altLang="tr-TR" sz="2000" dirty="0" err="1" smtClean="0"/>
              <a:t>Then</a:t>
            </a:r>
            <a:r>
              <a:rPr lang="tr-TR" altLang="tr-TR" sz="2000" dirty="0" smtClean="0"/>
              <a:t> Fan Hızı is Hızlı</a:t>
            </a:r>
          </a:p>
          <a:p>
            <a:pPr marL="457200" indent="-457200">
              <a:buNone/>
            </a:pPr>
            <a:endParaRPr lang="tr-TR" altLang="tr-TR" sz="2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sz="2400" dirty="0" smtClean="0"/>
              <a:t>Örnek 3: Fan hız </a:t>
            </a:r>
            <a:r>
              <a:rPr lang="tr-TR" altLang="en-US" sz="2400" dirty="0" err="1" smtClean="0"/>
              <a:t>kontolü</a:t>
            </a:r>
            <a:r>
              <a:rPr lang="tr-TR" altLang="en-US" sz="2400" dirty="0" smtClean="0"/>
              <a:t> için 9 kural (matris biçimi)</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marL="457200" indent="-457200">
              <a:buNone/>
            </a:pPr>
            <a:endParaRPr lang="tr-TR" altLang="tr-TR" sz="2000" dirty="0" smtClean="0">
              <a:solidFill>
                <a:srgbClr val="FF0000"/>
              </a:solidFill>
            </a:endParaRPr>
          </a:p>
          <a:p>
            <a:pPr marL="457200" indent="-457200">
              <a:buNone/>
            </a:pPr>
            <a:r>
              <a:rPr lang="tr-TR" altLang="tr-TR" sz="2000" dirty="0" smtClean="0">
                <a:solidFill>
                  <a:srgbClr val="FF0000"/>
                </a:solidFill>
              </a:rPr>
              <a:t>Sıcaklık		</a:t>
            </a:r>
            <a:r>
              <a:rPr lang="tr-TR" altLang="tr-TR" sz="2000" dirty="0" smtClean="0">
                <a:solidFill>
                  <a:srgbClr val="0000FF"/>
                </a:solidFill>
              </a:rPr>
              <a:t>Nem</a:t>
            </a:r>
            <a:r>
              <a:rPr lang="tr-TR" altLang="tr-TR" sz="2000" dirty="0" smtClean="0">
                <a:solidFill>
                  <a:srgbClr val="FF0000"/>
                </a:solidFill>
              </a:rPr>
              <a:t>		</a:t>
            </a:r>
            <a:r>
              <a:rPr lang="tr-TR" altLang="tr-TR" sz="2000" dirty="0" smtClean="0"/>
              <a:t>Fan hızı</a:t>
            </a:r>
          </a:p>
          <a:p>
            <a:pPr marL="457200" indent="-457200">
              <a:buNone/>
            </a:pPr>
            <a:r>
              <a:rPr lang="tr-TR" altLang="tr-TR" sz="2000" dirty="0" smtClean="0">
                <a:solidFill>
                  <a:srgbClr val="FF0000"/>
                </a:solidFill>
              </a:rPr>
              <a:t>S: Soğuk</a:t>
            </a:r>
            <a:r>
              <a:rPr lang="tr-TR" altLang="tr-TR" sz="2000" dirty="0" smtClean="0"/>
              <a:t>	</a:t>
            </a:r>
            <a:r>
              <a:rPr lang="tr-TR" altLang="tr-TR" sz="2000" dirty="0" smtClean="0">
                <a:solidFill>
                  <a:srgbClr val="0000FF"/>
                </a:solidFill>
              </a:rPr>
              <a:t>K: Kuru</a:t>
            </a:r>
            <a:r>
              <a:rPr lang="tr-TR" altLang="tr-TR" sz="2000" dirty="0" smtClean="0"/>
              <a:t>		Y: Yavaş</a:t>
            </a:r>
          </a:p>
          <a:p>
            <a:pPr marL="457200" indent="-457200">
              <a:buNone/>
            </a:pPr>
            <a:r>
              <a:rPr lang="tr-TR" altLang="tr-TR" sz="2000" dirty="0" smtClean="0">
                <a:solidFill>
                  <a:srgbClr val="FF0000"/>
                </a:solidFill>
              </a:rPr>
              <a:t>N: Normal</a:t>
            </a:r>
            <a:r>
              <a:rPr lang="tr-TR" altLang="tr-TR" sz="2000" dirty="0" smtClean="0"/>
              <a:t>	</a:t>
            </a:r>
            <a:r>
              <a:rPr lang="tr-TR" altLang="tr-TR" sz="2000" dirty="0" smtClean="0">
                <a:solidFill>
                  <a:srgbClr val="0000FF"/>
                </a:solidFill>
              </a:rPr>
              <a:t>N: Normal</a:t>
            </a:r>
            <a:r>
              <a:rPr lang="tr-TR" altLang="tr-TR" sz="2000" dirty="0" smtClean="0"/>
              <a:t>	O: Orta</a:t>
            </a:r>
          </a:p>
          <a:p>
            <a:pPr marL="457200" indent="-457200">
              <a:buNone/>
            </a:pPr>
            <a:r>
              <a:rPr lang="tr-TR" altLang="tr-TR" sz="2000" dirty="0" smtClean="0">
                <a:solidFill>
                  <a:srgbClr val="FF0000"/>
                </a:solidFill>
              </a:rPr>
              <a:t>C: Sıcak</a:t>
            </a:r>
            <a:r>
              <a:rPr lang="tr-TR" altLang="tr-TR" sz="2000" dirty="0" smtClean="0"/>
              <a:t>	</a:t>
            </a:r>
            <a:r>
              <a:rPr lang="tr-TR" altLang="tr-TR" sz="2000" dirty="0" smtClean="0">
                <a:solidFill>
                  <a:srgbClr val="0000FF"/>
                </a:solidFill>
              </a:rPr>
              <a:t>L: Nemli</a:t>
            </a:r>
            <a:r>
              <a:rPr lang="tr-TR" altLang="tr-TR" sz="2000" dirty="0" smtClean="0"/>
              <a:t>	H: Hızlı</a:t>
            </a:r>
          </a:p>
          <a:p>
            <a:pPr marL="457200" indent="-457200">
              <a:buNone/>
            </a:pPr>
            <a:endParaRPr lang="tr-TR" altLang="tr-TR" sz="2000" dirty="0" smtClean="0"/>
          </a:p>
          <a:p>
            <a:pPr marL="457200" indent="-457200">
              <a:buNone/>
            </a:pPr>
            <a:endParaRPr lang="tr-TR" altLang="tr-TR" sz="2000" dirty="0" smtClean="0"/>
          </a:p>
        </p:txBody>
      </p:sp>
      <p:sp>
        <p:nvSpPr>
          <p:cNvPr id="8" name="7 Metin kutusu"/>
          <p:cNvSpPr txBox="1"/>
          <p:nvPr/>
        </p:nvSpPr>
        <p:spPr>
          <a:xfrm>
            <a:off x="3143240" y="3071814"/>
            <a:ext cx="2071702" cy="1323439"/>
          </a:xfrm>
          <a:prstGeom prst="rect">
            <a:avLst/>
          </a:prstGeom>
          <a:noFill/>
          <a:ln>
            <a:solidFill>
              <a:schemeClr val="accent1"/>
            </a:solidFill>
          </a:ln>
        </p:spPr>
        <p:txBody>
          <a:bodyPr wrap="square" rtlCol="0">
            <a:spAutoFit/>
          </a:bodyPr>
          <a:lstStyle/>
          <a:p>
            <a:pPr marL="457200" indent="-457200" algn="l">
              <a:spcBef>
                <a:spcPts val="0"/>
              </a:spcBef>
              <a:buNone/>
            </a:pPr>
            <a:r>
              <a:rPr lang="tr-TR" altLang="tr-TR" sz="2000" dirty="0" smtClean="0">
                <a:solidFill>
                  <a:srgbClr val="0000FF"/>
                </a:solidFill>
                <a:latin typeface="Courier New" pitchFamily="49" charset="0"/>
                <a:cs typeface="Courier New" pitchFamily="49" charset="0"/>
              </a:rPr>
              <a:t>   K  N  L</a:t>
            </a:r>
          </a:p>
          <a:p>
            <a:pPr marL="457200" indent="-457200" algn="l">
              <a:spcBef>
                <a:spcPts val="0"/>
              </a:spcBef>
              <a:buNone/>
            </a:pPr>
            <a:r>
              <a:rPr lang="tr-TR" altLang="tr-TR" sz="2000" dirty="0" smtClean="0">
                <a:solidFill>
                  <a:srgbClr val="FF0000"/>
                </a:solidFill>
                <a:latin typeface="Courier New" pitchFamily="49" charset="0"/>
                <a:cs typeface="Courier New" pitchFamily="49" charset="0"/>
              </a:rPr>
              <a:t>S</a:t>
            </a:r>
            <a:r>
              <a:rPr lang="tr-TR" altLang="tr-TR" sz="2000" dirty="0" smtClean="0">
                <a:latin typeface="Courier New" pitchFamily="49" charset="0"/>
                <a:cs typeface="Courier New" pitchFamily="49" charset="0"/>
              </a:rPr>
              <a:t>	Y  O  O</a:t>
            </a:r>
          </a:p>
          <a:p>
            <a:pPr marL="457200" indent="-457200" algn="l">
              <a:spcBef>
                <a:spcPts val="0"/>
              </a:spcBef>
              <a:buNone/>
            </a:pPr>
            <a:r>
              <a:rPr lang="tr-TR" altLang="tr-TR" sz="2000" dirty="0" smtClean="0">
                <a:solidFill>
                  <a:srgbClr val="FF0000"/>
                </a:solidFill>
                <a:latin typeface="Courier New" pitchFamily="49" charset="0"/>
                <a:cs typeface="Courier New" pitchFamily="49" charset="0"/>
              </a:rPr>
              <a:t>N</a:t>
            </a:r>
            <a:r>
              <a:rPr lang="tr-TR" altLang="tr-TR" sz="2000" dirty="0" smtClean="0">
                <a:latin typeface="Courier New" pitchFamily="49" charset="0"/>
                <a:cs typeface="Courier New" pitchFamily="49" charset="0"/>
              </a:rPr>
              <a:t>	Y  O  H</a:t>
            </a:r>
          </a:p>
          <a:p>
            <a:pPr marL="457200" indent="-457200" algn="l">
              <a:spcBef>
                <a:spcPts val="0"/>
              </a:spcBef>
              <a:buNone/>
            </a:pPr>
            <a:r>
              <a:rPr lang="tr-TR" altLang="tr-TR" sz="2000" dirty="0" smtClean="0">
                <a:solidFill>
                  <a:srgbClr val="FF0000"/>
                </a:solidFill>
                <a:latin typeface="Courier New" pitchFamily="49" charset="0"/>
                <a:cs typeface="Courier New" pitchFamily="49" charset="0"/>
              </a:rPr>
              <a:t>C</a:t>
            </a:r>
            <a:r>
              <a:rPr lang="tr-TR" altLang="tr-TR" sz="2000" dirty="0" smtClean="0">
                <a:latin typeface="Courier New" pitchFamily="49" charset="0"/>
                <a:cs typeface="Courier New" pitchFamily="49" charset="0"/>
              </a:rPr>
              <a:t>	O  H  H</a:t>
            </a:r>
            <a:endParaRPr lang="tr-TR" sz="20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sz="2400" dirty="0" smtClean="0"/>
              <a:t>Örnek 3: Fan hız kontolü – hesap</a:t>
            </a:r>
            <a:endParaRPr lang="en-US" altLang="en-US" sz="2400" dirty="0" smtClean="0"/>
          </a:p>
        </p:txBody>
      </p:sp>
      <p:sp>
        <p:nvSpPr>
          <p:cNvPr id="3075" name="Text Box 4"/>
          <p:cNvSpPr>
            <a:spLocks noGrp="1" noChangeArrowheads="1"/>
          </p:cNvSpPr>
          <p:nvPr>
            <p:ph type="body" idx="1"/>
          </p:nvPr>
        </p:nvSpPr>
        <p:spPr>
          <a:xfrm>
            <a:off x="250825" y="571484"/>
            <a:ext cx="8713788" cy="4719638"/>
          </a:xfrm>
        </p:spPr>
        <p:txBody>
          <a:bodyPr/>
          <a:lstStyle/>
          <a:p>
            <a:pPr>
              <a:buNone/>
            </a:pPr>
            <a:r>
              <a:rPr lang="tr-TR" altLang="tr-TR" sz="2000" dirty="0" smtClean="0"/>
              <a:t>Sıcaklık = 30 derece ve Nem = %50 olsun. Buna göre üyelik dereceleri:</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p:txBody>
      </p:sp>
      <p:sp>
        <p:nvSpPr>
          <p:cNvPr id="4" name="3 Metin kutusu"/>
          <p:cNvSpPr txBox="1"/>
          <p:nvPr/>
        </p:nvSpPr>
        <p:spPr>
          <a:xfrm>
            <a:off x="214282" y="2387786"/>
            <a:ext cx="8715436" cy="2970044"/>
          </a:xfrm>
          <a:prstGeom prst="rect">
            <a:avLst/>
          </a:prstGeom>
          <a:noFill/>
        </p:spPr>
        <p:txBody>
          <a:bodyPr wrap="square" rtlCol="0">
            <a:spAutoFit/>
          </a:bodyPr>
          <a:lstStyle/>
          <a:p>
            <a:pPr algn="l">
              <a:spcBef>
                <a:spcPts val="0"/>
              </a:spcBef>
            </a:pPr>
            <a:endParaRPr lang="tr-TR" sz="1100" b="0" i="1" dirty="0" smtClean="0">
              <a:latin typeface="+mn-lt"/>
              <a:cs typeface="Courier New" pitchFamily="49" charset="0"/>
            </a:endParaRPr>
          </a:p>
          <a:p>
            <a:pPr algn="l">
              <a:spcBef>
                <a:spcPts val="0"/>
              </a:spcBef>
            </a:pPr>
            <a:r>
              <a:rPr lang="tr-TR" sz="1600" dirty="0" smtClean="0">
                <a:latin typeface="Courier New" pitchFamily="49" charset="0"/>
                <a:cs typeface="Courier New" pitchFamily="49" charset="0"/>
              </a:rPr>
              <a:t>1.</a:t>
            </a:r>
            <a:r>
              <a:rPr lang="el-GR" sz="1600" dirty="0" smtClean="0">
                <a:latin typeface="Courier New" pitchFamily="49" charset="0"/>
                <a:cs typeface="Courier New" pitchFamily="49" charset="0"/>
              </a:rPr>
              <a:t>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S</a:t>
            </a:r>
            <a:r>
              <a:rPr lang="tr-TR" sz="1600" dirty="0" smtClean="0">
                <a:latin typeface="Courier New" pitchFamily="49" charset="0"/>
                <a:cs typeface="Courier New" pitchFamily="49" charset="0"/>
              </a:rPr>
              <a:t>(30),</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K</a:t>
            </a:r>
            <a:r>
              <a:rPr lang="tr-TR" sz="1600" dirty="0" smtClean="0">
                <a:latin typeface="Courier New" pitchFamily="49" charset="0"/>
                <a:cs typeface="Courier New" pitchFamily="49" charset="0"/>
              </a:rPr>
              <a:t>(50))=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(0.0, 0.3) = 0.0 (katkı yok)</a:t>
            </a:r>
          </a:p>
          <a:p>
            <a:pPr algn="l">
              <a:spcBef>
                <a:spcPts val="0"/>
              </a:spcBef>
            </a:pPr>
            <a:r>
              <a:rPr lang="tr-TR" sz="1600" dirty="0" smtClean="0">
                <a:latin typeface="Courier New" pitchFamily="49" charset="0"/>
                <a:cs typeface="Courier New" pitchFamily="49" charset="0"/>
              </a:rPr>
              <a:t>2.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N</a:t>
            </a:r>
            <a:r>
              <a:rPr lang="tr-TR" sz="1600" dirty="0" smtClean="0">
                <a:latin typeface="Courier New" pitchFamily="49" charset="0"/>
                <a:cs typeface="Courier New" pitchFamily="49" charset="0"/>
              </a:rPr>
              <a:t>(30),</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K</a:t>
            </a:r>
            <a:r>
              <a:rPr lang="tr-TR" sz="1600" dirty="0" smtClean="0">
                <a:latin typeface="Courier New" pitchFamily="49" charset="0"/>
                <a:cs typeface="Courier New" pitchFamily="49" charset="0"/>
              </a:rPr>
              <a:t>(50))=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(0.5, 0.3) = 0.3</a:t>
            </a:r>
          </a:p>
          <a:p>
            <a:pPr algn="l">
              <a:spcBef>
                <a:spcPts val="0"/>
              </a:spcBef>
            </a:pPr>
            <a:r>
              <a:rPr lang="tr-TR" sz="1600" dirty="0" smtClean="0">
                <a:latin typeface="Courier New" pitchFamily="49" charset="0"/>
                <a:cs typeface="Courier New" pitchFamily="49" charset="0"/>
              </a:rPr>
              <a:t>3.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C</a:t>
            </a:r>
            <a:r>
              <a:rPr lang="tr-TR" sz="1600" dirty="0" smtClean="0">
                <a:latin typeface="Courier New" pitchFamily="49" charset="0"/>
                <a:cs typeface="Courier New" pitchFamily="49" charset="0"/>
              </a:rPr>
              <a:t>(30),</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K</a:t>
            </a:r>
            <a:r>
              <a:rPr lang="tr-TR" sz="1600" dirty="0" smtClean="0">
                <a:latin typeface="Courier New" pitchFamily="49" charset="0"/>
                <a:cs typeface="Courier New" pitchFamily="49" charset="0"/>
              </a:rPr>
              <a:t>(50))=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(0.3, 0.3) = 0.3</a:t>
            </a:r>
          </a:p>
          <a:p>
            <a:pPr algn="l">
              <a:spcBef>
                <a:spcPts val="0"/>
              </a:spcBef>
            </a:pPr>
            <a:endParaRPr lang="tr-TR" sz="1600" dirty="0" smtClean="0">
              <a:latin typeface="Courier New" pitchFamily="49" charset="0"/>
              <a:cs typeface="Courier New" pitchFamily="49" charset="0"/>
            </a:endParaRPr>
          </a:p>
          <a:p>
            <a:pPr algn="l">
              <a:spcBef>
                <a:spcPts val="0"/>
              </a:spcBef>
            </a:pPr>
            <a:r>
              <a:rPr lang="tr-TR" sz="1600" dirty="0" smtClean="0">
                <a:latin typeface="Courier New" pitchFamily="49" charset="0"/>
                <a:cs typeface="Courier New" pitchFamily="49" charset="0"/>
              </a:rPr>
              <a:t>4.</a:t>
            </a:r>
            <a:r>
              <a:rPr lang="el-GR" sz="1600" dirty="0" smtClean="0">
                <a:latin typeface="Courier New" pitchFamily="49" charset="0"/>
                <a:cs typeface="Courier New" pitchFamily="49" charset="0"/>
              </a:rPr>
              <a:t>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S</a:t>
            </a:r>
            <a:r>
              <a:rPr lang="tr-TR" sz="1600" dirty="0" smtClean="0">
                <a:latin typeface="Courier New" pitchFamily="49" charset="0"/>
                <a:cs typeface="Courier New" pitchFamily="49" charset="0"/>
              </a:rPr>
              <a:t>(30),</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N</a:t>
            </a:r>
            <a:r>
              <a:rPr lang="tr-TR" sz="1600" dirty="0" smtClean="0">
                <a:latin typeface="Courier New" pitchFamily="49" charset="0"/>
                <a:cs typeface="Courier New" pitchFamily="49" charset="0"/>
              </a:rPr>
              <a:t>(50))=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(0.0, 1.0) = 0.0 (katkı yok)</a:t>
            </a:r>
          </a:p>
          <a:p>
            <a:pPr algn="l">
              <a:spcBef>
                <a:spcPts val="0"/>
              </a:spcBef>
            </a:pPr>
            <a:r>
              <a:rPr lang="tr-TR" sz="1600" dirty="0" smtClean="0">
                <a:latin typeface="Courier New" pitchFamily="49" charset="0"/>
                <a:cs typeface="Courier New" pitchFamily="49" charset="0"/>
              </a:rPr>
              <a:t>5.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N</a:t>
            </a:r>
            <a:r>
              <a:rPr lang="tr-TR" sz="1600" dirty="0" smtClean="0">
                <a:latin typeface="Courier New" pitchFamily="49" charset="0"/>
                <a:cs typeface="Courier New" pitchFamily="49" charset="0"/>
              </a:rPr>
              <a:t>(30),</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N</a:t>
            </a:r>
            <a:r>
              <a:rPr lang="tr-TR" sz="1600" dirty="0" smtClean="0">
                <a:latin typeface="Courier New" pitchFamily="49" charset="0"/>
                <a:cs typeface="Courier New" pitchFamily="49" charset="0"/>
              </a:rPr>
              <a:t>(50))=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(0.5, 1.0) = 0.5</a:t>
            </a:r>
          </a:p>
          <a:p>
            <a:pPr algn="l">
              <a:spcBef>
                <a:spcPts val="0"/>
              </a:spcBef>
            </a:pPr>
            <a:r>
              <a:rPr lang="tr-TR" sz="1600" dirty="0" smtClean="0">
                <a:latin typeface="Courier New" pitchFamily="49" charset="0"/>
                <a:cs typeface="Courier New" pitchFamily="49" charset="0"/>
              </a:rPr>
              <a:t>6.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C</a:t>
            </a:r>
            <a:r>
              <a:rPr lang="tr-TR" sz="1600" dirty="0" smtClean="0">
                <a:latin typeface="Courier New" pitchFamily="49" charset="0"/>
                <a:cs typeface="Courier New" pitchFamily="49" charset="0"/>
              </a:rPr>
              <a:t>(30),</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N</a:t>
            </a:r>
            <a:r>
              <a:rPr lang="tr-TR" sz="1600" dirty="0" smtClean="0">
                <a:latin typeface="Courier New" pitchFamily="49" charset="0"/>
                <a:cs typeface="Courier New" pitchFamily="49" charset="0"/>
              </a:rPr>
              <a:t>(50))=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(0.3, 1.0) = 0.3</a:t>
            </a:r>
          </a:p>
          <a:p>
            <a:pPr algn="l">
              <a:spcBef>
                <a:spcPts val="0"/>
              </a:spcBef>
            </a:pPr>
            <a:endParaRPr lang="tr-TR" sz="1600" dirty="0" smtClean="0">
              <a:latin typeface="Courier New" pitchFamily="49" charset="0"/>
              <a:cs typeface="Courier New" pitchFamily="49" charset="0"/>
            </a:endParaRPr>
          </a:p>
          <a:p>
            <a:pPr algn="l">
              <a:spcBef>
                <a:spcPts val="0"/>
              </a:spcBef>
            </a:pPr>
            <a:r>
              <a:rPr lang="tr-TR" sz="1600" dirty="0" smtClean="0">
                <a:latin typeface="Courier New" pitchFamily="49" charset="0"/>
                <a:cs typeface="Courier New" pitchFamily="49" charset="0"/>
              </a:rPr>
              <a:t>7</a:t>
            </a:r>
            <a:r>
              <a:rPr lang="tr-TR" sz="1600" dirty="0" smtClean="0">
                <a:latin typeface="Courier New" pitchFamily="49" charset="0"/>
                <a:cs typeface="Courier New" pitchFamily="49" charset="0"/>
              </a:rPr>
              <a:t>.</a:t>
            </a:r>
            <a:r>
              <a:rPr lang="el-GR" sz="1600" dirty="0" smtClean="0">
                <a:latin typeface="Courier New" pitchFamily="49" charset="0"/>
                <a:cs typeface="Courier New" pitchFamily="49" charset="0"/>
              </a:rPr>
              <a:t>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S</a:t>
            </a:r>
            <a:r>
              <a:rPr lang="tr-TR" sz="1600" dirty="0" smtClean="0">
                <a:latin typeface="Courier New" pitchFamily="49" charset="0"/>
                <a:cs typeface="Courier New" pitchFamily="49" charset="0"/>
              </a:rPr>
              <a:t>(30),</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N</a:t>
            </a:r>
            <a:r>
              <a:rPr lang="tr-TR" sz="1600" dirty="0" smtClean="0">
                <a:latin typeface="Courier New" pitchFamily="49" charset="0"/>
                <a:cs typeface="Courier New" pitchFamily="49" charset="0"/>
              </a:rPr>
              <a:t>(50))=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(0.0, 0.0) = 0.0 (katkı yok)</a:t>
            </a:r>
          </a:p>
          <a:p>
            <a:pPr algn="l">
              <a:spcBef>
                <a:spcPts val="0"/>
              </a:spcBef>
            </a:pPr>
            <a:r>
              <a:rPr lang="tr-TR" sz="1600" dirty="0" smtClean="0">
                <a:latin typeface="Courier New" pitchFamily="49" charset="0"/>
                <a:cs typeface="Courier New" pitchFamily="49" charset="0"/>
              </a:rPr>
              <a:t>8</a:t>
            </a:r>
            <a:r>
              <a:rPr lang="tr-TR" sz="1600" dirty="0" smtClean="0">
                <a:latin typeface="Courier New" pitchFamily="49" charset="0"/>
                <a:cs typeface="Courier New" pitchFamily="49" charset="0"/>
              </a:rPr>
              <a:t>.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N</a:t>
            </a:r>
            <a:r>
              <a:rPr lang="tr-TR" sz="1600" dirty="0" smtClean="0">
                <a:latin typeface="Courier New" pitchFamily="49" charset="0"/>
                <a:cs typeface="Courier New" pitchFamily="49" charset="0"/>
              </a:rPr>
              <a:t>(30),</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N</a:t>
            </a:r>
            <a:r>
              <a:rPr lang="tr-TR" sz="1600" dirty="0" smtClean="0">
                <a:latin typeface="Courier New" pitchFamily="49" charset="0"/>
                <a:cs typeface="Courier New" pitchFamily="49" charset="0"/>
              </a:rPr>
              <a:t>(50))=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(0.5, 0.0) = 0.0 (katkı yok)</a:t>
            </a:r>
          </a:p>
          <a:p>
            <a:pPr algn="l">
              <a:spcBef>
                <a:spcPts val="0"/>
              </a:spcBef>
            </a:pPr>
            <a:r>
              <a:rPr lang="tr-TR" sz="1600" dirty="0" smtClean="0">
                <a:latin typeface="Courier New" pitchFamily="49" charset="0"/>
                <a:cs typeface="Courier New" pitchFamily="49" charset="0"/>
              </a:rPr>
              <a:t>9</a:t>
            </a:r>
            <a:r>
              <a:rPr lang="tr-TR" sz="1600" dirty="0" smtClean="0">
                <a:latin typeface="Courier New" pitchFamily="49" charset="0"/>
                <a:cs typeface="Courier New" pitchFamily="49" charset="0"/>
              </a:rPr>
              <a:t>.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C</a:t>
            </a:r>
            <a:r>
              <a:rPr lang="tr-TR" sz="1600" dirty="0" smtClean="0">
                <a:latin typeface="Courier New" pitchFamily="49" charset="0"/>
                <a:cs typeface="Courier New" pitchFamily="49" charset="0"/>
              </a:rPr>
              <a:t>(30),</a:t>
            </a:r>
            <a:r>
              <a:rPr lang="el-GR" sz="1600" dirty="0" smtClean="0">
                <a:latin typeface="Courier New" pitchFamily="49" charset="0"/>
                <a:cs typeface="Courier New" pitchFamily="49" charset="0"/>
              </a:rPr>
              <a:t>μ</a:t>
            </a:r>
            <a:r>
              <a:rPr lang="tr-TR" sz="1600" baseline="-25000" dirty="0" smtClean="0">
                <a:latin typeface="Courier New" pitchFamily="49" charset="0"/>
                <a:cs typeface="Courier New" pitchFamily="49" charset="0"/>
              </a:rPr>
              <a:t>N</a:t>
            </a:r>
            <a:r>
              <a:rPr lang="tr-TR" sz="1600" dirty="0" smtClean="0">
                <a:latin typeface="Courier New" pitchFamily="49" charset="0"/>
                <a:cs typeface="Courier New" pitchFamily="49" charset="0"/>
              </a:rPr>
              <a:t>(50))= </a:t>
            </a:r>
            <a:r>
              <a:rPr lang="tr-TR" sz="1600" dirty="0" err="1" smtClean="0">
                <a:latin typeface="Courier New" pitchFamily="49" charset="0"/>
                <a:cs typeface="Courier New" pitchFamily="49" charset="0"/>
              </a:rPr>
              <a:t>min</a:t>
            </a:r>
            <a:r>
              <a:rPr lang="tr-TR" sz="1600" dirty="0" smtClean="0">
                <a:latin typeface="Courier New" pitchFamily="49" charset="0"/>
                <a:cs typeface="Courier New" pitchFamily="49" charset="0"/>
              </a:rPr>
              <a:t>(0.3, 0.0) = 0.0 (katkı yok)</a:t>
            </a:r>
          </a:p>
        </p:txBody>
      </p:sp>
      <p:sp>
        <p:nvSpPr>
          <p:cNvPr id="5" name="4 Metin kutusu"/>
          <p:cNvSpPr txBox="1"/>
          <p:nvPr/>
        </p:nvSpPr>
        <p:spPr>
          <a:xfrm>
            <a:off x="285720" y="1000112"/>
            <a:ext cx="2571768" cy="1200329"/>
          </a:xfrm>
          <a:prstGeom prst="rect">
            <a:avLst/>
          </a:prstGeom>
          <a:noFill/>
        </p:spPr>
        <p:txBody>
          <a:bodyPr wrap="square" rtlCol="0">
            <a:spAutoFit/>
          </a:bodyPr>
          <a:lstStyle/>
          <a:p>
            <a:pPr algn="l">
              <a:spcBef>
                <a:spcPts val="0"/>
              </a:spcBef>
            </a:pPr>
            <a:r>
              <a:rPr lang="tr-TR" sz="1800" dirty="0" smtClean="0">
                <a:solidFill>
                  <a:srgbClr val="FF0000"/>
                </a:solidFill>
              </a:rPr>
              <a:t>Sıcaklık:</a:t>
            </a:r>
          </a:p>
          <a:p>
            <a:pPr algn="l">
              <a:spcBef>
                <a:spcPts val="0"/>
              </a:spcBef>
            </a:pPr>
            <a:r>
              <a:rPr lang="el-GR" sz="1800" b="0" dirty="0" smtClean="0"/>
              <a:t>μ</a:t>
            </a:r>
            <a:r>
              <a:rPr lang="tr-TR" sz="1800" b="0" baseline="-25000" dirty="0" smtClean="0"/>
              <a:t>S</a:t>
            </a:r>
            <a:r>
              <a:rPr lang="tr-TR" sz="1800" b="0" dirty="0" smtClean="0"/>
              <a:t>(30) = 0.0</a:t>
            </a:r>
          </a:p>
          <a:p>
            <a:pPr algn="l">
              <a:spcBef>
                <a:spcPts val="0"/>
              </a:spcBef>
            </a:pPr>
            <a:r>
              <a:rPr lang="el-GR" sz="1800" b="0" dirty="0" smtClean="0"/>
              <a:t>μ</a:t>
            </a:r>
            <a:r>
              <a:rPr lang="tr-TR" sz="1800" b="0" baseline="-25000" dirty="0" smtClean="0"/>
              <a:t>N</a:t>
            </a:r>
            <a:r>
              <a:rPr lang="tr-TR" sz="1800" b="0" dirty="0" smtClean="0"/>
              <a:t>(30) = 0.5</a:t>
            </a:r>
          </a:p>
          <a:p>
            <a:pPr algn="l">
              <a:spcBef>
                <a:spcPts val="0"/>
              </a:spcBef>
            </a:pPr>
            <a:r>
              <a:rPr lang="el-GR" sz="1800" b="0" dirty="0" smtClean="0"/>
              <a:t>μ</a:t>
            </a:r>
            <a:r>
              <a:rPr lang="tr-TR" sz="1800" b="0" baseline="-25000" dirty="0" smtClean="0"/>
              <a:t>C</a:t>
            </a:r>
            <a:r>
              <a:rPr lang="tr-TR" sz="1800" b="0" dirty="0" smtClean="0"/>
              <a:t>(30) = 0.3</a:t>
            </a:r>
          </a:p>
        </p:txBody>
      </p:sp>
      <p:sp>
        <p:nvSpPr>
          <p:cNvPr id="6" name="5 Metin kutusu"/>
          <p:cNvSpPr txBox="1"/>
          <p:nvPr/>
        </p:nvSpPr>
        <p:spPr>
          <a:xfrm>
            <a:off x="2928926" y="1000112"/>
            <a:ext cx="1785950" cy="1200329"/>
          </a:xfrm>
          <a:prstGeom prst="rect">
            <a:avLst/>
          </a:prstGeom>
          <a:noFill/>
        </p:spPr>
        <p:txBody>
          <a:bodyPr wrap="square" rtlCol="0">
            <a:spAutoFit/>
          </a:bodyPr>
          <a:lstStyle/>
          <a:p>
            <a:pPr algn="l">
              <a:spcBef>
                <a:spcPts val="0"/>
              </a:spcBef>
            </a:pPr>
            <a:r>
              <a:rPr lang="tr-TR" sz="1800" dirty="0" smtClean="0">
                <a:solidFill>
                  <a:srgbClr val="0000FF"/>
                </a:solidFill>
              </a:rPr>
              <a:t>Nem</a:t>
            </a:r>
          </a:p>
          <a:p>
            <a:pPr algn="l">
              <a:spcBef>
                <a:spcPts val="0"/>
              </a:spcBef>
            </a:pPr>
            <a:r>
              <a:rPr lang="el-GR" sz="1800" b="0" dirty="0" smtClean="0"/>
              <a:t>μ</a:t>
            </a:r>
            <a:r>
              <a:rPr lang="tr-TR" sz="1800" b="0" baseline="-25000" dirty="0" smtClean="0"/>
              <a:t>K</a:t>
            </a:r>
            <a:r>
              <a:rPr lang="tr-TR" sz="1800" b="0" dirty="0" smtClean="0"/>
              <a:t>(50)  = 0.3</a:t>
            </a:r>
          </a:p>
          <a:p>
            <a:pPr algn="l">
              <a:spcBef>
                <a:spcPts val="0"/>
              </a:spcBef>
            </a:pPr>
            <a:r>
              <a:rPr lang="el-GR" sz="1800" b="0" dirty="0" smtClean="0"/>
              <a:t>μ</a:t>
            </a:r>
            <a:r>
              <a:rPr lang="tr-TR" sz="1800" b="0" baseline="-25000" dirty="0" smtClean="0"/>
              <a:t>N</a:t>
            </a:r>
            <a:r>
              <a:rPr lang="tr-TR" sz="1800" b="0" dirty="0" smtClean="0"/>
              <a:t>(50) = 1.0</a:t>
            </a:r>
          </a:p>
          <a:p>
            <a:pPr algn="l">
              <a:spcBef>
                <a:spcPts val="0"/>
              </a:spcBef>
            </a:pPr>
            <a:r>
              <a:rPr lang="el-GR" sz="1800" b="0" dirty="0" smtClean="0"/>
              <a:t>μ</a:t>
            </a:r>
            <a:r>
              <a:rPr lang="tr-TR" sz="1800" b="0" baseline="-25000" dirty="0" smtClean="0"/>
              <a:t>L</a:t>
            </a:r>
            <a:r>
              <a:rPr lang="tr-TR" sz="1800" b="0" dirty="0" smtClean="0"/>
              <a:t>(50) = 0.0</a:t>
            </a:r>
          </a:p>
        </p:txBody>
      </p:sp>
      <p:sp>
        <p:nvSpPr>
          <p:cNvPr id="7" name="6 Metin kutusu"/>
          <p:cNvSpPr txBox="1"/>
          <p:nvPr/>
        </p:nvSpPr>
        <p:spPr>
          <a:xfrm>
            <a:off x="5643570" y="928674"/>
            <a:ext cx="2571768" cy="1015663"/>
          </a:xfrm>
          <a:prstGeom prst="rect">
            <a:avLst/>
          </a:prstGeom>
          <a:noFill/>
        </p:spPr>
        <p:txBody>
          <a:bodyPr wrap="square" rtlCol="0">
            <a:spAutoFit/>
          </a:bodyPr>
          <a:lstStyle/>
          <a:p>
            <a:pPr algn="l">
              <a:spcBef>
                <a:spcPts val="0"/>
              </a:spcBef>
            </a:pPr>
            <a:r>
              <a:rPr lang="tr-TR" sz="2000" dirty="0" smtClean="0"/>
              <a:t>Fan hızı</a:t>
            </a:r>
          </a:p>
          <a:p>
            <a:pPr algn="l">
              <a:spcBef>
                <a:spcPts val="0"/>
              </a:spcBef>
            </a:pPr>
            <a:endParaRPr lang="tr-TR" sz="2000" b="0" dirty="0" smtClean="0"/>
          </a:p>
          <a:p>
            <a:pPr algn="l">
              <a:spcBef>
                <a:spcPts val="0"/>
              </a:spcBef>
            </a:pPr>
            <a:r>
              <a:rPr lang="tr-TR" sz="2000" b="0" dirty="0" smtClean="0"/>
              <a:t>?</a:t>
            </a:r>
          </a:p>
        </p:txBody>
      </p:sp>
      <p:sp>
        <p:nvSpPr>
          <p:cNvPr id="8" name="7 Metin kutusu"/>
          <p:cNvSpPr txBox="1"/>
          <p:nvPr/>
        </p:nvSpPr>
        <p:spPr>
          <a:xfrm>
            <a:off x="6858016" y="3000376"/>
            <a:ext cx="1714512" cy="1077218"/>
          </a:xfrm>
          <a:prstGeom prst="rect">
            <a:avLst/>
          </a:prstGeom>
          <a:noFill/>
          <a:ln>
            <a:solidFill>
              <a:schemeClr val="accent1"/>
            </a:solidFill>
          </a:ln>
        </p:spPr>
        <p:txBody>
          <a:bodyPr wrap="square" rtlCol="0">
            <a:spAutoFit/>
          </a:bodyPr>
          <a:lstStyle/>
          <a:p>
            <a:pPr marL="457200" indent="-457200" algn="l">
              <a:spcBef>
                <a:spcPts val="0"/>
              </a:spcBef>
              <a:buNone/>
            </a:pPr>
            <a:r>
              <a:rPr lang="tr-TR" altLang="tr-TR" sz="1600" dirty="0" smtClean="0">
                <a:solidFill>
                  <a:srgbClr val="0000FF"/>
                </a:solidFill>
                <a:latin typeface="Courier New" pitchFamily="49" charset="0"/>
                <a:cs typeface="Courier New" pitchFamily="49" charset="0"/>
              </a:rPr>
              <a:t>    K  N  L</a:t>
            </a:r>
          </a:p>
          <a:p>
            <a:pPr marL="457200" indent="-457200" algn="l">
              <a:spcBef>
                <a:spcPts val="0"/>
              </a:spcBef>
              <a:buNone/>
            </a:pPr>
            <a:r>
              <a:rPr lang="tr-TR" altLang="tr-TR" sz="1600" dirty="0" smtClean="0">
                <a:solidFill>
                  <a:srgbClr val="FF0000"/>
                </a:solidFill>
                <a:latin typeface="Courier New" pitchFamily="49" charset="0"/>
                <a:cs typeface="Courier New" pitchFamily="49" charset="0"/>
              </a:rPr>
              <a:t>S</a:t>
            </a:r>
            <a:r>
              <a:rPr lang="tr-TR" altLang="tr-TR" sz="1600" dirty="0" smtClean="0">
                <a:latin typeface="Courier New" pitchFamily="49" charset="0"/>
                <a:cs typeface="Courier New" pitchFamily="49" charset="0"/>
              </a:rPr>
              <a:t>	Y  O  O</a:t>
            </a:r>
          </a:p>
          <a:p>
            <a:pPr marL="457200" indent="-457200" algn="l">
              <a:spcBef>
                <a:spcPts val="0"/>
              </a:spcBef>
              <a:buNone/>
            </a:pPr>
            <a:r>
              <a:rPr lang="tr-TR" altLang="tr-TR" sz="1600" dirty="0" smtClean="0">
                <a:solidFill>
                  <a:srgbClr val="FF0000"/>
                </a:solidFill>
                <a:latin typeface="Courier New" pitchFamily="49" charset="0"/>
                <a:cs typeface="Courier New" pitchFamily="49" charset="0"/>
              </a:rPr>
              <a:t>N</a:t>
            </a:r>
            <a:r>
              <a:rPr lang="tr-TR" altLang="tr-TR" sz="1600" dirty="0" smtClean="0">
                <a:latin typeface="Courier New" pitchFamily="49" charset="0"/>
                <a:cs typeface="Courier New" pitchFamily="49" charset="0"/>
              </a:rPr>
              <a:t>	Y  O  H</a:t>
            </a:r>
          </a:p>
          <a:p>
            <a:pPr marL="457200" indent="-457200" algn="l">
              <a:spcBef>
                <a:spcPts val="0"/>
              </a:spcBef>
              <a:buNone/>
            </a:pPr>
            <a:r>
              <a:rPr lang="tr-TR" altLang="tr-TR" sz="1600" dirty="0" smtClean="0">
                <a:solidFill>
                  <a:srgbClr val="FF0000"/>
                </a:solidFill>
                <a:latin typeface="Courier New" pitchFamily="49" charset="0"/>
                <a:cs typeface="Courier New" pitchFamily="49" charset="0"/>
              </a:rPr>
              <a:t>C</a:t>
            </a:r>
            <a:r>
              <a:rPr lang="tr-TR" altLang="tr-TR" sz="1600" dirty="0" smtClean="0">
                <a:latin typeface="Courier New" pitchFamily="49" charset="0"/>
                <a:cs typeface="Courier New" pitchFamily="49" charset="0"/>
              </a:rPr>
              <a:t>	O  H  H</a:t>
            </a:r>
            <a:endParaRPr lang="tr-TR" sz="16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p:txBody>
      </p:sp>
      <p:pic>
        <p:nvPicPr>
          <p:cNvPr id="61442" name="Picture 2"/>
          <p:cNvPicPr>
            <a:picLocks noChangeAspect="1" noChangeArrowheads="1"/>
          </p:cNvPicPr>
          <p:nvPr/>
        </p:nvPicPr>
        <p:blipFill>
          <a:blip r:embed="rId2"/>
          <a:srcRect/>
          <a:stretch>
            <a:fillRect/>
          </a:stretch>
        </p:blipFill>
        <p:spPr bwMode="auto">
          <a:xfrm>
            <a:off x="1231448" y="1"/>
            <a:ext cx="6698138" cy="5714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sz="2800" dirty="0" smtClean="0"/>
              <a:t>Örnek 3: Fan hız </a:t>
            </a:r>
            <a:r>
              <a:rPr lang="tr-TR" altLang="en-US" sz="2800" dirty="0" err="1" smtClean="0"/>
              <a:t>kontolü</a:t>
            </a:r>
            <a:r>
              <a:rPr lang="tr-TR" altLang="en-US" sz="2800" dirty="0" smtClean="0"/>
              <a:t> – </a:t>
            </a:r>
            <a:r>
              <a:rPr lang="tr-TR" altLang="en-US" sz="2800" dirty="0" err="1" smtClean="0"/>
              <a:t>durlaştırma</a:t>
            </a:r>
            <a:endParaRPr lang="en-US" altLang="en-US" sz="2800" dirty="0" smtClean="0"/>
          </a:p>
        </p:txBody>
      </p:sp>
      <p:sp>
        <p:nvSpPr>
          <p:cNvPr id="3075" name="Text Box 4"/>
          <p:cNvSpPr>
            <a:spLocks noGrp="1" noChangeArrowheads="1"/>
          </p:cNvSpPr>
          <p:nvPr>
            <p:ph type="body" idx="1"/>
          </p:nvPr>
        </p:nvSpPr>
        <p:spPr>
          <a:xfrm>
            <a:off x="250825" y="638175"/>
            <a:ext cx="8713788" cy="4719638"/>
          </a:xfrm>
        </p:spPr>
        <p:txBody>
          <a:bodyPr/>
          <a:lstStyle/>
          <a:p>
            <a:pPr marL="457200" indent="-457200">
              <a:buNone/>
            </a:pPr>
            <a:r>
              <a:rPr lang="tr-TR" altLang="tr-TR" sz="2000" dirty="0" smtClean="0"/>
              <a:t>Çıkış kümelerinin birleşiminin kümesini oluştur. </a:t>
            </a:r>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r>
              <a:rPr lang="tr-TR" altLang="tr-TR" sz="2000" dirty="0" smtClean="0"/>
              <a:t>Son kümeden örnekler al ve ağırlık merkezini hesapla:</a:t>
            </a:r>
          </a:p>
          <a:p>
            <a:pPr marL="457200" indent="-457200">
              <a:buNone/>
            </a:pPr>
            <a:endParaRPr lang="tr-TR" altLang="tr-TR" sz="2000" dirty="0" smtClean="0"/>
          </a:p>
          <a:p>
            <a:pPr marL="457200" indent="-457200">
              <a:buNone/>
            </a:pPr>
            <a:endParaRPr lang="tr-TR" altLang="tr-TR" sz="2000" dirty="0" smtClean="0"/>
          </a:p>
          <a:p>
            <a:pPr marL="457200" indent="-457200">
              <a:buNone/>
            </a:pPr>
            <a:endParaRPr lang="tr-TR" altLang="tr-TR" sz="2000" dirty="0" smtClean="0"/>
          </a:p>
          <a:p>
            <a:pPr marL="457200" indent="-457200">
              <a:buNone/>
            </a:pPr>
            <a:r>
              <a:rPr lang="tr-TR" altLang="tr-TR" sz="2000" b="1" dirty="0" smtClean="0"/>
              <a:t>Sonuç Fan Hızı: 50 birim olmalı.</a:t>
            </a:r>
          </a:p>
        </p:txBody>
      </p:sp>
      <p:pic>
        <p:nvPicPr>
          <p:cNvPr id="62466" name="Picture 2"/>
          <p:cNvPicPr>
            <a:picLocks noChangeAspect="1" noChangeArrowheads="1"/>
          </p:cNvPicPr>
          <p:nvPr/>
        </p:nvPicPr>
        <p:blipFill>
          <a:blip r:embed="rId3"/>
          <a:srcRect/>
          <a:stretch>
            <a:fillRect/>
          </a:stretch>
        </p:blipFill>
        <p:spPr bwMode="auto">
          <a:xfrm>
            <a:off x="571472" y="1033450"/>
            <a:ext cx="7586660" cy="2447016"/>
          </a:xfrm>
          <a:prstGeom prst="rect">
            <a:avLst/>
          </a:prstGeom>
          <a:noFill/>
          <a:ln w="9525">
            <a:noFill/>
            <a:miter lim="800000"/>
            <a:headEnd/>
            <a:tailEnd/>
          </a:ln>
          <a:effectLst/>
        </p:spPr>
      </p:pic>
      <p:graphicFrame>
        <p:nvGraphicFramePr>
          <p:cNvPr id="62467" name="Object 3"/>
          <p:cNvGraphicFramePr>
            <a:graphicFrameLocks noChangeAspect="1"/>
          </p:cNvGraphicFramePr>
          <p:nvPr/>
        </p:nvGraphicFramePr>
        <p:xfrm>
          <a:off x="71406" y="4000508"/>
          <a:ext cx="9001156" cy="974776"/>
        </p:xfrm>
        <a:graphic>
          <a:graphicData uri="http://schemas.openxmlformats.org/presentationml/2006/ole">
            <p:oleObj spid="_x0000_s62467" name="Denklem" r:id="rId4" imgW="6438600" imgH="83808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3. Kısım</a:t>
            </a:r>
          </a:p>
          <a:p>
            <a:pPr>
              <a:spcBef>
                <a:spcPct val="0"/>
              </a:spcBef>
            </a:pPr>
            <a:endParaRPr lang="tr-TR" sz="3200" dirty="0" smtClean="0">
              <a:solidFill>
                <a:srgbClr val="FF0000"/>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MATLAB’da Bulanık Mantık Araç Kutusu</a:t>
            </a:r>
          </a:p>
          <a:p>
            <a:pPr>
              <a:spcBef>
                <a:spcPct val="0"/>
              </a:spcBef>
            </a:pPr>
            <a:endParaRPr lang="tr-TR" sz="3200" dirty="0" smtClean="0">
              <a:solidFill>
                <a:srgbClr val="FF0000"/>
              </a:solidFill>
              <a:latin typeface="+mn-lt"/>
              <a:cs typeface="Courier New" pitchFamily="49" charset="0"/>
            </a:endParaRPr>
          </a:p>
          <a:p>
            <a:pPr>
              <a:spcBef>
                <a:spcPct val="0"/>
              </a:spcBef>
            </a:pPr>
            <a:endParaRPr lang="tr-TR" sz="3200" dirty="0" smtClean="0">
              <a:solidFill>
                <a:srgbClr val="FF0000"/>
              </a:solidFill>
              <a:latin typeface="+mn-lt"/>
              <a:cs typeface="Courier New" pitchFamily="49" charset="0"/>
            </a:endParaRP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tr-TR" dirty="0" smtClean="0"/>
              <a:t>Bulanık Mantık Araç Kutusu</a:t>
            </a:r>
            <a:endParaRPr lang="en-US" altLang="en-US" dirty="0" smtClean="0"/>
          </a:p>
        </p:txBody>
      </p:sp>
      <p:sp>
        <p:nvSpPr>
          <p:cNvPr id="3075" name="Text Box 4"/>
          <p:cNvSpPr>
            <a:spLocks noGrp="1" noChangeArrowheads="1"/>
          </p:cNvSpPr>
          <p:nvPr>
            <p:ph type="body" idx="1"/>
          </p:nvPr>
        </p:nvSpPr>
        <p:spPr>
          <a:xfrm>
            <a:off x="73054" y="638192"/>
            <a:ext cx="8713788" cy="4719638"/>
          </a:xfrm>
        </p:spPr>
        <p:txBody>
          <a:bodyPr/>
          <a:lstStyle/>
          <a:p>
            <a:pPr>
              <a:buFont typeface="Arial" charset="0"/>
              <a:buChar char="•"/>
            </a:pPr>
            <a:r>
              <a:rPr lang="tr-TR" altLang="tr-TR" sz="2000" dirty="0" smtClean="0"/>
              <a:t>Bir Bulanık Çıkarım Sistemi </a:t>
            </a:r>
            <a:br>
              <a:rPr lang="tr-TR" altLang="tr-TR" sz="2000" dirty="0" smtClean="0"/>
            </a:br>
            <a:r>
              <a:rPr lang="tr-TR" altLang="tr-TR" sz="2000" dirty="0" smtClean="0"/>
              <a:t>(Fuzzy Inference System, FIS)’nin </a:t>
            </a:r>
            <a:br>
              <a:rPr lang="tr-TR" altLang="tr-TR" sz="2000" dirty="0" smtClean="0"/>
            </a:br>
            <a:r>
              <a:rPr lang="tr-TR" altLang="tr-TR" sz="2000" dirty="0" smtClean="0"/>
              <a:t>oluşturulmasına ve düzenleme </a:t>
            </a:r>
            <a:br>
              <a:rPr lang="tr-TR" altLang="tr-TR" sz="2000" dirty="0" smtClean="0"/>
            </a:br>
            <a:r>
              <a:rPr lang="tr-TR" altLang="tr-TR" sz="2000" dirty="0" smtClean="0"/>
              <a:t>yapılmasına olanak verir.</a:t>
            </a:r>
          </a:p>
          <a:p>
            <a:pPr>
              <a:buFont typeface="Arial" charset="0"/>
              <a:buChar char="•"/>
            </a:pPr>
            <a:r>
              <a:rPr lang="tr-TR" altLang="tr-TR" sz="2000" dirty="0" smtClean="0"/>
              <a:t>Bulanık Mantık Araç kutusunu </a:t>
            </a:r>
            <a:br>
              <a:rPr lang="tr-TR" altLang="tr-TR" sz="2000" dirty="0" smtClean="0"/>
            </a:br>
            <a:r>
              <a:rPr lang="tr-TR" altLang="tr-TR" sz="2000" dirty="0" smtClean="0"/>
              <a:t>başlatmak için komut penceresinde </a:t>
            </a:r>
            <a:br>
              <a:rPr lang="tr-TR" altLang="tr-TR" sz="2000" dirty="0" smtClean="0"/>
            </a:br>
            <a:r>
              <a:rPr lang="tr-TR" altLang="tr-TR" sz="2000" b="1" dirty="0" smtClean="0"/>
              <a:t>fuzzy</a:t>
            </a:r>
            <a:r>
              <a:rPr lang="tr-TR" altLang="tr-TR" sz="2000" dirty="0" smtClean="0"/>
              <a:t> yazmak yeterlidir.</a:t>
            </a:r>
          </a:p>
          <a:p>
            <a:pPr>
              <a:buNone/>
            </a:pPr>
            <a:endParaRPr lang="tr-TR" altLang="tr-TR" sz="2000" dirty="0" smtClean="0"/>
          </a:p>
          <a:p>
            <a:pPr>
              <a:buNone/>
            </a:pPr>
            <a:r>
              <a:rPr lang="tr-TR" altLang="tr-TR" sz="2000" dirty="0" smtClean="0"/>
              <a:t>iki tür FIS yapısı tanımlanabilir.</a:t>
            </a:r>
          </a:p>
          <a:p>
            <a:pPr marL="457200" indent="-457200">
              <a:buFont typeface="Wingdings" pitchFamily="2" charset="2"/>
              <a:buChar char="Ø"/>
            </a:pPr>
            <a:r>
              <a:rPr lang="tr-TR" altLang="tr-TR" sz="2000" dirty="0" smtClean="0"/>
              <a:t>Mamdani</a:t>
            </a:r>
          </a:p>
          <a:p>
            <a:pPr marL="457200" indent="-457200">
              <a:buFont typeface="Wingdings" pitchFamily="2" charset="2"/>
              <a:buChar char="Ø"/>
            </a:pPr>
            <a:r>
              <a:rPr lang="tr-TR" altLang="tr-TR" sz="2000" dirty="0" smtClean="0"/>
              <a:t>Sugeno</a:t>
            </a:r>
          </a:p>
          <a:p>
            <a:pPr marL="457200" indent="-457200">
              <a:buNone/>
            </a:pPr>
            <a:endParaRPr lang="tr-TR" altLang="tr-TR" sz="1200" dirty="0" smtClean="0"/>
          </a:p>
          <a:p>
            <a:pPr>
              <a:buNone/>
            </a:pPr>
            <a:r>
              <a:rPr lang="tr-TR" altLang="tr-TR" sz="2000" dirty="0" smtClean="0"/>
              <a:t>Daha fazla bilgi için:</a:t>
            </a:r>
          </a:p>
          <a:p>
            <a:pPr>
              <a:buNone/>
            </a:pPr>
            <a:r>
              <a:rPr lang="tr-TR" altLang="tr-TR" sz="2000" dirty="0" smtClean="0"/>
              <a:t>https://nl.mathworks.com/help/fuzzy/types-of-fuzzy-inference-systems.html</a:t>
            </a:r>
          </a:p>
        </p:txBody>
      </p:sp>
      <p:pic>
        <p:nvPicPr>
          <p:cNvPr id="55299" name="Picture 3"/>
          <p:cNvPicPr>
            <a:picLocks noChangeAspect="1" noChangeArrowheads="1"/>
          </p:cNvPicPr>
          <p:nvPr/>
        </p:nvPicPr>
        <p:blipFill>
          <a:blip r:embed="rId2"/>
          <a:srcRect/>
          <a:stretch>
            <a:fillRect/>
          </a:stretch>
        </p:blipFill>
        <p:spPr bwMode="auto">
          <a:xfrm>
            <a:off x="4565473" y="928674"/>
            <a:ext cx="4578527"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Örnek 4: Bahşiş</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r>
              <a:rPr lang="tr-TR" altLang="tr-TR" sz="2000" dirty="0" smtClean="0"/>
              <a:t>Bir lokantada yemek yediniz. </a:t>
            </a:r>
            <a:r>
              <a:rPr lang="tr-TR" altLang="tr-TR" sz="2000" dirty="0" smtClean="0"/>
              <a:t>Memnuniyetinize </a:t>
            </a:r>
            <a:r>
              <a:rPr lang="tr-TR" altLang="tr-TR" sz="2000" dirty="0" smtClean="0"/>
              <a:t>göre garsona bahşiş </a:t>
            </a:r>
          </a:p>
          <a:p>
            <a:pPr>
              <a:buNone/>
            </a:pPr>
            <a:r>
              <a:rPr lang="tr-TR" altLang="tr-TR" sz="2000" dirty="0" smtClean="0"/>
              <a:t>vermeye karar verdiniz. Garsona verilecek doğru bahşişin miktarı nedir?</a:t>
            </a:r>
          </a:p>
          <a:p>
            <a:pPr>
              <a:buNone/>
            </a:pPr>
            <a:endParaRPr lang="tr-TR" altLang="tr-TR" sz="2000" dirty="0" smtClean="0"/>
          </a:p>
          <a:p>
            <a:pPr>
              <a:buNone/>
            </a:pPr>
            <a:r>
              <a:rPr lang="tr-TR" altLang="tr-TR" sz="2000" b="1" dirty="0" smtClean="0"/>
              <a:t>Bahşiş miktarını belirleyen iki girdi</a:t>
            </a:r>
            <a:r>
              <a:rPr lang="tr-TR" altLang="tr-TR" sz="2000" dirty="0" smtClean="0"/>
              <a:t>:</a:t>
            </a:r>
          </a:p>
          <a:p>
            <a:pPr marL="457200" indent="-457200"/>
            <a:r>
              <a:rPr lang="tr-TR" altLang="tr-TR" sz="2000" dirty="0" smtClean="0"/>
              <a:t>Yemek kalitesi (zayıf, orta, mükemmel)</a:t>
            </a:r>
          </a:p>
          <a:p>
            <a:pPr marL="457200" indent="-457200"/>
            <a:r>
              <a:rPr lang="tr-TR" altLang="tr-TR" sz="2000" dirty="0" smtClean="0"/>
              <a:t>Servis kalitesi (kötü, orta, iyi)</a:t>
            </a:r>
          </a:p>
          <a:p>
            <a:pPr>
              <a:buFont typeface="Arial" charset="0"/>
              <a:buChar char="•"/>
            </a:pPr>
            <a:endParaRPr lang="tr-TR" altLang="tr-TR" sz="2000" dirty="0" smtClean="0"/>
          </a:p>
          <a:p>
            <a:pPr>
              <a:buNone/>
            </a:pPr>
            <a:r>
              <a:rPr lang="tr-TR" altLang="tr-TR" sz="2000" b="1" dirty="0" smtClean="0"/>
              <a:t>Bir Çıktı</a:t>
            </a:r>
          </a:p>
          <a:p>
            <a:r>
              <a:rPr lang="tr-TR" altLang="tr-TR" sz="2000" dirty="0" smtClean="0"/>
              <a:t>Bahşiş miktarı (az, orta, bol)</a:t>
            </a:r>
          </a:p>
          <a:p>
            <a:pPr>
              <a:buFont typeface="Arial" charset="0"/>
              <a:buChar char="•"/>
            </a:pPr>
            <a:endParaRPr lang="tr-TR" altLang="tr-TR" sz="2000" dirty="0" smtClean="0"/>
          </a:p>
          <a:p>
            <a:pPr>
              <a:buFont typeface="Arial" charset="0"/>
              <a:buChar char="•"/>
            </a:pPr>
            <a:endParaRPr lang="tr-TR" altLang="tr-TR" sz="2000" dirty="0" smtClean="0"/>
          </a:p>
          <a:p>
            <a:pPr>
              <a:buFont typeface="Arial" charset="0"/>
              <a:buChar char="•"/>
            </a:pPr>
            <a:endParaRPr lang="tr-TR" altLang="tr-TR" sz="2000" dirty="0" smtClean="0"/>
          </a:p>
        </p:txBody>
      </p:sp>
      <p:pic>
        <p:nvPicPr>
          <p:cNvPr id="56322" name="Picture 2"/>
          <p:cNvPicPr>
            <a:picLocks noChangeAspect="1" noChangeArrowheads="1"/>
          </p:cNvPicPr>
          <p:nvPr/>
        </p:nvPicPr>
        <p:blipFill>
          <a:blip r:embed="rId2"/>
          <a:srcRect/>
          <a:stretch>
            <a:fillRect/>
          </a:stretch>
        </p:blipFill>
        <p:spPr bwMode="auto">
          <a:xfrm>
            <a:off x="5572132" y="1785930"/>
            <a:ext cx="3571868" cy="3007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Örnek 4: Bahşiş – üyelik fonsiyonları</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endParaRPr lang="tr-TR" altLang="tr-TR" sz="2000" b="1" dirty="0" smtClean="0"/>
          </a:p>
          <a:p>
            <a:pPr>
              <a:buNone/>
            </a:pPr>
            <a:r>
              <a:rPr lang="tr-TR" altLang="tr-TR" sz="2000" b="1" dirty="0" smtClean="0"/>
              <a:t>YEMEK</a:t>
            </a:r>
          </a:p>
          <a:p>
            <a:pPr>
              <a:buNone/>
            </a:pPr>
            <a:r>
              <a:rPr lang="tr-TR" altLang="tr-TR" sz="2000" dirty="0" smtClean="0"/>
              <a:t>[0 10] kapalı </a:t>
            </a:r>
            <a:r>
              <a:rPr lang="tr-TR" altLang="tr-TR" sz="2000" smtClean="0"/>
              <a:t>aralığında değerlendirilsin</a:t>
            </a:r>
            <a:r>
              <a:rPr lang="tr-TR" altLang="tr-TR" sz="2000" dirty="0" smtClean="0"/>
              <a:t>.</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r>
              <a:rPr lang="tr-TR" altLang="tr-TR" sz="2000" b="1" dirty="0" smtClean="0"/>
              <a:t>SERVIS</a:t>
            </a:r>
          </a:p>
          <a:p>
            <a:pPr>
              <a:buNone/>
            </a:pPr>
            <a:r>
              <a:rPr lang="tr-TR" altLang="tr-TR" sz="2000" dirty="0" smtClean="0"/>
              <a:t>[0 10] kapalı </a:t>
            </a:r>
            <a:r>
              <a:rPr lang="tr-TR" altLang="tr-TR" sz="2000" smtClean="0"/>
              <a:t>aralığında değerlendirilsin</a:t>
            </a:r>
            <a:r>
              <a:rPr lang="tr-TR" altLang="tr-TR" sz="2000" dirty="0" smtClean="0"/>
              <a:t>.</a:t>
            </a:r>
          </a:p>
        </p:txBody>
      </p:sp>
      <p:pic>
        <p:nvPicPr>
          <p:cNvPr id="57346" name="Picture 2"/>
          <p:cNvPicPr>
            <a:picLocks noChangeAspect="1" noChangeArrowheads="1"/>
          </p:cNvPicPr>
          <p:nvPr/>
        </p:nvPicPr>
        <p:blipFill>
          <a:blip r:embed="rId2"/>
          <a:srcRect/>
          <a:stretch>
            <a:fillRect/>
          </a:stretch>
        </p:blipFill>
        <p:spPr bwMode="auto">
          <a:xfrm>
            <a:off x="5072066" y="642922"/>
            <a:ext cx="3857625" cy="1828800"/>
          </a:xfrm>
          <a:prstGeom prst="rect">
            <a:avLst/>
          </a:prstGeom>
          <a:noFill/>
          <a:ln w="9525">
            <a:noFill/>
            <a:miter lim="800000"/>
            <a:headEnd/>
            <a:tailEnd/>
          </a:ln>
          <a:effectLst/>
        </p:spPr>
      </p:pic>
      <p:pic>
        <p:nvPicPr>
          <p:cNvPr id="57347" name="Picture 3"/>
          <p:cNvPicPr>
            <a:picLocks noChangeAspect="1" noChangeArrowheads="1"/>
          </p:cNvPicPr>
          <p:nvPr/>
        </p:nvPicPr>
        <p:blipFill>
          <a:blip r:embed="rId3"/>
          <a:srcRect/>
          <a:stretch>
            <a:fillRect/>
          </a:stretch>
        </p:blipFill>
        <p:spPr bwMode="auto">
          <a:xfrm>
            <a:off x="5072066" y="2786062"/>
            <a:ext cx="382905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Örnek 4: Bahşiş – üyelik fonsiyonları</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endParaRPr lang="tr-TR" altLang="tr-TR" sz="2000" b="1" dirty="0" smtClean="0"/>
          </a:p>
          <a:p>
            <a:pPr>
              <a:buNone/>
            </a:pPr>
            <a:endParaRPr lang="tr-TR" altLang="tr-TR" sz="2000" b="1" dirty="0" smtClean="0"/>
          </a:p>
          <a:p>
            <a:pPr>
              <a:buNone/>
            </a:pPr>
            <a:r>
              <a:rPr lang="tr-TR" altLang="tr-TR" sz="2000" b="1" dirty="0" smtClean="0"/>
              <a:t>BAHŞİŞ</a:t>
            </a:r>
          </a:p>
          <a:p>
            <a:pPr>
              <a:buNone/>
            </a:pPr>
            <a:r>
              <a:rPr lang="tr-TR" altLang="tr-TR" sz="2000" dirty="0" smtClean="0"/>
              <a:t>[0 30] kapalı </a:t>
            </a:r>
            <a:r>
              <a:rPr lang="tr-TR" altLang="tr-TR" sz="2000" smtClean="0"/>
              <a:t>aralığında değerlendirilsin</a:t>
            </a:r>
            <a:r>
              <a:rPr lang="tr-TR" altLang="tr-TR" sz="2000" dirty="0" smtClean="0"/>
              <a:t>.</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p:txBody>
      </p:sp>
      <p:pic>
        <p:nvPicPr>
          <p:cNvPr id="58371" name="Picture 3"/>
          <p:cNvPicPr>
            <a:picLocks noChangeAspect="1" noChangeArrowheads="1"/>
          </p:cNvPicPr>
          <p:nvPr/>
        </p:nvPicPr>
        <p:blipFill>
          <a:blip r:embed="rId2"/>
          <a:srcRect/>
          <a:stretch>
            <a:fillRect/>
          </a:stretch>
        </p:blipFill>
        <p:spPr bwMode="auto">
          <a:xfrm>
            <a:off x="5072066" y="1071550"/>
            <a:ext cx="3800475" cy="181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Bulanık Mantık</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Font typeface="Arial" charset="0"/>
              <a:buChar char="•"/>
            </a:pPr>
            <a:r>
              <a:rPr lang="tr-TR" altLang="tr-TR" sz="2400" dirty="0" smtClean="0">
                <a:solidFill>
                  <a:srgbClr val="006600"/>
                </a:solidFill>
              </a:rPr>
              <a:t>İnsan sağduyusundan çıkan kuralları kullanır.</a:t>
            </a:r>
          </a:p>
          <a:p>
            <a:pPr>
              <a:buFont typeface="Arial" charset="0"/>
              <a:buChar char="•"/>
            </a:pPr>
            <a:r>
              <a:rPr lang="tr-TR" altLang="tr-TR" sz="2400" dirty="0" smtClean="0">
                <a:solidFill>
                  <a:srgbClr val="006600"/>
                </a:solidFill>
              </a:rPr>
              <a:t>Sözel değişkenlere ihtiyaç duyar.</a:t>
            </a:r>
          </a:p>
          <a:p>
            <a:pPr>
              <a:buFont typeface="Arial" charset="0"/>
              <a:buChar char="•"/>
            </a:pPr>
            <a:r>
              <a:rPr lang="tr-TR" altLang="tr-TR" sz="2400" dirty="0" smtClean="0">
                <a:solidFill>
                  <a:srgbClr val="006600"/>
                </a:solidFill>
              </a:rPr>
              <a:t>Çok sayıdaki giriş verileri ile çıkış verileri arasında ilişki kurmaya çalışan matematiksel bir modeldir.</a:t>
            </a:r>
          </a:p>
          <a:p>
            <a:pPr>
              <a:buFont typeface="Arial" charset="0"/>
              <a:buChar char="•"/>
            </a:pPr>
            <a:r>
              <a:rPr lang="tr-TR" altLang="tr-TR" sz="2400" dirty="0" smtClean="0">
                <a:solidFill>
                  <a:srgbClr val="006600"/>
                </a:solidFill>
              </a:rPr>
              <a:t>Kesin olmayan verilere toleranslı bir yaklaşımdır.</a:t>
            </a:r>
          </a:p>
          <a:p>
            <a:pPr>
              <a:buFont typeface="Arial" charset="0"/>
              <a:buChar char="•"/>
            </a:pPr>
            <a:r>
              <a:rPr lang="tr-TR" altLang="tr-TR" sz="2400" dirty="0" smtClean="0">
                <a:solidFill>
                  <a:srgbClr val="006600"/>
                </a:solidFill>
              </a:rPr>
              <a:t>Uzman deneyim ve birikimlerini kullanılır.</a:t>
            </a:r>
          </a:p>
          <a:p>
            <a:pPr>
              <a:buFont typeface="Arial" charset="0"/>
              <a:buChar char="•"/>
            </a:pPr>
            <a:r>
              <a:rPr lang="tr-TR" altLang="tr-TR" sz="2400" dirty="0" smtClean="0">
                <a:solidFill>
                  <a:srgbClr val="006600"/>
                </a:solidFill>
              </a:rPr>
              <a:t>Kontrol sistemlerinde başarılı bir şekilde uygulanmıştır.</a:t>
            </a:r>
          </a:p>
          <a:p>
            <a:pPr>
              <a:buNone/>
            </a:pPr>
            <a:endParaRPr lang="tr-TR" altLang="tr-TR" sz="800" dirty="0" smtClean="0"/>
          </a:p>
          <a:p>
            <a:pPr>
              <a:buFont typeface="Arial" charset="0"/>
              <a:buChar char="•"/>
            </a:pPr>
            <a:r>
              <a:rPr lang="tr-TR" altLang="tr-TR" sz="2400" dirty="0" smtClean="0">
                <a:solidFill>
                  <a:srgbClr val="0070C0"/>
                </a:solidFill>
              </a:rPr>
              <a:t>BM her probleme çare değildir.</a:t>
            </a:r>
          </a:p>
          <a:p>
            <a:pPr>
              <a:buFont typeface="Arial" charset="0"/>
              <a:buChar char="•"/>
            </a:pPr>
            <a:r>
              <a:rPr lang="tr-TR" altLang="tr-TR" sz="2400" dirty="0" smtClean="0">
                <a:solidFill>
                  <a:srgbClr val="0070C0"/>
                </a:solidFill>
              </a:rPr>
              <a:t>Bir problem için daha kolay ve modeli kesin olarak belirlenmiş bir çözüm yolu varsa BM kullanılmamalıdır.</a:t>
            </a:r>
          </a:p>
          <a:p>
            <a:pPr>
              <a:buFont typeface="Arial" charset="0"/>
              <a:buChar char="•"/>
            </a:pPr>
            <a:r>
              <a:rPr lang="tr-TR" altLang="tr-TR" sz="2400" dirty="0" smtClean="0">
                <a:solidFill>
                  <a:srgbClr val="0070C0"/>
                </a:solidFill>
              </a:rPr>
              <a:t>BM (YSA gibi) öğrenme becerisi yoktur.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Örnek 4: Bahşiş – kurallar</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r>
              <a:rPr lang="tr-TR" altLang="tr-TR" sz="2000" b="1" dirty="0" smtClean="0">
                <a:latin typeface="Courier New" pitchFamily="49" charset="0"/>
                <a:cs typeface="Courier New" pitchFamily="49" charset="0"/>
              </a:rPr>
              <a:t>Eğer YEMEK zayıf    ve SERVIS kötü ise BAHŞİŞ az</a:t>
            </a:r>
          </a:p>
          <a:p>
            <a:pPr>
              <a:buNone/>
            </a:pPr>
            <a:r>
              <a:rPr lang="tr-TR" altLang="tr-TR" sz="2000" b="1" dirty="0" smtClean="0">
                <a:latin typeface="Courier New" pitchFamily="49" charset="0"/>
                <a:cs typeface="Courier New" pitchFamily="49" charset="0"/>
              </a:rPr>
              <a:t>Eğer YEMEK zayıf    ve SERVIS orta ise BAHŞİŞ az</a:t>
            </a:r>
          </a:p>
          <a:p>
            <a:pPr>
              <a:buNone/>
            </a:pPr>
            <a:r>
              <a:rPr lang="tr-TR" altLang="tr-TR" sz="2000" b="1" dirty="0" smtClean="0">
                <a:latin typeface="Courier New" pitchFamily="49" charset="0"/>
                <a:cs typeface="Courier New" pitchFamily="49" charset="0"/>
              </a:rPr>
              <a:t>Eğer YEMEK zayıf    ve SERVIS iyi  ise BAHŞİŞ orta</a:t>
            </a:r>
          </a:p>
          <a:p>
            <a:pPr>
              <a:buNone/>
            </a:pPr>
            <a:endParaRPr lang="tr-TR" altLang="tr-TR" sz="2000" b="1" dirty="0" smtClean="0">
              <a:latin typeface="Courier New" pitchFamily="49" charset="0"/>
              <a:cs typeface="Courier New" pitchFamily="49" charset="0"/>
            </a:endParaRPr>
          </a:p>
          <a:p>
            <a:pPr>
              <a:buNone/>
            </a:pPr>
            <a:r>
              <a:rPr lang="tr-TR" altLang="tr-TR" sz="2000" b="1" dirty="0" smtClean="0">
                <a:latin typeface="Courier New" pitchFamily="49" charset="0"/>
                <a:cs typeface="Courier New" pitchFamily="49" charset="0"/>
              </a:rPr>
              <a:t>Eğer YEMEK orta     ve SERVIS kötü ise BAHŞİŞ az</a:t>
            </a:r>
          </a:p>
          <a:p>
            <a:pPr>
              <a:buNone/>
            </a:pPr>
            <a:r>
              <a:rPr lang="tr-TR" altLang="tr-TR" sz="2000" b="1" dirty="0" smtClean="0">
                <a:latin typeface="Courier New" pitchFamily="49" charset="0"/>
                <a:cs typeface="Courier New" pitchFamily="49" charset="0"/>
              </a:rPr>
              <a:t>Eğer YEMEK orta     ve SERVIS orta ise BAHŞİŞ orta</a:t>
            </a:r>
          </a:p>
          <a:p>
            <a:pPr>
              <a:buNone/>
            </a:pPr>
            <a:r>
              <a:rPr lang="tr-TR" altLang="tr-TR" sz="2000" b="1" dirty="0" smtClean="0">
                <a:latin typeface="Courier New" pitchFamily="49" charset="0"/>
                <a:cs typeface="Courier New" pitchFamily="49" charset="0"/>
              </a:rPr>
              <a:t>Eğer YEMEK orta     ve SERVIS iyi  ise BAHŞİŞ orta</a:t>
            </a:r>
          </a:p>
          <a:p>
            <a:pPr>
              <a:buNone/>
            </a:pPr>
            <a:endParaRPr lang="tr-TR" altLang="tr-TR" sz="2000" b="1" dirty="0" smtClean="0">
              <a:latin typeface="Courier New" pitchFamily="49" charset="0"/>
              <a:cs typeface="Courier New" pitchFamily="49" charset="0"/>
            </a:endParaRPr>
          </a:p>
          <a:p>
            <a:pPr>
              <a:buNone/>
            </a:pPr>
            <a:r>
              <a:rPr lang="tr-TR" altLang="tr-TR" sz="2000" b="1" dirty="0" smtClean="0">
                <a:latin typeface="Courier New" pitchFamily="49" charset="0"/>
                <a:cs typeface="Courier New" pitchFamily="49" charset="0"/>
              </a:rPr>
              <a:t>Eğer YEMEK mükemmel ve SERVIS kötü ise BAHŞİŞ orta</a:t>
            </a:r>
          </a:p>
          <a:p>
            <a:pPr>
              <a:buNone/>
            </a:pPr>
            <a:r>
              <a:rPr lang="tr-TR" altLang="tr-TR" sz="2000" b="1" dirty="0" smtClean="0">
                <a:latin typeface="Courier New" pitchFamily="49" charset="0"/>
                <a:cs typeface="Courier New" pitchFamily="49" charset="0"/>
              </a:rPr>
              <a:t>Eğer YEMEK mükemmel ve SERVIS orta ise BAHŞİŞ bol</a:t>
            </a:r>
          </a:p>
          <a:p>
            <a:pPr>
              <a:buNone/>
            </a:pPr>
            <a:r>
              <a:rPr lang="tr-TR" altLang="tr-TR" sz="2000" b="1" dirty="0" smtClean="0">
                <a:latin typeface="Courier New" pitchFamily="49" charset="0"/>
                <a:cs typeface="Courier New" pitchFamily="49" charset="0"/>
              </a:rPr>
              <a:t>Eğer YEMEK mükemmel ve SERVIS iyi  ise BAHŞİŞ bol</a:t>
            </a:r>
          </a:p>
          <a:p>
            <a:pPr>
              <a:buNone/>
            </a:pPr>
            <a:endParaRPr lang="tr-TR" altLang="tr-TR" sz="2000" b="1"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Örnek 4: Bahşiş – kurallar</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r>
              <a:rPr lang="tr-TR" altLang="tr-TR" sz="2000" b="1" dirty="0" smtClean="0">
                <a:latin typeface="Courier New" pitchFamily="49" charset="0"/>
                <a:cs typeface="Courier New" pitchFamily="49" charset="0"/>
              </a:rPr>
              <a:t>IF YEMEK zayıf    ve SERVIS kötü THEN BAHŞİŞ az</a:t>
            </a:r>
          </a:p>
          <a:p>
            <a:pPr>
              <a:buNone/>
            </a:pPr>
            <a:r>
              <a:rPr lang="tr-TR" altLang="tr-TR" sz="2000" b="1" dirty="0" smtClean="0">
                <a:latin typeface="Courier New" pitchFamily="49" charset="0"/>
                <a:cs typeface="Courier New" pitchFamily="49" charset="0"/>
              </a:rPr>
              <a:t>IF YEMEK zayıf    ve SERVIS orta THEN BAHŞİŞ az</a:t>
            </a:r>
          </a:p>
          <a:p>
            <a:pPr>
              <a:buNone/>
            </a:pPr>
            <a:r>
              <a:rPr lang="tr-TR" altLang="tr-TR" sz="2000" b="1" dirty="0" smtClean="0">
                <a:latin typeface="Courier New" pitchFamily="49" charset="0"/>
                <a:cs typeface="Courier New" pitchFamily="49" charset="0"/>
              </a:rPr>
              <a:t>IF YEMEK zayıf    ve SERVIS iyi  THEN BAHŞİŞ orta</a:t>
            </a:r>
          </a:p>
          <a:p>
            <a:pPr>
              <a:buNone/>
            </a:pPr>
            <a:endParaRPr lang="tr-TR" altLang="tr-TR" sz="2000" b="1" dirty="0" smtClean="0">
              <a:latin typeface="Courier New" pitchFamily="49" charset="0"/>
              <a:cs typeface="Courier New" pitchFamily="49" charset="0"/>
            </a:endParaRPr>
          </a:p>
          <a:p>
            <a:pPr>
              <a:buNone/>
            </a:pPr>
            <a:r>
              <a:rPr lang="tr-TR" altLang="tr-TR" sz="2000" b="1" dirty="0" smtClean="0">
                <a:latin typeface="Courier New" pitchFamily="49" charset="0"/>
                <a:cs typeface="Courier New" pitchFamily="49" charset="0"/>
              </a:rPr>
              <a:t>IF YEMEK orta     ve SERVIS kötü THEN BAHŞİŞ az</a:t>
            </a:r>
          </a:p>
          <a:p>
            <a:pPr>
              <a:buNone/>
            </a:pPr>
            <a:r>
              <a:rPr lang="tr-TR" altLang="tr-TR" sz="2000" b="1" dirty="0" smtClean="0">
                <a:latin typeface="Courier New" pitchFamily="49" charset="0"/>
                <a:cs typeface="Courier New" pitchFamily="49" charset="0"/>
              </a:rPr>
              <a:t>IF YEMEK orta     ve SERVIS orta THEN BAHŞİŞ orta</a:t>
            </a:r>
          </a:p>
          <a:p>
            <a:pPr>
              <a:buNone/>
            </a:pPr>
            <a:r>
              <a:rPr lang="tr-TR" altLang="tr-TR" sz="2000" b="1" dirty="0" smtClean="0">
                <a:latin typeface="Courier New" pitchFamily="49" charset="0"/>
                <a:cs typeface="Courier New" pitchFamily="49" charset="0"/>
              </a:rPr>
              <a:t>IF YEMEK orta     ve SERVIS iyi  THEN BAHŞİŞ orta</a:t>
            </a:r>
          </a:p>
          <a:p>
            <a:pPr>
              <a:buNone/>
            </a:pPr>
            <a:endParaRPr lang="tr-TR" altLang="tr-TR" sz="2000" b="1" dirty="0" smtClean="0">
              <a:latin typeface="Courier New" pitchFamily="49" charset="0"/>
              <a:cs typeface="Courier New" pitchFamily="49" charset="0"/>
            </a:endParaRPr>
          </a:p>
          <a:p>
            <a:pPr>
              <a:buNone/>
            </a:pPr>
            <a:r>
              <a:rPr lang="tr-TR" altLang="tr-TR" sz="2000" b="1" dirty="0" smtClean="0">
                <a:latin typeface="Courier New" pitchFamily="49" charset="0"/>
                <a:cs typeface="Courier New" pitchFamily="49" charset="0"/>
              </a:rPr>
              <a:t>IF YEMEK mükemmel ve SERVIS kötü THEN BAHŞİŞ orta</a:t>
            </a:r>
          </a:p>
          <a:p>
            <a:pPr>
              <a:buNone/>
            </a:pPr>
            <a:r>
              <a:rPr lang="tr-TR" altLang="tr-TR" sz="2000" b="1" dirty="0" smtClean="0">
                <a:latin typeface="Courier New" pitchFamily="49" charset="0"/>
                <a:cs typeface="Courier New" pitchFamily="49" charset="0"/>
              </a:rPr>
              <a:t>IF YEMEK mükemmel ve SERVIS orta THEN BAHŞİŞ bol</a:t>
            </a:r>
          </a:p>
          <a:p>
            <a:pPr>
              <a:buNone/>
            </a:pPr>
            <a:r>
              <a:rPr lang="tr-TR" altLang="tr-TR" sz="2000" b="1" dirty="0" smtClean="0">
                <a:latin typeface="Courier New" pitchFamily="49" charset="0"/>
                <a:cs typeface="Courier New" pitchFamily="49" charset="0"/>
              </a:rPr>
              <a:t>IF YEMEK mükemmel ve SERVIS iyi  THEN BAHŞİŞ bol</a:t>
            </a:r>
          </a:p>
          <a:p>
            <a:pPr>
              <a:buNone/>
            </a:pPr>
            <a:endParaRPr lang="tr-TR" altLang="tr-TR" sz="2000" b="1"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Örnek 4: Bahşiş – kurallar</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endParaRPr lang="tr-TR" altLang="tr-TR" sz="2000" dirty="0" smtClean="0">
              <a:latin typeface="Courier New" pitchFamily="49" charset="0"/>
              <a:cs typeface="Courier New" pitchFamily="49" charset="0"/>
            </a:endParaRPr>
          </a:p>
          <a:p>
            <a:pPr>
              <a:buNone/>
            </a:pPr>
            <a:r>
              <a:rPr lang="tr-TR" altLang="tr-TR" sz="2000" dirty="0" smtClean="0">
                <a:latin typeface="Courier New" pitchFamily="49" charset="0"/>
                <a:cs typeface="Courier New" pitchFamily="49" charset="0"/>
              </a:rPr>
              <a:t>                _____</a:t>
            </a:r>
            <a:r>
              <a:rPr lang="tr-TR" altLang="tr-TR" sz="2000" u="sng" dirty="0" smtClean="0">
                <a:latin typeface="Courier New" pitchFamily="49" charset="0"/>
                <a:cs typeface="Courier New" pitchFamily="49" charset="0"/>
              </a:rPr>
              <a:t>SERVİS______</a:t>
            </a:r>
          </a:p>
          <a:p>
            <a:pPr>
              <a:buNone/>
            </a:pPr>
            <a:r>
              <a:rPr lang="tr-TR" altLang="tr-TR" sz="2000" dirty="0" smtClean="0">
                <a:latin typeface="Courier New" pitchFamily="49" charset="0"/>
                <a:cs typeface="Courier New" pitchFamily="49" charset="0"/>
              </a:rPr>
              <a:t>      </a:t>
            </a:r>
            <a:r>
              <a:rPr lang="tr-TR" altLang="tr-TR" sz="2000" u="sng" dirty="0" smtClean="0">
                <a:latin typeface="Courier New" pitchFamily="49" charset="0"/>
                <a:cs typeface="Courier New" pitchFamily="49" charset="0"/>
              </a:rPr>
              <a:t>YEMEK</a:t>
            </a:r>
            <a:r>
              <a:rPr lang="tr-TR" altLang="tr-TR" sz="2000" dirty="0" smtClean="0">
                <a:latin typeface="Courier New" pitchFamily="49" charset="0"/>
                <a:cs typeface="Courier New" pitchFamily="49" charset="0"/>
              </a:rPr>
              <a:t>     Kötü   Orta  İyi</a:t>
            </a:r>
          </a:p>
          <a:p>
            <a:pPr>
              <a:buNone/>
            </a:pPr>
            <a:r>
              <a:rPr lang="tr-TR" altLang="tr-TR" sz="2000" dirty="0" smtClean="0">
                <a:latin typeface="Courier New" pitchFamily="49" charset="0"/>
                <a:cs typeface="Courier New" pitchFamily="49" charset="0"/>
              </a:rPr>
              <a:t>      Zayıf     </a:t>
            </a:r>
            <a:r>
              <a:rPr lang="tr-TR" altLang="tr-TR" sz="2000" b="1" dirty="0" smtClean="0">
                <a:latin typeface="Courier New" pitchFamily="49" charset="0"/>
                <a:cs typeface="Courier New" pitchFamily="49" charset="0"/>
              </a:rPr>
              <a:t>az     az    orta</a:t>
            </a:r>
          </a:p>
          <a:p>
            <a:pPr>
              <a:buNone/>
            </a:pPr>
            <a:r>
              <a:rPr lang="tr-TR" altLang="tr-TR" sz="2000" dirty="0" smtClean="0">
                <a:latin typeface="Courier New" pitchFamily="49" charset="0"/>
                <a:cs typeface="Courier New" pitchFamily="49" charset="0"/>
              </a:rPr>
              <a:t>      Orta      </a:t>
            </a:r>
            <a:r>
              <a:rPr lang="tr-TR" altLang="tr-TR" sz="2000" b="1" dirty="0" smtClean="0">
                <a:latin typeface="Courier New" pitchFamily="49" charset="0"/>
                <a:cs typeface="Courier New" pitchFamily="49" charset="0"/>
              </a:rPr>
              <a:t>az     orta  orta</a:t>
            </a:r>
          </a:p>
          <a:p>
            <a:pPr>
              <a:buNone/>
            </a:pPr>
            <a:r>
              <a:rPr lang="tr-TR" altLang="tr-TR" sz="2000" dirty="0" smtClean="0">
                <a:latin typeface="Courier New" pitchFamily="49" charset="0"/>
                <a:cs typeface="Courier New" pitchFamily="49" charset="0"/>
              </a:rPr>
              <a:t>      Mükemmel  </a:t>
            </a:r>
            <a:r>
              <a:rPr lang="tr-TR" altLang="tr-TR" sz="2000" b="1" dirty="0" smtClean="0">
                <a:latin typeface="Courier New" pitchFamily="49" charset="0"/>
                <a:cs typeface="Courier New" pitchFamily="49" charset="0"/>
              </a:rPr>
              <a:t>orta</a:t>
            </a:r>
            <a:r>
              <a:rPr lang="tr-TR" altLang="tr-TR" sz="2000" dirty="0" smtClean="0">
                <a:latin typeface="Courier New" pitchFamily="49" charset="0"/>
                <a:cs typeface="Courier New" pitchFamily="49" charset="0"/>
              </a:rPr>
              <a:t>   </a:t>
            </a:r>
            <a:r>
              <a:rPr lang="tr-TR" altLang="tr-TR" sz="2000" b="1" dirty="0" smtClean="0">
                <a:latin typeface="Courier New" pitchFamily="49" charset="0"/>
                <a:cs typeface="Courier New" pitchFamily="49" charset="0"/>
              </a:rPr>
              <a:t>bol</a:t>
            </a:r>
            <a:r>
              <a:rPr lang="tr-TR" altLang="tr-TR" sz="2000" dirty="0" smtClean="0">
                <a:latin typeface="Courier New" pitchFamily="49" charset="0"/>
                <a:cs typeface="Courier New" pitchFamily="49" charset="0"/>
              </a:rPr>
              <a:t>   </a:t>
            </a:r>
            <a:r>
              <a:rPr lang="tr-TR" altLang="tr-TR" sz="2000" b="1" dirty="0" smtClean="0">
                <a:latin typeface="Courier New" pitchFamily="49" charset="0"/>
                <a:cs typeface="Courier New" pitchFamily="49" charset="0"/>
              </a:rPr>
              <a:t>bol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Örnek 4: Bahşiş – kurallar</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endParaRPr lang="tr-TR" altLang="tr-TR" sz="2000" dirty="0" smtClean="0"/>
          </a:p>
          <a:p>
            <a:pPr>
              <a:buNone/>
            </a:pPr>
            <a:r>
              <a:rPr lang="tr-TR" altLang="tr-TR" sz="2000" dirty="0" smtClean="0"/>
              <a:t>Kuralların FIS’e aktarılması </a:t>
            </a:r>
          </a:p>
          <a:p>
            <a:pPr>
              <a:buNone/>
            </a:pPr>
            <a:r>
              <a:rPr lang="tr-TR" altLang="tr-TR" sz="2000" dirty="0" smtClean="0"/>
              <a:t>için Edit -&gt; Rules</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p:txBody>
      </p:sp>
      <p:pic>
        <p:nvPicPr>
          <p:cNvPr id="59394" name="Picture 2"/>
          <p:cNvPicPr>
            <a:picLocks noChangeAspect="1" noChangeArrowheads="1"/>
          </p:cNvPicPr>
          <p:nvPr/>
        </p:nvPicPr>
        <p:blipFill>
          <a:blip r:embed="rId2"/>
          <a:srcRect/>
          <a:stretch>
            <a:fillRect/>
          </a:stretch>
        </p:blipFill>
        <p:spPr bwMode="auto">
          <a:xfrm>
            <a:off x="3571868" y="738205"/>
            <a:ext cx="5486400" cy="461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Örnek 4: Bahşiş – kurallar</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endParaRPr lang="tr-TR" altLang="tr-TR" sz="2000" dirty="0" smtClean="0"/>
          </a:p>
          <a:p>
            <a:pPr>
              <a:buNone/>
            </a:pPr>
            <a:r>
              <a:rPr lang="tr-TR" altLang="tr-TR" sz="2000" dirty="0" smtClean="0"/>
              <a:t>“Rule Editor”de</a:t>
            </a:r>
          </a:p>
          <a:p>
            <a:pPr>
              <a:buNone/>
            </a:pPr>
            <a:r>
              <a:rPr lang="tr-TR" altLang="tr-TR" sz="2000" dirty="0" smtClean="0"/>
              <a:t>kurallar girilir.</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p:txBody>
      </p:sp>
      <p:pic>
        <p:nvPicPr>
          <p:cNvPr id="60418" name="Picture 2"/>
          <p:cNvPicPr>
            <a:picLocks noChangeAspect="1" noChangeArrowheads="1"/>
          </p:cNvPicPr>
          <p:nvPr/>
        </p:nvPicPr>
        <p:blipFill>
          <a:blip r:embed="rId2"/>
          <a:srcRect/>
          <a:stretch>
            <a:fillRect/>
          </a:stretch>
        </p:blipFill>
        <p:spPr bwMode="auto">
          <a:xfrm>
            <a:off x="3657632" y="714360"/>
            <a:ext cx="5486400" cy="461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Örnek 4: Bahşiş – çıkarım</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endParaRPr lang="tr-TR" altLang="tr-TR" sz="2000" dirty="0" smtClean="0"/>
          </a:p>
          <a:p>
            <a:pPr>
              <a:buNone/>
            </a:pPr>
            <a:r>
              <a:rPr lang="tr-TR" altLang="tr-TR" sz="2000" dirty="0" smtClean="0"/>
              <a:t>View menusunden</a:t>
            </a:r>
          </a:p>
          <a:p>
            <a:pPr>
              <a:buNone/>
            </a:pPr>
            <a:r>
              <a:rPr lang="tr-TR" altLang="tr-TR" sz="2000" dirty="0" smtClean="0"/>
              <a:t>“Rules” komutu ile</a:t>
            </a:r>
          </a:p>
          <a:p>
            <a:pPr>
              <a:buNone/>
            </a:pPr>
            <a:r>
              <a:rPr lang="tr-TR" altLang="tr-TR" sz="2000" dirty="0" smtClean="0"/>
              <a:t>bütün kurallar işletilebilir.</a:t>
            </a:r>
          </a:p>
          <a:p>
            <a:pPr>
              <a:buNone/>
            </a:pPr>
            <a:r>
              <a:rPr lang="tr-TR" altLang="tr-TR" sz="2000" dirty="0" smtClean="0"/>
              <a:t> </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p:txBody>
      </p:sp>
      <p:pic>
        <p:nvPicPr>
          <p:cNvPr id="61442" name="Picture 2"/>
          <p:cNvPicPr>
            <a:picLocks noChangeAspect="1" noChangeArrowheads="1"/>
          </p:cNvPicPr>
          <p:nvPr/>
        </p:nvPicPr>
        <p:blipFill>
          <a:blip r:embed="rId2"/>
          <a:srcRect/>
          <a:stretch>
            <a:fillRect/>
          </a:stretch>
        </p:blipFill>
        <p:spPr bwMode="auto">
          <a:xfrm>
            <a:off x="3500430" y="714360"/>
            <a:ext cx="5486400" cy="461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Örnek 4: Bahşiş – çıktı yüzeyi</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endParaRPr lang="tr-TR" altLang="tr-TR" sz="2000" dirty="0" smtClean="0"/>
          </a:p>
          <a:p>
            <a:pPr>
              <a:buNone/>
            </a:pPr>
            <a:r>
              <a:rPr lang="tr-TR" altLang="tr-TR" sz="2000" dirty="0" smtClean="0"/>
              <a:t>View menusunden</a:t>
            </a:r>
          </a:p>
          <a:p>
            <a:pPr>
              <a:buNone/>
            </a:pPr>
            <a:r>
              <a:rPr lang="tr-TR" altLang="tr-TR" sz="2000" dirty="0" smtClean="0"/>
              <a:t>“Surfaces” komutu ile</a:t>
            </a:r>
          </a:p>
          <a:p>
            <a:pPr>
              <a:buNone/>
            </a:pPr>
            <a:r>
              <a:rPr lang="tr-TR" altLang="tr-TR" sz="2000" dirty="0" smtClean="0"/>
              <a:t>FIS’in çıktısına dair</a:t>
            </a:r>
          </a:p>
          <a:p>
            <a:pPr>
              <a:buNone/>
            </a:pPr>
            <a:r>
              <a:rPr lang="tr-TR" altLang="tr-TR" sz="2000" dirty="0" smtClean="0"/>
              <a:t>Grafik elde edilir.</a:t>
            </a:r>
          </a:p>
          <a:p>
            <a:pPr>
              <a:buNone/>
            </a:pPr>
            <a:endParaRPr lang="tr-TR" altLang="tr-TR" sz="2000" dirty="0" smtClean="0"/>
          </a:p>
          <a:p>
            <a:pPr>
              <a:buNone/>
            </a:pPr>
            <a:r>
              <a:rPr lang="tr-TR" altLang="tr-TR" sz="2000" dirty="0" smtClean="0"/>
              <a:t> </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p:txBody>
      </p:sp>
      <p:pic>
        <p:nvPicPr>
          <p:cNvPr id="62466" name="Picture 2"/>
          <p:cNvPicPr>
            <a:picLocks noChangeAspect="1" noChangeArrowheads="1"/>
          </p:cNvPicPr>
          <p:nvPr/>
        </p:nvPicPr>
        <p:blipFill>
          <a:blip r:embed="rId2"/>
          <a:srcRect/>
          <a:stretch>
            <a:fillRect/>
          </a:stretch>
        </p:blipFill>
        <p:spPr bwMode="auto">
          <a:xfrm>
            <a:off x="3657600" y="714360"/>
            <a:ext cx="5486400" cy="461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Örnek 4: Bahşiş – sonuçlar</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r>
              <a:rPr lang="tr-TR" altLang="tr-TR" sz="2000" dirty="0" smtClean="0"/>
              <a:t>Burada elde edilen Fuzzy Sistemini, MATLAB komut satırında kullanmak</a:t>
            </a:r>
          </a:p>
          <a:p>
            <a:pPr>
              <a:buNone/>
            </a:pPr>
            <a:r>
              <a:rPr lang="tr-TR" altLang="tr-TR" sz="2000" dirty="0" smtClean="0"/>
              <a:t>için File -&gt; Export komutu </a:t>
            </a:r>
          </a:p>
          <a:p>
            <a:pPr>
              <a:buNone/>
            </a:pPr>
            <a:r>
              <a:rPr lang="tr-TR" altLang="tr-TR" sz="2000" dirty="0" smtClean="0"/>
              <a:t>ile kaydedilmelidir.</a:t>
            </a:r>
          </a:p>
          <a:p>
            <a:pPr>
              <a:buNone/>
            </a:pPr>
            <a:endParaRPr lang="tr-TR" altLang="tr-TR" sz="2000" dirty="0" smtClean="0"/>
          </a:p>
          <a:p>
            <a:pPr>
              <a:buNone/>
            </a:pPr>
            <a:endParaRPr lang="tr-TR" altLang="tr-TR" sz="2000" dirty="0" smtClean="0"/>
          </a:p>
          <a:p>
            <a:pPr>
              <a:buNone/>
            </a:pPr>
            <a:endParaRPr lang="tr-TR" altLang="tr-TR" sz="2000" dirty="0" smtClean="0"/>
          </a:p>
          <a:p>
            <a:pPr>
              <a:buNone/>
            </a:pPr>
            <a:r>
              <a:rPr lang="tr-TR" altLang="tr-TR" sz="2000" dirty="0" smtClean="0"/>
              <a:t>Fuzzy değişkeninin adı belirlendikten sonra, OK düğmesi tıklanır.</a:t>
            </a:r>
          </a:p>
          <a:p>
            <a:pPr>
              <a:buNone/>
            </a:pPr>
            <a:r>
              <a:rPr lang="tr-TR" altLang="tr-TR" sz="2000" dirty="0" smtClean="0"/>
              <a:t>Komut satırında, </a:t>
            </a:r>
            <a:r>
              <a:rPr lang="tr-TR" altLang="tr-TR" sz="2000" dirty="0" smtClean="0">
                <a:latin typeface="Courier New" pitchFamily="49" charset="0"/>
                <a:cs typeface="Courier New" pitchFamily="49" charset="0"/>
              </a:rPr>
              <a:t>whos</a:t>
            </a:r>
            <a:r>
              <a:rPr lang="tr-TR" altLang="tr-TR" sz="2000" dirty="0" smtClean="0"/>
              <a:t> komutu ile değişken bilgilerine erişilebilir.</a:t>
            </a:r>
          </a:p>
          <a:p>
            <a:pPr>
              <a:buNone/>
            </a:pPr>
            <a:endParaRPr lang="tr-TR" altLang="tr-TR" sz="2000" dirty="0" smtClean="0"/>
          </a:p>
          <a:p>
            <a:pPr>
              <a:buNone/>
            </a:pPr>
            <a:endParaRPr lang="tr-TR" altLang="tr-TR" sz="2000" dirty="0" smtClean="0"/>
          </a:p>
          <a:p>
            <a:pPr>
              <a:buNone/>
            </a:pPr>
            <a:endParaRPr lang="tr-TR" altLang="tr-TR" sz="2000" dirty="0" smtClean="0"/>
          </a:p>
          <a:p>
            <a:pPr>
              <a:buNone/>
            </a:pPr>
            <a:r>
              <a:rPr lang="tr-TR" altLang="tr-TR" sz="2000" dirty="0" smtClean="0"/>
              <a:t>Program pencereleri kapatılınca, çalışmayı </a:t>
            </a:r>
            <a:r>
              <a:rPr lang="tr-TR" altLang="tr-TR" sz="2000" dirty="0" smtClean="0">
                <a:latin typeface="Courier New" pitchFamily="49" charset="0"/>
                <a:cs typeface="Courier New" pitchFamily="49" charset="0"/>
              </a:rPr>
              <a:t>bahsis.fis</a:t>
            </a:r>
            <a:r>
              <a:rPr lang="tr-TR" altLang="tr-TR" sz="2000" dirty="0" smtClean="0"/>
              <a:t> olarak </a:t>
            </a:r>
          </a:p>
          <a:p>
            <a:pPr>
              <a:buNone/>
            </a:pPr>
            <a:r>
              <a:rPr lang="tr-TR" altLang="tr-TR" sz="2000" dirty="0" smtClean="0"/>
              <a:t>saklanabilir. Bu sayede daha sonra, bu bulanık sistem kullanılabilir.</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r>
              <a:rPr lang="tr-TR" altLang="tr-TR" sz="2000" dirty="0" smtClean="0"/>
              <a:t> </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p:txBody>
      </p:sp>
      <p:pic>
        <p:nvPicPr>
          <p:cNvPr id="63490" name="Picture 2"/>
          <p:cNvPicPr>
            <a:picLocks noChangeAspect="1" noChangeArrowheads="1"/>
          </p:cNvPicPr>
          <p:nvPr/>
        </p:nvPicPr>
        <p:blipFill>
          <a:blip r:embed="rId2"/>
          <a:srcRect/>
          <a:stretch>
            <a:fillRect/>
          </a:stretch>
        </p:blipFill>
        <p:spPr bwMode="auto">
          <a:xfrm>
            <a:off x="4929190" y="1071550"/>
            <a:ext cx="3581400" cy="1600200"/>
          </a:xfrm>
          <a:prstGeom prst="rect">
            <a:avLst/>
          </a:prstGeom>
          <a:noFill/>
          <a:ln w="9525">
            <a:noFill/>
            <a:miter lim="800000"/>
            <a:headEnd/>
            <a:tailEnd/>
          </a:ln>
          <a:effectLst/>
        </p:spPr>
      </p:pic>
      <p:pic>
        <p:nvPicPr>
          <p:cNvPr id="63491" name="Picture 3"/>
          <p:cNvPicPr>
            <a:picLocks noChangeAspect="1" noChangeArrowheads="1"/>
          </p:cNvPicPr>
          <p:nvPr/>
        </p:nvPicPr>
        <p:blipFill>
          <a:blip r:embed="rId3"/>
          <a:srcRect/>
          <a:stretch>
            <a:fillRect/>
          </a:stretch>
        </p:blipFill>
        <p:spPr bwMode="auto">
          <a:xfrm>
            <a:off x="428596" y="3619506"/>
            <a:ext cx="7743825" cy="95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Örnek 4: Bahşiş – komut satırında fis</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r>
              <a:rPr lang="tr-TR" altLang="tr-TR" sz="2000" dirty="0" smtClean="0"/>
              <a:t>Saklı dosyalardaki fis sistemleri, komut satırına bir değişken olarak </a:t>
            </a:r>
          </a:p>
          <a:p>
            <a:pPr>
              <a:buNone/>
            </a:pPr>
            <a:r>
              <a:rPr lang="tr-TR" altLang="tr-TR" sz="2000" dirty="0" smtClean="0"/>
              <a:t>alınabilir ve sistemin çıktısı hesaplanabilir. Örneğin:</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r>
              <a:rPr lang="tr-TR" altLang="tr-TR" sz="2000" b="1" dirty="0" smtClean="0"/>
              <a:t>Not:</a:t>
            </a:r>
            <a:r>
              <a:rPr lang="tr-TR" altLang="tr-TR" sz="2000" dirty="0" smtClean="0"/>
              <a:t> </a:t>
            </a:r>
            <a:r>
              <a:rPr lang="tr-TR" altLang="tr-TR" sz="2000" dirty="0" smtClean="0"/>
              <a:t>3</a:t>
            </a:r>
            <a:r>
              <a:rPr lang="tr-TR" altLang="tr-TR" sz="2000" dirty="0" smtClean="0"/>
              <a:t>. </a:t>
            </a:r>
            <a:r>
              <a:rPr lang="tr-TR" altLang="tr-TR" sz="2000" dirty="0" smtClean="0"/>
              <a:t>satırdaki komut </a:t>
            </a:r>
            <a:r>
              <a:rPr lang="tr-TR" altLang="tr-TR" sz="2000" dirty="0" smtClean="0"/>
              <a:t>aşağıdaki gibi </a:t>
            </a:r>
            <a:r>
              <a:rPr lang="tr-TR" altLang="tr-TR" sz="2000" dirty="0" smtClean="0"/>
              <a:t>de çalıştırılabilir:</a:t>
            </a:r>
            <a:endParaRPr lang="tr-TR" altLang="tr-TR" sz="2000" dirty="0" smtClean="0"/>
          </a:p>
          <a:p>
            <a:pPr>
              <a:buNone/>
            </a:pPr>
            <a:endParaRPr lang="tr-TR" altLang="tr-TR" sz="1100" dirty="0" smtClean="0"/>
          </a:p>
          <a:p>
            <a:pPr>
              <a:buNone/>
            </a:pPr>
            <a:r>
              <a:rPr lang="tr-TR" altLang="tr-TR" sz="2000" b="1" dirty="0" smtClean="0">
                <a:latin typeface="Courier New" pitchFamily="49" charset="0"/>
                <a:cs typeface="Courier New" pitchFamily="49" charset="0"/>
              </a:rPr>
              <a:t>&gt;&gt; verilecek_bahsis = evalfis(bm, [5 7])</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r>
              <a:rPr lang="tr-TR" altLang="tr-TR" sz="2000" dirty="0" smtClean="0"/>
              <a:t> </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p:txBody>
      </p:sp>
      <p:pic>
        <p:nvPicPr>
          <p:cNvPr id="64514" name="Picture 2"/>
          <p:cNvPicPr>
            <a:picLocks noChangeAspect="1" noChangeArrowheads="1"/>
          </p:cNvPicPr>
          <p:nvPr/>
        </p:nvPicPr>
        <p:blipFill>
          <a:blip r:embed="rId2"/>
          <a:srcRect/>
          <a:stretch>
            <a:fillRect/>
          </a:stretch>
        </p:blipFill>
        <p:spPr bwMode="auto">
          <a:xfrm>
            <a:off x="1071538" y="1643054"/>
            <a:ext cx="6534150" cy="2324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4. Kısım</a:t>
            </a:r>
          </a:p>
          <a:p>
            <a:pPr>
              <a:spcBef>
                <a:spcPct val="0"/>
              </a:spcBef>
            </a:pPr>
            <a:r>
              <a:rPr lang="tr-TR" sz="3200" dirty="0" smtClean="0">
                <a:solidFill>
                  <a:srgbClr val="FF0000"/>
                </a:solidFill>
                <a:latin typeface="+mn-lt"/>
                <a:cs typeface="Courier New" pitchFamily="49" charset="0"/>
              </a:rPr>
              <a:t>Uygulamalar</a:t>
            </a:r>
          </a:p>
          <a:p>
            <a:pPr>
              <a:spcBef>
                <a:spcPct val="0"/>
              </a:spcBef>
            </a:pPr>
            <a:endParaRPr lang="tr-TR" sz="3200" dirty="0" smtClean="0">
              <a:solidFill>
                <a:srgbClr val="FF0000"/>
              </a:solidFill>
              <a:latin typeface="+mn-lt"/>
              <a:cs typeface="Courier New" pitchFamily="49" charset="0"/>
            </a:endParaRPr>
          </a:p>
          <a:p>
            <a:pPr>
              <a:spcBef>
                <a:spcPct val="0"/>
              </a:spcBef>
            </a:pPr>
            <a:endParaRPr lang="tr-TR" sz="3200" dirty="0" smtClean="0">
              <a:solidFill>
                <a:srgbClr val="FF0000"/>
              </a:solidFill>
              <a:latin typeface="+mn-lt"/>
              <a:cs typeface="Courier New" pitchFamily="49" charset="0"/>
            </a:endParaRP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BM: Kim Geliştirdi?</a:t>
            </a:r>
            <a:endParaRPr lang="en-US" altLang="en-US" dirty="0" smtClean="0"/>
          </a:p>
        </p:txBody>
      </p:sp>
      <p:sp>
        <p:nvSpPr>
          <p:cNvPr id="3075" name="Text Box 4"/>
          <p:cNvSpPr>
            <a:spLocks noGrp="1" noChangeArrowheads="1"/>
          </p:cNvSpPr>
          <p:nvPr>
            <p:ph type="body" idx="1"/>
          </p:nvPr>
        </p:nvSpPr>
        <p:spPr>
          <a:xfrm>
            <a:off x="73054" y="500046"/>
            <a:ext cx="8713788" cy="4719638"/>
          </a:xfrm>
        </p:spPr>
        <p:txBody>
          <a:bodyPr/>
          <a:lstStyle/>
          <a:p>
            <a:pPr>
              <a:buFont typeface="Arial" charset="0"/>
              <a:buChar char="•"/>
            </a:pPr>
            <a:endParaRPr lang="tr-TR" altLang="tr-TR" sz="2000" dirty="0" smtClean="0"/>
          </a:p>
          <a:p>
            <a:pPr>
              <a:buFont typeface="Arial" charset="0"/>
              <a:buChar char="•"/>
            </a:pPr>
            <a:r>
              <a:rPr lang="tr-TR" altLang="tr-TR" sz="2000" dirty="0" smtClean="0"/>
              <a:t>1965 yılında Lütfü Aliasker Zade'nin yayınladığı bir makalenin sonucu oluşmuş bir mantık yapısıdır. </a:t>
            </a:r>
          </a:p>
          <a:p>
            <a:pPr>
              <a:buFont typeface="Arial" charset="0"/>
              <a:buChar char="•"/>
            </a:pPr>
            <a:endParaRPr lang="tr-TR" altLang="tr-TR" sz="2000" dirty="0" smtClean="0"/>
          </a:p>
          <a:p>
            <a:pPr>
              <a:buFont typeface="Arial" charset="0"/>
              <a:buChar char="•"/>
            </a:pPr>
            <a:r>
              <a:rPr lang="tr-TR" altLang="tr-TR" sz="2000" dirty="0" smtClean="0"/>
              <a:t>1921, Bakü - 2017, Kaliforniya</a:t>
            </a:r>
          </a:p>
          <a:p>
            <a:pPr>
              <a:buNone/>
            </a:pPr>
            <a:endParaRPr lang="tr-TR" altLang="tr-TR" sz="2000" dirty="0" smtClean="0"/>
          </a:p>
          <a:p>
            <a:pPr>
              <a:buFont typeface="Arial" charset="0"/>
              <a:buChar char="•"/>
            </a:pPr>
            <a:endParaRPr lang="tr-TR" altLang="tr-TR" sz="2000" dirty="0" smtClean="0"/>
          </a:p>
          <a:p>
            <a:pPr>
              <a:buFont typeface="Arial" charset="0"/>
              <a:buChar char="•"/>
            </a:pPr>
            <a:endParaRPr lang="tr-TR" altLang="tr-TR" sz="2000" dirty="0" smtClean="0"/>
          </a:p>
          <a:p>
            <a:pPr>
              <a:buFont typeface="Arial" charset="0"/>
              <a:buChar char="•"/>
            </a:pPr>
            <a:endParaRPr lang="tr-TR" altLang="tr-TR" sz="2000" dirty="0" smtClean="0"/>
          </a:p>
          <a:p>
            <a:pPr>
              <a:buFont typeface="Arial" charset="0"/>
              <a:buChar char="•"/>
            </a:pPr>
            <a:endParaRPr lang="tr-TR" altLang="tr-TR" sz="2000" dirty="0" smtClean="0"/>
          </a:p>
        </p:txBody>
      </p:sp>
      <p:pic>
        <p:nvPicPr>
          <p:cNvPr id="4097" name="Picture 1"/>
          <p:cNvPicPr>
            <a:picLocks noChangeAspect="1" noChangeArrowheads="1"/>
          </p:cNvPicPr>
          <p:nvPr/>
        </p:nvPicPr>
        <p:blipFill>
          <a:blip r:embed="rId2"/>
          <a:srcRect/>
          <a:stretch>
            <a:fillRect/>
          </a:stretch>
        </p:blipFill>
        <p:spPr bwMode="auto">
          <a:xfrm>
            <a:off x="6286512" y="1857368"/>
            <a:ext cx="2095500" cy="2962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U1. Görüntü İşleme </a:t>
            </a:r>
            <a:r>
              <a:rPr lang="tr-TR" altLang="en-US" sz="2800" dirty="0" smtClean="0"/>
              <a:t>(Contrast Enhencement)</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r>
              <a:rPr lang="tr-TR" altLang="tr-TR" sz="2000" dirty="0" smtClean="0"/>
              <a:t>Bulanık mantık kullanılarak, gri ölçekli (gray-scale) bir görüntünün kalitesini </a:t>
            </a:r>
          </a:p>
          <a:p>
            <a:pPr>
              <a:buNone/>
            </a:pPr>
            <a:r>
              <a:rPr lang="tr-TR" altLang="tr-TR" sz="2000" dirty="0" smtClean="0"/>
              <a:t>iyileştirmek mümkündür. Şu kurallar kullanılabilir.</a:t>
            </a:r>
          </a:p>
          <a:p>
            <a:pPr>
              <a:buNone/>
            </a:pPr>
            <a:r>
              <a:rPr lang="tr-TR" sz="2000" dirty="0" smtClean="0"/>
              <a:t>    </a:t>
            </a:r>
          </a:p>
          <a:p>
            <a:pPr>
              <a:buNone/>
            </a:pPr>
            <a:r>
              <a:rPr lang="tr-TR" sz="2000" dirty="0" smtClean="0"/>
              <a:t>IF a pixel is </a:t>
            </a:r>
            <a:r>
              <a:rPr lang="tr-TR" sz="2000" b="1" dirty="0" smtClean="0"/>
              <a:t>dark</a:t>
            </a:r>
            <a:r>
              <a:rPr lang="tr-TR" sz="2000" dirty="0" smtClean="0"/>
              <a:t>,   THEN make it </a:t>
            </a:r>
            <a:r>
              <a:rPr lang="tr-TR" sz="2000" b="1" dirty="0" smtClean="0"/>
              <a:t>darker</a:t>
            </a:r>
          </a:p>
          <a:p>
            <a:pPr>
              <a:buNone/>
            </a:pPr>
            <a:r>
              <a:rPr lang="tr-TR" sz="2000" dirty="0" smtClean="0"/>
              <a:t>IF a pixel is </a:t>
            </a:r>
            <a:r>
              <a:rPr lang="tr-TR" sz="2000" b="1" dirty="0" smtClean="0"/>
              <a:t>gray</a:t>
            </a:r>
            <a:r>
              <a:rPr lang="tr-TR" sz="2000" dirty="0" smtClean="0"/>
              <a:t>,   THEN make it </a:t>
            </a:r>
            <a:r>
              <a:rPr lang="tr-TR" sz="2000" b="1" dirty="0" smtClean="0"/>
              <a:t>gray</a:t>
            </a:r>
          </a:p>
          <a:p>
            <a:pPr>
              <a:buNone/>
            </a:pPr>
            <a:r>
              <a:rPr lang="tr-TR" sz="2000" dirty="0" smtClean="0"/>
              <a:t>IF a pixel is </a:t>
            </a:r>
            <a:r>
              <a:rPr lang="tr-TR" sz="2000" b="1" dirty="0" smtClean="0"/>
              <a:t>bright</a:t>
            </a:r>
            <a:r>
              <a:rPr lang="tr-TR" sz="2000" dirty="0" smtClean="0"/>
              <a:t>, THEN make it </a:t>
            </a:r>
            <a:r>
              <a:rPr lang="tr-TR" sz="2000" b="1" dirty="0" smtClean="0"/>
              <a:t>brighter</a:t>
            </a:r>
            <a:endParaRPr lang="tr-TR" altLang="tr-TR" sz="2000" b="1" dirty="0" smtClean="0"/>
          </a:p>
          <a:p>
            <a:pPr>
              <a:buNone/>
            </a:pPr>
            <a:endParaRPr lang="tr-TR" altLang="tr-TR" sz="2000" dirty="0" smtClean="0"/>
          </a:p>
          <a:p>
            <a:pPr>
              <a:buNone/>
            </a:pPr>
            <a:endParaRPr lang="tr-TR" altLang="tr-TR" sz="2000" dirty="0" smtClean="0"/>
          </a:p>
        </p:txBody>
      </p:sp>
      <p:pic>
        <p:nvPicPr>
          <p:cNvPr id="58370" name="Picture 2"/>
          <p:cNvPicPr>
            <a:picLocks noChangeAspect="1" noChangeArrowheads="1"/>
          </p:cNvPicPr>
          <p:nvPr/>
        </p:nvPicPr>
        <p:blipFill>
          <a:blip r:embed="rId2"/>
          <a:srcRect/>
          <a:stretch>
            <a:fillRect/>
          </a:stretch>
        </p:blipFill>
        <p:spPr bwMode="auto">
          <a:xfrm>
            <a:off x="5286380" y="1714492"/>
            <a:ext cx="3733793" cy="1036747"/>
          </a:xfrm>
          <a:prstGeom prst="rect">
            <a:avLst/>
          </a:prstGeom>
          <a:noFill/>
          <a:ln w="9525">
            <a:noFill/>
            <a:miter lim="800000"/>
            <a:headEnd/>
            <a:tailEnd/>
          </a:ln>
          <a:effectLst/>
        </p:spPr>
      </p:pic>
      <p:pic>
        <p:nvPicPr>
          <p:cNvPr id="58371" name="Picture 3"/>
          <p:cNvPicPr>
            <a:picLocks noChangeAspect="1" noChangeArrowheads="1"/>
          </p:cNvPicPr>
          <p:nvPr/>
        </p:nvPicPr>
        <p:blipFill>
          <a:blip r:embed="rId3"/>
          <a:srcRect/>
          <a:stretch>
            <a:fillRect/>
          </a:stretch>
        </p:blipFill>
        <p:spPr bwMode="auto">
          <a:xfrm>
            <a:off x="357158" y="3429004"/>
            <a:ext cx="3762375" cy="1819275"/>
          </a:xfrm>
          <a:prstGeom prst="rect">
            <a:avLst/>
          </a:prstGeom>
          <a:noFill/>
          <a:ln w="9525">
            <a:noFill/>
            <a:miter lim="800000"/>
            <a:headEnd/>
            <a:tailEnd/>
          </a:ln>
          <a:effectLst/>
        </p:spPr>
      </p:pic>
      <p:pic>
        <p:nvPicPr>
          <p:cNvPr id="58372" name="Picture 4"/>
          <p:cNvPicPr>
            <a:picLocks noChangeAspect="1" noChangeArrowheads="1"/>
          </p:cNvPicPr>
          <p:nvPr/>
        </p:nvPicPr>
        <p:blipFill>
          <a:blip r:embed="rId4"/>
          <a:srcRect/>
          <a:stretch>
            <a:fillRect/>
          </a:stretch>
        </p:blipFill>
        <p:spPr bwMode="auto">
          <a:xfrm>
            <a:off x="5072066" y="3429004"/>
            <a:ext cx="379095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r>
              <a:rPr lang="tr-TR" altLang="tr-TR" sz="2000" dirty="0" smtClean="0"/>
              <a:t>Kurallar girildikten sonra, çalışma </a:t>
            </a:r>
            <a:r>
              <a:rPr lang="tr-TR" altLang="tr-TR" sz="2000" b="1" dirty="0" smtClean="0"/>
              <a:t>gray.fis </a:t>
            </a:r>
            <a:r>
              <a:rPr lang="tr-TR" altLang="tr-TR" sz="2000" dirty="0" smtClean="0"/>
              <a:t>olarak kaydedilsin.</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p:txBody>
      </p:sp>
      <p:pic>
        <p:nvPicPr>
          <p:cNvPr id="59394" name="Picture 2"/>
          <p:cNvPicPr>
            <a:picLocks noChangeAspect="1" noChangeArrowheads="1"/>
          </p:cNvPicPr>
          <p:nvPr/>
        </p:nvPicPr>
        <p:blipFill>
          <a:blip r:embed="rId2"/>
          <a:srcRect/>
          <a:stretch>
            <a:fillRect/>
          </a:stretch>
        </p:blipFill>
        <p:spPr bwMode="auto">
          <a:xfrm>
            <a:off x="30479" y="1643054"/>
            <a:ext cx="4496617" cy="3786214"/>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a:srcRect/>
          <a:stretch>
            <a:fillRect/>
          </a:stretch>
        </p:blipFill>
        <p:spPr bwMode="auto">
          <a:xfrm>
            <a:off x="4605339" y="1635434"/>
            <a:ext cx="4500562" cy="3789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1800" b="1" dirty="0" smtClean="0"/>
              <a:t>Kodlama</a:t>
            </a:r>
          </a:p>
        </p:txBody>
      </p:sp>
      <p:sp>
        <p:nvSpPr>
          <p:cNvPr id="5" name="4 Metin kutusu"/>
          <p:cNvSpPr txBox="1"/>
          <p:nvPr/>
        </p:nvSpPr>
        <p:spPr>
          <a:xfrm>
            <a:off x="1694210" y="38080"/>
            <a:ext cx="6664004" cy="5355312"/>
          </a:xfrm>
          <a:prstGeom prst="rect">
            <a:avLst/>
          </a:prstGeom>
          <a:solidFill>
            <a:srgbClr val="FFFFFB"/>
          </a:solidFill>
          <a:ln>
            <a:solidFill>
              <a:schemeClr val="accent1"/>
            </a:solidFill>
          </a:ln>
        </p:spPr>
        <p:txBody>
          <a:bodyPr wrap="none" rtlCol="0">
            <a:spAutoFit/>
          </a:bodyPr>
          <a:lstStyle/>
          <a:p>
            <a:pPr algn="l">
              <a:spcBef>
                <a:spcPts val="0"/>
              </a:spcBef>
            </a:pPr>
            <a:r>
              <a:rPr lang="tr-TR" sz="1800" dirty="0" smtClean="0">
                <a:latin typeface="Courier New" pitchFamily="49" charset="0"/>
                <a:cs typeface="Courier New" pitchFamily="49" charset="0"/>
              </a:rPr>
              <a:t>clear;clc;</a:t>
            </a:r>
          </a:p>
          <a:p>
            <a:pPr algn="l">
              <a:spcBef>
                <a:spcPts val="0"/>
              </a:spcBef>
            </a:pPr>
            <a:r>
              <a:rPr lang="tr-TR" sz="1800" dirty="0" smtClean="0">
                <a:solidFill>
                  <a:srgbClr val="339966"/>
                </a:solidFill>
                <a:latin typeface="Courier New" pitchFamily="49" charset="0"/>
                <a:cs typeface="Courier New" pitchFamily="49" charset="0"/>
              </a:rPr>
              <a:t>% fis dosyasını al</a:t>
            </a:r>
            <a:endParaRPr lang="tr-TR" sz="1800" dirty="0" smtClean="0">
              <a:latin typeface="Courier New" pitchFamily="49" charset="0"/>
              <a:cs typeface="Courier New" pitchFamily="49" charset="0"/>
            </a:endParaRPr>
          </a:p>
          <a:p>
            <a:pPr algn="l">
              <a:spcBef>
                <a:spcPts val="0"/>
              </a:spcBef>
            </a:pPr>
            <a:r>
              <a:rPr lang="tr-TR" sz="1800" dirty="0" smtClean="0">
                <a:latin typeface="Courier New" pitchFamily="49" charset="0"/>
                <a:cs typeface="Courier New" pitchFamily="49" charset="0"/>
              </a:rPr>
              <a:t>g = readfis(</a:t>
            </a:r>
            <a:r>
              <a:rPr lang="tr-TR" sz="1800" dirty="0" smtClean="0">
                <a:solidFill>
                  <a:srgbClr val="7030A0"/>
                </a:solidFill>
                <a:latin typeface="Courier New" pitchFamily="49" charset="0"/>
                <a:cs typeface="Courier New" pitchFamily="49" charset="0"/>
              </a:rPr>
              <a:t>'gray.fis'</a:t>
            </a:r>
            <a:r>
              <a:rPr lang="tr-TR" sz="1800" dirty="0" smtClean="0">
                <a:latin typeface="Courier New" pitchFamily="49" charset="0"/>
                <a:cs typeface="Courier New" pitchFamily="49" charset="0"/>
              </a:rPr>
              <a:t>);</a:t>
            </a:r>
          </a:p>
          <a:p>
            <a:pPr algn="l">
              <a:spcBef>
                <a:spcPts val="0"/>
              </a:spcBef>
            </a:pPr>
            <a:endParaRPr lang="tr-TR" sz="1800" dirty="0" smtClean="0">
              <a:solidFill>
                <a:srgbClr val="339966"/>
              </a:solidFill>
              <a:latin typeface="Courier New" pitchFamily="49" charset="0"/>
              <a:cs typeface="Courier New" pitchFamily="49" charset="0"/>
            </a:endParaRPr>
          </a:p>
          <a:p>
            <a:pPr algn="l">
              <a:spcBef>
                <a:spcPts val="0"/>
              </a:spcBef>
            </a:pPr>
            <a:r>
              <a:rPr lang="tr-TR" sz="1800" dirty="0" smtClean="0">
                <a:solidFill>
                  <a:srgbClr val="339966"/>
                </a:solidFill>
                <a:latin typeface="Courier New" pitchFamily="49" charset="0"/>
                <a:cs typeface="Courier New" pitchFamily="49" charset="0"/>
              </a:rPr>
              <a:t>% Görüntü işlemleri</a:t>
            </a:r>
          </a:p>
          <a:p>
            <a:pPr algn="l">
              <a:spcBef>
                <a:spcPts val="0"/>
              </a:spcBef>
            </a:pPr>
            <a:r>
              <a:rPr lang="tr-TR" sz="1800" dirty="0" smtClean="0">
                <a:latin typeface="Courier New" pitchFamily="49" charset="0"/>
                <a:cs typeface="Courier New" pitchFamily="49" charset="0"/>
              </a:rPr>
              <a:t>A = imread(</a:t>
            </a:r>
            <a:r>
              <a:rPr lang="tr-TR" sz="1800" dirty="0" smtClean="0">
                <a:solidFill>
                  <a:srgbClr val="7030A0"/>
                </a:solidFill>
                <a:latin typeface="Courier New" pitchFamily="49" charset="0"/>
                <a:cs typeface="Courier New" pitchFamily="49" charset="0"/>
              </a:rPr>
              <a:t>'einstein.jpg'</a:t>
            </a:r>
            <a:r>
              <a:rPr lang="tr-TR" sz="1800" dirty="0" smtClean="0">
                <a:latin typeface="Courier New" pitchFamily="49" charset="0"/>
                <a:cs typeface="Courier New" pitchFamily="49" charset="0"/>
              </a:rPr>
              <a:t>); </a:t>
            </a:r>
            <a:r>
              <a:rPr lang="tr-TR" sz="1800" dirty="0" smtClean="0">
                <a:solidFill>
                  <a:srgbClr val="339966"/>
                </a:solidFill>
                <a:latin typeface="Courier New" pitchFamily="49" charset="0"/>
                <a:cs typeface="Courier New" pitchFamily="49" charset="0"/>
              </a:rPr>
              <a:t>% orjinal görüntü</a:t>
            </a:r>
          </a:p>
          <a:p>
            <a:pPr algn="l">
              <a:spcBef>
                <a:spcPts val="0"/>
              </a:spcBef>
            </a:pPr>
            <a:r>
              <a:rPr lang="tr-TR" sz="1800" dirty="0" smtClean="0">
                <a:latin typeface="Courier New" pitchFamily="49" charset="0"/>
                <a:cs typeface="Courier New" pitchFamily="49" charset="0"/>
              </a:rPr>
              <a:t>B = rgb2gray(A);  </a:t>
            </a:r>
            <a:r>
              <a:rPr lang="tr-TR" sz="1800" dirty="0" smtClean="0">
                <a:solidFill>
                  <a:srgbClr val="339966"/>
                </a:solidFill>
                <a:latin typeface="Courier New" pitchFamily="49" charset="0"/>
                <a:cs typeface="Courier New" pitchFamily="49" charset="0"/>
              </a:rPr>
              <a:t>% gri skala [0,255]</a:t>
            </a:r>
          </a:p>
          <a:p>
            <a:pPr algn="l">
              <a:spcBef>
                <a:spcPts val="0"/>
              </a:spcBef>
            </a:pPr>
            <a:r>
              <a:rPr lang="tr-TR" sz="1800" dirty="0" smtClean="0">
                <a:latin typeface="Courier New" pitchFamily="49" charset="0"/>
                <a:cs typeface="Courier New" pitchFamily="49" charset="0"/>
              </a:rPr>
              <a:t>C = im2double(B); </a:t>
            </a:r>
            <a:r>
              <a:rPr lang="tr-TR" sz="1800" dirty="0" smtClean="0">
                <a:solidFill>
                  <a:srgbClr val="339966"/>
                </a:solidFill>
                <a:latin typeface="Courier New" pitchFamily="49" charset="0"/>
                <a:cs typeface="Courier New" pitchFamily="49" charset="0"/>
              </a:rPr>
              <a:t>% gri skala [0,1]</a:t>
            </a:r>
          </a:p>
          <a:p>
            <a:pPr algn="l">
              <a:spcBef>
                <a:spcPts val="0"/>
              </a:spcBef>
            </a:pPr>
            <a:r>
              <a:rPr lang="tr-TR" sz="1800" dirty="0" smtClean="0">
                <a:latin typeface="Courier New" pitchFamily="49" charset="0"/>
                <a:cs typeface="Courier New" pitchFamily="49" charset="0"/>
              </a:rPr>
              <a:t>[satir sutun] = size(C);</a:t>
            </a:r>
          </a:p>
          <a:p>
            <a:pPr algn="l">
              <a:spcBef>
                <a:spcPts val="0"/>
              </a:spcBef>
            </a:pPr>
            <a:r>
              <a:rPr lang="tr-TR" sz="1800" dirty="0" smtClean="0">
                <a:latin typeface="Courier New" pitchFamily="49" charset="0"/>
                <a:cs typeface="Courier New" pitchFamily="49" charset="0"/>
              </a:rPr>
              <a:t>D = zeros(satir, sutun);</a:t>
            </a:r>
          </a:p>
          <a:p>
            <a:pPr algn="l">
              <a:spcBef>
                <a:spcPts val="0"/>
              </a:spcBef>
            </a:pPr>
            <a:endParaRPr lang="tr-TR" sz="1800" dirty="0" smtClean="0">
              <a:solidFill>
                <a:srgbClr val="339966"/>
              </a:solidFill>
              <a:latin typeface="Courier New" pitchFamily="49" charset="0"/>
              <a:cs typeface="Courier New" pitchFamily="49" charset="0"/>
            </a:endParaRPr>
          </a:p>
          <a:p>
            <a:pPr algn="l">
              <a:spcBef>
                <a:spcPts val="0"/>
              </a:spcBef>
            </a:pPr>
            <a:r>
              <a:rPr lang="tr-TR" sz="1800" dirty="0" smtClean="0">
                <a:solidFill>
                  <a:srgbClr val="339966"/>
                </a:solidFill>
                <a:latin typeface="Courier New" pitchFamily="49" charset="0"/>
                <a:cs typeface="Courier New" pitchFamily="49" charset="0"/>
              </a:rPr>
              <a:t>% Kuralları döngü içinde bütün pixellere uygula</a:t>
            </a:r>
          </a:p>
          <a:p>
            <a:pPr algn="l">
              <a:spcBef>
                <a:spcPts val="0"/>
              </a:spcBef>
            </a:pPr>
            <a:r>
              <a:rPr lang="tr-TR" sz="1800" dirty="0" smtClean="0">
                <a:solidFill>
                  <a:srgbClr val="0000FF"/>
                </a:solidFill>
                <a:latin typeface="Courier New" pitchFamily="49" charset="0"/>
                <a:cs typeface="Courier New" pitchFamily="49" charset="0"/>
              </a:rPr>
              <a:t>for</a:t>
            </a:r>
            <a:r>
              <a:rPr lang="tr-TR" sz="1800" dirty="0" smtClean="0">
                <a:latin typeface="Courier New" pitchFamily="49" charset="0"/>
                <a:cs typeface="Courier New" pitchFamily="49" charset="0"/>
              </a:rPr>
              <a:t> i=1:satir</a:t>
            </a:r>
          </a:p>
          <a:p>
            <a:pPr algn="l">
              <a:spcBef>
                <a:spcPts val="0"/>
              </a:spcBef>
            </a:pPr>
            <a:r>
              <a:rPr lang="tr-TR" sz="1800" dirty="0" smtClean="0">
                <a:latin typeface="Courier New" pitchFamily="49" charset="0"/>
                <a:cs typeface="Courier New" pitchFamily="49" charset="0"/>
              </a:rPr>
              <a:t>   D(i,:) = evalfis(C(i,:),g);</a:t>
            </a:r>
          </a:p>
          <a:p>
            <a:pPr algn="l">
              <a:spcBef>
                <a:spcPts val="0"/>
              </a:spcBef>
            </a:pPr>
            <a:r>
              <a:rPr lang="tr-TR" sz="1800" dirty="0" smtClean="0">
                <a:solidFill>
                  <a:srgbClr val="0000FF"/>
                </a:solidFill>
                <a:latin typeface="Courier New" pitchFamily="49" charset="0"/>
                <a:cs typeface="Courier New" pitchFamily="49" charset="0"/>
              </a:rPr>
              <a:t>End</a:t>
            </a:r>
          </a:p>
          <a:p>
            <a:pPr algn="l">
              <a:spcBef>
                <a:spcPts val="0"/>
              </a:spcBef>
            </a:pPr>
            <a:endParaRPr lang="tr-TR" sz="1800" dirty="0" smtClean="0">
              <a:solidFill>
                <a:srgbClr val="0000FF"/>
              </a:solidFill>
              <a:latin typeface="Courier New" pitchFamily="49" charset="0"/>
              <a:cs typeface="Courier New" pitchFamily="49" charset="0"/>
            </a:endParaRPr>
          </a:p>
          <a:p>
            <a:pPr algn="l">
              <a:spcBef>
                <a:spcPts val="0"/>
              </a:spcBef>
            </a:pPr>
            <a:r>
              <a:rPr lang="tr-TR" sz="1800" dirty="0" smtClean="0">
                <a:solidFill>
                  <a:srgbClr val="339966"/>
                </a:solidFill>
                <a:latin typeface="Courier New" pitchFamily="49" charset="0"/>
                <a:cs typeface="Courier New" pitchFamily="49" charset="0"/>
              </a:rPr>
              <a:t>% Sonuçları göster</a:t>
            </a:r>
          </a:p>
          <a:p>
            <a:pPr algn="l">
              <a:spcBef>
                <a:spcPts val="0"/>
              </a:spcBef>
            </a:pPr>
            <a:r>
              <a:rPr lang="tr-TR" sz="1800" dirty="0" smtClean="0">
                <a:latin typeface="Courier New" pitchFamily="49" charset="0"/>
                <a:cs typeface="Courier New" pitchFamily="49" charset="0"/>
              </a:rPr>
              <a:t>subplot(1,2,1); imshow(C); title(</a:t>
            </a:r>
            <a:r>
              <a:rPr lang="tr-TR" sz="1800" dirty="0" smtClean="0">
                <a:solidFill>
                  <a:srgbClr val="7030A0"/>
                </a:solidFill>
                <a:latin typeface="Courier New" pitchFamily="49" charset="0"/>
                <a:cs typeface="Courier New" pitchFamily="49" charset="0"/>
              </a:rPr>
              <a:t>'Orjinal'</a:t>
            </a:r>
            <a:r>
              <a:rPr lang="tr-TR" sz="1800" dirty="0" smtClean="0">
                <a:latin typeface="Courier New" pitchFamily="49" charset="0"/>
                <a:cs typeface="Courier New" pitchFamily="49" charset="0"/>
              </a:rPr>
              <a:t>)</a:t>
            </a:r>
          </a:p>
          <a:p>
            <a:pPr algn="l">
              <a:spcBef>
                <a:spcPts val="0"/>
              </a:spcBef>
            </a:pPr>
            <a:r>
              <a:rPr lang="tr-TR" sz="1800" dirty="0" smtClean="0">
                <a:latin typeface="Courier New" pitchFamily="49" charset="0"/>
                <a:cs typeface="Courier New" pitchFamily="49" charset="0"/>
              </a:rPr>
              <a:t>subplot(1,2,2); imshow(D); title(</a:t>
            </a:r>
            <a:r>
              <a:rPr lang="tr-TR" sz="1800" dirty="0" smtClean="0">
                <a:solidFill>
                  <a:srgbClr val="7030A0"/>
                </a:solidFill>
                <a:latin typeface="Courier New" pitchFamily="49" charset="0"/>
                <a:cs typeface="Courier New" pitchFamily="49" charset="0"/>
              </a:rPr>
              <a:t>'Yeni Hali'</a:t>
            </a:r>
            <a:r>
              <a:rPr lang="tr-TR" sz="18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638192"/>
            <a:ext cx="8713788" cy="4719638"/>
          </a:xfrm>
        </p:spPr>
        <p:txBody>
          <a:bodyPr/>
          <a:lstStyle/>
          <a:p>
            <a:pPr>
              <a:buNone/>
            </a:pPr>
            <a:endParaRPr lang="tr-TR" altLang="tr-TR" sz="2000" dirty="0" smtClean="0"/>
          </a:p>
          <a:p>
            <a:pPr>
              <a:buNone/>
            </a:pPr>
            <a:endParaRPr lang="tr-TR" altLang="tr-TR" sz="2000" dirty="0" smtClean="0"/>
          </a:p>
        </p:txBody>
      </p:sp>
      <p:pic>
        <p:nvPicPr>
          <p:cNvPr id="60418" name="Picture 2"/>
          <p:cNvPicPr>
            <a:picLocks noChangeAspect="1" noChangeArrowheads="1"/>
          </p:cNvPicPr>
          <p:nvPr/>
        </p:nvPicPr>
        <p:blipFill>
          <a:blip r:embed="rId2"/>
          <a:srcRect/>
          <a:stretch>
            <a:fillRect/>
          </a:stretch>
        </p:blipFill>
        <p:spPr bwMode="auto">
          <a:xfrm>
            <a:off x="1828800" y="419100"/>
            <a:ext cx="54864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U2. Sıcaklık Kontrolü</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r>
              <a:rPr lang="tr-TR" altLang="tr-TR" sz="2000" dirty="0" smtClean="0"/>
              <a:t>Bulanık mantık kullanılarak, bir odanın sıcaklığını sabit bir değerde tutan </a:t>
            </a:r>
          </a:p>
          <a:p>
            <a:pPr>
              <a:buNone/>
            </a:pPr>
            <a:r>
              <a:rPr lang="tr-TR" altLang="tr-TR" sz="2000" dirty="0" smtClean="0"/>
              <a:t>bir kontrol sistemi tasarlanabilir. </a:t>
            </a:r>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2000" dirty="0" smtClean="0"/>
          </a:p>
          <a:p>
            <a:pPr>
              <a:buNone/>
            </a:pPr>
            <a:endParaRPr lang="tr-TR" altLang="tr-TR" sz="1050" dirty="0" smtClean="0"/>
          </a:p>
          <a:p>
            <a:pPr>
              <a:buNone/>
            </a:pPr>
            <a:r>
              <a:rPr lang="tr-TR" altLang="tr-TR" sz="2000" dirty="0" smtClean="0"/>
              <a:t>Uygulamada, sisteme giriş olarak olarak verilen parametrenin (T)</a:t>
            </a:r>
          </a:p>
          <a:p>
            <a:pPr>
              <a:buNone/>
            </a:pPr>
            <a:r>
              <a:rPr lang="tr-TR" altLang="tr-TR" sz="2000" dirty="0" smtClean="0"/>
              <a:t>hatası H, ve bu hatanın değişimi dH olsun. Buna göre</a:t>
            </a:r>
          </a:p>
          <a:p>
            <a:pPr lvl="3">
              <a:buNone/>
            </a:pPr>
            <a:r>
              <a:rPr lang="tr-TR" altLang="tr-TR" sz="1600" dirty="0" smtClean="0"/>
              <a:t> </a:t>
            </a:r>
            <a:r>
              <a:rPr lang="tr-TR" altLang="tr-TR" sz="2000" dirty="0" smtClean="0"/>
              <a:t>H = T – T</a:t>
            </a:r>
            <a:r>
              <a:rPr lang="tr-TR" altLang="tr-TR" sz="2000" baseline="-25000" dirty="0" smtClean="0"/>
              <a:t>0</a:t>
            </a:r>
            <a:r>
              <a:rPr lang="tr-TR" altLang="tr-TR" sz="2000" dirty="0" smtClean="0"/>
              <a:t>                    =&gt;    H(</a:t>
            </a:r>
            <a:r>
              <a:rPr lang="tr-TR" altLang="tr-TR" sz="2000" i="1" dirty="0" smtClean="0"/>
              <a:t>k</a:t>
            </a:r>
            <a:r>
              <a:rPr lang="tr-TR" altLang="tr-TR" sz="2000" dirty="0" smtClean="0"/>
              <a:t>) = T(k) – T</a:t>
            </a:r>
            <a:r>
              <a:rPr lang="tr-TR" altLang="tr-TR" sz="2000" baseline="-25000" dirty="0" smtClean="0"/>
              <a:t>0</a:t>
            </a:r>
            <a:r>
              <a:rPr lang="tr-TR" altLang="tr-TR" sz="2000" dirty="0" smtClean="0"/>
              <a:t>.         </a:t>
            </a:r>
            <a:r>
              <a:rPr lang="tr-TR" altLang="tr-TR" sz="2000" i="1" dirty="0" smtClean="0"/>
              <a:t>k</a:t>
            </a:r>
            <a:r>
              <a:rPr lang="tr-TR" altLang="tr-TR" sz="2000" dirty="0" smtClean="0"/>
              <a:t> = 1, 2, 3, ...</a:t>
            </a:r>
            <a:endParaRPr lang="tr-TR" altLang="tr-TR" sz="2000" baseline="-25000" dirty="0" smtClean="0"/>
          </a:p>
          <a:p>
            <a:pPr lvl="3">
              <a:buNone/>
            </a:pPr>
            <a:r>
              <a:rPr lang="tr-TR" altLang="tr-TR" sz="2000" dirty="0" smtClean="0"/>
              <a:t>dH = H(yeni) – H(eski) =&gt;   dH(</a:t>
            </a:r>
            <a:r>
              <a:rPr lang="tr-TR" altLang="tr-TR" sz="2000" i="1" dirty="0" smtClean="0"/>
              <a:t>k</a:t>
            </a:r>
            <a:r>
              <a:rPr lang="tr-TR" altLang="tr-TR" sz="2000" dirty="0" smtClean="0"/>
              <a:t>) = H(</a:t>
            </a:r>
            <a:r>
              <a:rPr lang="tr-TR" altLang="tr-TR" sz="2000" i="1" dirty="0" smtClean="0"/>
              <a:t>k</a:t>
            </a:r>
            <a:r>
              <a:rPr lang="tr-TR" altLang="tr-TR" sz="2000" dirty="0" smtClean="0"/>
              <a:t>) – H(</a:t>
            </a:r>
            <a:r>
              <a:rPr lang="tr-TR" altLang="tr-TR" sz="2000" i="1" dirty="0" smtClean="0"/>
              <a:t>k</a:t>
            </a:r>
            <a:r>
              <a:rPr lang="tr-TR" altLang="tr-TR" sz="2000" dirty="0" smtClean="0"/>
              <a:t>–1)</a:t>
            </a:r>
          </a:p>
        </p:txBody>
      </p:sp>
      <p:pic>
        <p:nvPicPr>
          <p:cNvPr id="68610" name="Picture 2"/>
          <p:cNvPicPr>
            <a:picLocks noChangeAspect="1" noChangeArrowheads="1"/>
          </p:cNvPicPr>
          <p:nvPr/>
        </p:nvPicPr>
        <p:blipFill>
          <a:blip r:embed="rId2"/>
          <a:srcRect/>
          <a:stretch>
            <a:fillRect/>
          </a:stretch>
        </p:blipFill>
        <p:spPr bwMode="auto">
          <a:xfrm>
            <a:off x="1214414" y="1500178"/>
            <a:ext cx="6429375" cy="2028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1800" b="1" dirty="0" smtClean="0"/>
              <a:t>Tasarım:</a:t>
            </a:r>
          </a:p>
        </p:txBody>
      </p:sp>
      <p:pic>
        <p:nvPicPr>
          <p:cNvPr id="69636" name="Picture 4"/>
          <p:cNvPicPr>
            <a:picLocks noChangeAspect="1" noChangeArrowheads="1"/>
          </p:cNvPicPr>
          <p:nvPr/>
        </p:nvPicPr>
        <p:blipFill>
          <a:blip r:embed="rId2"/>
          <a:srcRect/>
          <a:stretch>
            <a:fillRect/>
          </a:stretch>
        </p:blipFill>
        <p:spPr bwMode="auto">
          <a:xfrm>
            <a:off x="1819275" y="409575"/>
            <a:ext cx="5505450" cy="4895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1800" b="1" dirty="0" smtClean="0"/>
              <a:t>Üyelik Fonksiyonları (N=Negatif, S=Sıfır, P=Pozitif)</a:t>
            </a:r>
          </a:p>
        </p:txBody>
      </p:sp>
      <p:pic>
        <p:nvPicPr>
          <p:cNvPr id="70659" name="Picture 3"/>
          <p:cNvPicPr>
            <a:picLocks noChangeAspect="1" noChangeArrowheads="1"/>
          </p:cNvPicPr>
          <p:nvPr/>
        </p:nvPicPr>
        <p:blipFill>
          <a:blip r:embed="rId2"/>
          <a:srcRect/>
          <a:stretch>
            <a:fillRect/>
          </a:stretch>
        </p:blipFill>
        <p:spPr bwMode="auto">
          <a:xfrm>
            <a:off x="4786314" y="928674"/>
            <a:ext cx="3838575" cy="1847850"/>
          </a:xfrm>
          <a:prstGeom prst="rect">
            <a:avLst/>
          </a:prstGeom>
          <a:noFill/>
          <a:ln w="9525">
            <a:noFill/>
            <a:miter lim="800000"/>
            <a:headEnd/>
            <a:tailEnd/>
          </a:ln>
          <a:effectLst/>
        </p:spPr>
      </p:pic>
      <p:pic>
        <p:nvPicPr>
          <p:cNvPr id="70661" name="Picture 5"/>
          <p:cNvPicPr>
            <a:picLocks noChangeAspect="1" noChangeArrowheads="1"/>
          </p:cNvPicPr>
          <p:nvPr/>
        </p:nvPicPr>
        <p:blipFill>
          <a:blip r:embed="rId3"/>
          <a:srcRect/>
          <a:stretch>
            <a:fillRect/>
          </a:stretch>
        </p:blipFill>
        <p:spPr bwMode="auto">
          <a:xfrm>
            <a:off x="357158" y="928674"/>
            <a:ext cx="3867150" cy="1819275"/>
          </a:xfrm>
          <a:prstGeom prst="rect">
            <a:avLst/>
          </a:prstGeom>
          <a:noFill/>
          <a:ln w="9525">
            <a:noFill/>
            <a:miter lim="800000"/>
            <a:headEnd/>
            <a:tailEnd/>
          </a:ln>
          <a:effectLst/>
        </p:spPr>
      </p:pic>
      <p:pic>
        <p:nvPicPr>
          <p:cNvPr id="70662" name="Picture 6"/>
          <p:cNvPicPr>
            <a:picLocks noChangeAspect="1" noChangeArrowheads="1"/>
          </p:cNvPicPr>
          <p:nvPr/>
        </p:nvPicPr>
        <p:blipFill>
          <a:blip r:embed="rId4"/>
          <a:srcRect/>
          <a:stretch>
            <a:fillRect/>
          </a:stretch>
        </p:blipFill>
        <p:spPr bwMode="auto">
          <a:xfrm>
            <a:off x="2357422" y="3143252"/>
            <a:ext cx="3810000" cy="181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2000" b="1" dirty="0" smtClean="0"/>
              <a:t>Kurallar:</a:t>
            </a:r>
          </a:p>
          <a:p>
            <a:pPr>
              <a:buNone/>
            </a:pPr>
            <a:endParaRPr lang="tr-TR" altLang="tr-TR" sz="1800" dirty="0" smtClean="0">
              <a:solidFill>
                <a:srgbClr val="006600"/>
              </a:solidFill>
            </a:endParaRPr>
          </a:p>
          <a:p>
            <a:pPr>
              <a:buNone/>
            </a:pPr>
            <a:r>
              <a:rPr lang="tr-TR" altLang="tr-TR" sz="2000" dirty="0" smtClean="0">
                <a:solidFill>
                  <a:srgbClr val="0000FF"/>
                </a:solidFill>
              </a:rPr>
              <a:t> Hata  = { N, S, P}</a:t>
            </a:r>
          </a:p>
          <a:p>
            <a:pPr>
              <a:buNone/>
            </a:pPr>
            <a:r>
              <a:rPr lang="tr-TR" altLang="tr-TR" sz="2000" dirty="0" smtClean="0">
                <a:solidFill>
                  <a:srgbClr val="FF0000"/>
                </a:solidFill>
              </a:rPr>
              <a:t>dHata = {N, S, P}</a:t>
            </a:r>
          </a:p>
          <a:p>
            <a:pPr>
              <a:buNone/>
            </a:pPr>
            <a:r>
              <a:rPr lang="tr-TR" altLang="tr-TR" sz="2000" dirty="0" smtClean="0">
                <a:solidFill>
                  <a:srgbClr val="006600"/>
                </a:solidFill>
              </a:rPr>
              <a:t>      dT = {N, S, P}</a:t>
            </a:r>
          </a:p>
          <a:p>
            <a:pPr>
              <a:buNone/>
            </a:pPr>
            <a:endParaRPr lang="tr-TR" altLang="tr-TR" sz="1800" dirty="0" smtClean="0">
              <a:solidFill>
                <a:srgbClr val="006600"/>
              </a:solidFill>
            </a:endParaRPr>
          </a:p>
          <a:p>
            <a:pPr>
              <a:buNone/>
            </a:pPr>
            <a:endParaRPr lang="tr-TR" altLang="tr-TR" sz="1800" dirty="0" smtClean="0">
              <a:solidFill>
                <a:srgbClr val="006600"/>
              </a:solidFill>
            </a:endParaRPr>
          </a:p>
          <a:p>
            <a:pPr lvl="1">
              <a:buNone/>
            </a:pPr>
            <a:r>
              <a:rPr lang="tr-TR" altLang="tr-TR" sz="2400" b="1" dirty="0" smtClean="0">
                <a:solidFill>
                  <a:srgbClr val="FF0000"/>
                </a:solidFill>
                <a:latin typeface="Courier New" pitchFamily="49" charset="0"/>
                <a:cs typeface="Courier New" pitchFamily="49" charset="0"/>
              </a:rPr>
              <a:t>    N   S   P</a:t>
            </a:r>
          </a:p>
          <a:p>
            <a:pPr lvl="1">
              <a:buNone/>
            </a:pPr>
            <a:r>
              <a:rPr lang="tr-TR" altLang="tr-TR" sz="2400" b="1" dirty="0" smtClean="0">
                <a:solidFill>
                  <a:srgbClr val="0000FF"/>
                </a:solidFill>
                <a:latin typeface="Courier New" pitchFamily="49" charset="0"/>
                <a:cs typeface="Courier New" pitchFamily="49" charset="0"/>
              </a:rPr>
              <a:t>N</a:t>
            </a:r>
            <a:r>
              <a:rPr lang="tr-TR" altLang="tr-TR" sz="2400" b="1" dirty="0" smtClean="0">
                <a:latin typeface="Courier New" pitchFamily="49" charset="0"/>
                <a:cs typeface="Courier New" pitchFamily="49" charset="0"/>
              </a:rPr>
              <a:t>   </a:t>
            </a:r>
            <a:r>
              <a:rPr lang="tr-TR" altLang="tr-TR" sz="2400" b="1" dirty="0" smtClean="0">
                <a:solidFill>
                  <a:srgbClr val="006600"/>
                </a:solidFill>
                <a:latin typeface="Courier New" pitchFamily="49" charset="0"/>
                <a:cs typeface="Courier New" pitchFamily="49" charset="0"/>
              </a:rPr>
              <a:t>P   P   S</a:t>
            </a:r>
          </a:p>
          <a:p>
            <a:pPr lvl="1">
              <a:buNone/>
            </a:pPr>
            <a:r>
              <a:rPr lang="tr-TR" altLang="tr-TR" sz="2400" b="1" dirty="0" smtClean="0">
                <a:solidFill>
                  <a:srgbClr val="0000FF"/>
                </a:solidFill>
                <a:latin typeface="Courier New" pitchFamily="49" charset="0"/>
                <a:cs typeface="Courier New" pitchFamily="49" charset="0"/>
              </a:rPr>
              <a:t>S   </a:t>
            </a:r>
            <a:r>
              <a:rPr lang="tr-TR" altLang="tr-TR" sz="2400" b="1" dirty="0" smtClean="0">
                <a:solidFill>
                  <a:srgbClr val="006600"/>
                </a:solidFill>
                <a:latin typeface="Courier New" pitchFamily="49" charset="0"/>
                <a:cs typeface="Courier New" pitchFamily="49" charset="0"/>
              </a:rPr>
              <a:t>P   S   N</a:t>
            </a:r>
          </a:p>
          <a:p>
            <a:pPr lvl="1">
              <a:buNone/>
            </a:pPr>
            <a:r>
              <a:rPr lang="tr-TR" altLang="tr-TR" sz="2400" b="1" dirty="0" smtClean="0">
                <a:solidFill>
                  <a:srgbClr val="0000FF"/>
                </a:solidFill>
                <a:latin typeface="Courier New" pitchFamily="49" charset="0"/>
                <a:cs typeface="Courier New" pitchFamily="49" charset="0"/>
              </a:rPr>
              <a:t>P   </a:t>
            </a:r>
            <a:r>
              <a:rPr lang="tr-TR" altLang="tr-TR" sz="2400" b="1" dirty="0" smtClean="0">
                <a:solidFill>
                  <a:srgbClr val="006600"/>
                </a:solidFill>
                <a:latin typeface="Courier New" pitchFamily="49" charset="0"/>
                <a:cs typeface="Courier New" pitchFamily="49" charset="0"/>
              </a:rPr>
              <a:t>S   N   N</a:t>
            </a:r>
          </a:p>
        </p:txBody>
      </p:sp>
      <p:pic>
        <p:nvPicPr>
          <p:cNvPr id="71682" name="Picture 2"/>
          <p:cNvPicPr>
            <a:picLocks noChangeAspect="1" noChangeArrowheads="1"/>
          </p:cNvPicPr>
          <p:nvPr/>
        </p:nvPicPr>
        <p:blipFill>
          <a:blip r:embed="rId2"/>
          <a:srcRect/>
          <a:stretch>
            <a:fillRect/>
          </a:stretch>
        </p:blipFill>
        <p:spPr bwMode="auto">
          <a:xfrm>
            <a:off x="3657600" y="785798"/>
            <a:ext cx="5486400" cy="461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1800" b="1" dirty="0" smtClean="0"/>
              <a:t>Sonuç:</a:t>
            </a:r>
          </a:p>
        </p:txBody>
      </p:sp>
      <p:pic>
        <p:nvPicPr>
          <p:cNvPr id="72708" name="Picture 4"/>
          <p:cNvPicPr>
            <a:picLocks noChangeAspect="1" noChangeArrowheads="1"/>
          </p:cNvPicPr>
          <p:nvPr/>
        </p:nvPicPr>
        <p:blipFill>
          <a:blip r:embed="rId2"/>
          <a:srcRect/>
          <a:stretch>
            <a:fillRect/>
          </a:stretch>
        </p:blipFill>
        <p:spPr bwMode="auto">
          <a:xfrm>
            <a:off x="285720" y="642923"/>
            <a:ext cx="4751141" cy="4000527"/>
          </a:xfrm>
          <a:prstGeom prst="rect">
            <a:avLst/>
          </a:prstGeom>
          <a:noFill/>
          <a:ln w="9525">
            <a:noFill/>
            <a:miter lim="800000"/>
            <a:headEnd/>
            <a:tailEnd/>
          </a:ln>
          <a:effectLst/>
        </p:spPr>
      </p:pic>
      <p:pic>
        <p:nvPicPr>
          <p:cNvPr id="72709" name="Picture 5"/>
          <p:cNvPicPr>
            <a:picLocks noChangeAspect="1" noChangeArrowheads="1"/>
          </p:cNvPicPr>
          <p:nvPr/>
        </p:nvPicPr>
        <p:blipFill>
          <a:blip r:embed="rId3"/>
          <a:srcRect/>
          <a:stretch>
            <a:fillRect/>
          </a:stretch>
        </p:blipFill>
        <p:spPr bwMode="auto">
          <a:xfrm>
            <a:off x="5216396" y="642922"/>
            <a:ext cx="3817883"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1800" b="1" dirty="0" smtClean="0"/>
              <a:t>Kodlama:</a:t>
            </a:r>
          </a:p>
          <a:p>
            <a:pPr>
              <a:buNone/>
            </a:pPr>
            <a:r>
              <a:rPr lang="tr-TR" altLang="tr-TR" sz="1800" b="1" dirty="0" smtClean="0"/>
              <a:t>1. YOL</a:t>
            </a:r>
          </a:p>
        </p:txBody>
      </p:sp>
      <p:sp>
        <p:nvSpPr>
          <p:cNvPr id="5" name="4 Metin kutusu"/>
          <p:cNvSpPr txBox="1"/>
          <p:nvPr/>
        </p:nvSpPr>
        <p:spPr>
          <a:xfrm>
            <a:off x="2428860" y="214294"/>
            <a:ext cx="5698996" cy="5078313"/>
          </a:xfrm>
          <a:prstGeom prst="rect">
            <a:avLst/>
          </a:prstGeom>
          <a:solidFill>
            <a:srgbClr val="FFFFFB"/>
          </a:solidFill>
          <a:ln>
            <a:solidFill>
              <a:schemeClr val="accent1"/>
            </a:solidFill>
          </a:ln>
        </p:spPr>
        <p:txBody>
          <a:bodyPr wrap="none" rtlCol="0">
            <a:spAutoFit/>
          </a:bodyPr>
          <a:lstStyle/>
          <a:p>
            <a:pPr algn="l">
              <a:spcBef>
                <a:spcPts val="0"/>
              </a:spcBef>
            </a:pPr>
            <a:r>
              <a:rPr lang="tr-TR" sz="1800" dirty="0" smtClean="0">
                <a:latin typeface="Courier New" pitchFamily="49" charset="0"/>
                <a:cs typeface="Courier New" pitchFamily="49" charset="0"/>
              </a:rPr>
              <a:t>clear; clc;</a:t>
            </a:r>
          </a:p>
          <a:p>
            <a:pPr algn="l">
              <a:spcBef>
                <a:spcPts val="0"/>
              </a:spcBef>
            </a:pPr>
            <a:r>
              <a:rPr lang="tr-TR" sz="1800" dirty="0" smtClean="0">
                <a:latin typeface="Courier New" pitchFamily="49" charset="0"/>
                <a:cs typeface="Courier New" pitchFamily="49" charset="0"/>
              </a:rPr>
              <a:t>S = readfis('sicaklik.fis');</a:t>
            </a:r>
          </a:p>
          <a:p>
            <a:pPr algn="l">
              <a:spcBef>
                <a:spcPts val="0"/>
              </a:spcBef>
            </a:pPr>
            <a:r>
              <a:rPr lang="tr-TR" sz="1800" dirty="0" smtClean="0">
                <a:latin typeface="Courier New" pitchFamily="49" charset="0"/>
                <a:cs typeface="Courier New" pitchFamily="49" charset="0"/>
              </a:rPr>
              <a:t>plotfis(S)</a:t>
            </a:r>
          </a:p>
          <a:p>
            <a:pPr algn="l">
              <a:spcBef>
                <a:spcPts val="0"/>
              </a:spcBef>
            </a:pPr>
            <a:endParaRPr lang="tr-TR" sz="1800" dirty="0" smtClean="0">
              <a:latin typeface="Courier New" pitchFamily="49" charset="0"/>
              <a:cs typeface="Courier New" pitchFamily="49" charset="0"/>
            </a:endParaRPr>
          </a:p>
          <a:p>
            <a:pPr algn="l">
              <a:spcBef>
                <a:spcPts val="0"/>
              </a:spcBef>
            </a:pPr>
            <a:r>
              <a:rPr lang="tr-TR" sz="1800" dirty="0" smtClean="0">
                <a:latin typeface="Courier New" pitchFamily="49" charset="0"/>
                <a:cs typeface="Courier New" pitchFamily="49" charset="0"/>
              </a:rPr>
              <a:t>T0 = 18;      </a:t>
            </a:r>
            <a:r>
              <a:rPr lang="tr-TR" sz="1800" dirty="0" smtClean="0">
                <a:solidFill>
                  <a:srgbClr val="339966"/>
                </a:solidFill>
                <a:latin typeface="Courier New" pitchFamily="49" charset="0"/>
                <a:cs typeface="Courier New" pitchFamily="49" charset="0"/>
              </a:rPr>
              <a:t>% hedef sicaklik</a:t>
            </a:r>
          </a:p>
          <a:p>
            <a:pPr algn="l">
              <a:spcBef>
                <a:spcPts val="0"/>
              </a:spcBef>
            </a:pPr>
            <a:r>
              <a:rPr lang="tr-TR" sz="1800" dirty="0" smtClean="0">
                <a:latin typeface="Courier New" pitchFamily="49" charset="0"/>
                <a:cs typeface="Courier New" pitchFamily="49" charset="0"/>
              </a:rPr>
              <a:t>T  = 25;      </a:t>
            </a:r>
            <a:r>
              <a:rPr lang="tr-TR" sz="1800" dirty="0" smtClean="0">
                <a:solidFill>
                  <a:srgbClr val="339966"/>
                </a:solidFill>
                <a:latin typeface="Courier New" pitchFamily="49" charset="0"/>
                <a:cs typeface="Courier New" pitchFamily="49" charset="0"/>
              </a:rPr>
              <a:t>% oda sicakligi</a:t>
            </a:r>
          </a:p>
          <a:p>
            <a:pPr algn="l">
              <a:spcBef>
                <a:spcPts val="0"/>
              </a:spcBef>
            </a:pPr>
            <a:r>
              <a:rPr lang="tr-TR" sz="1800" dirty="0" smtClean="0">
                <a:latin typeface="Courier New" pitchFamily="49" charset="0"/>
                <a:cs typeface="Courier New" pitchFamily="49" charset="0"/>
              </a:rPr>
              <a:t>dH = 0;       </a:t>
            </a:r>
            <a:r>
              <a:rPr lang="tr-TR" sz="1800" dirty="0" smtClean="0">
                <a:solidFill>
                  <a:srgbClr val="339966"/>
                </a:solidFill>
                <a:latin typeface="Courier New" pitchFamily="49" charset="0"/>
                <a:cs typeface="Courier New" pitchFamily="49" charset="0"/>
              </a:rPr>
              <a:t>% hata degisimi</a:t>
            </a:r>
          </a:p>
          <a:p>
            <a:pPr algn="l">
              <a:spcBef>
                <a:spcPts val="0"/>
              </a:spcBef>
            </a:pPr>
            <a:r>
              <a:rPr lang="tr-TR" sz="1800" dirty="0" smtClean="0">
                <a:latin typeface="Courier New" pitchFamily="49" charset="0"/>
                <a:cs typeface="Courier New" pitchFamily="49" charset="0"/>
              </a:rPr>
              <a:t>H  = T - T0;  </a:t>
            </a:r>
            <a:r>
              <a:rPr lang="tr-TR" sz="1800" dirty="0" smtClean="0">
                <a:solidFill>
                  <a:srgbClr val="339966"/>
                </a:solidFill>
                <a:latin typeface="Courier New" pitchFamily="49" charset="0"/>
                <a:cs typeface="Courier New" pitchFamily="49" charset="0"/>
              </a:rPr>
              <a:t>% hata</a:t>
            </a:r>
          </a:p>
          <a:p>
            <a:pPr algn="l">
              <a:spcBef>
                <a:spcPts val="0"/>
              </a:spcBef>
            </a:pPr>
            <a:endParaRPr lang="tr-TR" sz="1800" dirty="0" smtClean="0">
              <a:latin typeface="Courier New" pitchFamily="49" charset="0"/>
              <a:cs typeface="Courier New" pitchFamily="49" charset="0"/>
            </a:endParaRPr>
          </a:p>
          <a:p>
            <a:pPr algn="l">
              <a:spcBef>
                <a:spcPts val="0"/>
              </a:spcBef>
            </a:pPr>
            <a:r>
              <a:rPr lang="tr-TR" sz="1800" dirty="0" smtClean="0">
                <a:latin typeface="Courier New" pitchFamily="49" charset="0"/>
                <a:cs typeface="Courier New" pitchFamily="49" charset="0"/>
              </a:rPr>
              <a:t>for i=1:50</a:t>
            </a:r>
          </a:p>
          <a:p>
            <a:pPr algn="l">
              <a:spcBef>
                <a:spcPts val="0"/>
              </a:spcBef>
            </a:pPr>
            <a:r>
              <a:rPr lang="tr-TR" sz="1800" dirty="0" smtClean="0">
                <a:latin typeface="Courier New" pitchFamily="49" charset="0"/>
                <a:cs typeface="Courier New" pitchFamily="49" charset="0"/>
              </a:rPr>
              <a:t>  H1  = H;      </a:t>
            </a:r>
            <a:r>
              <a:rPr lang="tr-TR" sz="1800" dirty="0" smtClean="0">
                <a:solidFill>
                  <a:srgbClr val="339966"/>
                </a:solidFill>
                <a:latin typeface="Courier New" pitchFamily="49" charset="0"/>
                <a:cs typeface="Courier New" pitchFamily="49" charset="0"/>
              </a:rPr>
              <a:t>% eski hata</a:t>
            </a:r>
            <a:r>
              <a:rPr lang="tr-TR" sz="1800" dirty="0" smtClean="0">
                <a:latin typeface="Courier New" pitchFamily="49" charset="0"/>
                <a:cs typeface="Courier New" pitchFamily="49" charset="0"/>
              </a:rPr>
              <a:t> </a:t>
            </a:r>
          </a:p>
          <a:p>
            <a:pPr algn="l">
              <a:spcBef>
                <a:spcPts val="0"/>
              </a:spcBef>
            </a:pPr>
            <a:r>
              <a:rPr lang="tr-TR" sz="1800" dirty="0" smtClean="0">
                <a:latin typeface="Courier New" pitchFamily="49" charset="0"/>
                <a:cs typeface="Courier New" pitchFamily="49" charset="0"/>
              </a:rPr>
              <a:t>  dT  = evalfis([H dH],S); </a:t>
            </a:r>
            <a:r>
              <a:rPr lang="tr-TR" sz="1800" dirty="0" smtClean="0">
                <a:solidFill>
                  <a:srgbClr val="339966"/>
                </a:solidFill>
                <a:latin typeface="Courier New" pitchFamily="49" charset="0"/>
                <a:cs typeface="Courier New" pitchFamily="49" charset="0"/>
              </a:rPr>
              <a:t>% Hesapla</a:t>
            </a:r>
          </a:p>
          <a:p>
            <a:pPr algn="l">
              <a:spcBef>
                <a:spcPts val="0"/>
              </a:spcBef>
            </a:pPr>
            <a:r>
              <a:rPr lang="tr-TR" sz="1800" dirty="0" smtClean="0">
                <a:latin typeface="Courier New" pitchFamily="49" charset="0"/>
                <a:cs typeface="Courier New" pitchFamily="49" charset="0"/>
              </a:rPr>
              <a:t>  t(i)= T;      </a:t>
            </a:r>
            <a:r>
              <a:rPr lang="tr-TR" sz="1800" dirty="0" smtClean="0">
                <a:solidFill>
                  <a:srgbClr val="339966"/>
                </a:solidFill>
                <a:latin typeface="Courier New" pitchFamily="49" charset="0"/>
                <a:cs typeface="Courier New" pitchFamily="49" charset="0"/>
              </a:rPr>
              <a:t>% mevcut sicakligi sakla</a:t>
            </a:r>
          </a:p>
          <a:p>
            <a:pPr algn="l">
              <a:spcBef>
                <a:spcPts val="0"/>
              </a:spcBef>
            </a:pPr>
            <a:r>
              <a:rPr lang="tr-TR" sz="1800" dirty="0" smtClean="0">
                <a:latin typeface="Courier New" pitchFamily="49" charset="0"/>
                <a:cs typeface="Courier New" pitchFamily="49" charset="0"/>
              </a:rPr>
              <a:t>  T   = T + dT; </a:t>
            </a:r>
            <a:r>
              <a:rPr lang="tr-TR" sz="1800" dirty="0" smtClean="0">
                <a:solidFill>
                  <a:srgbClr val="339966"/>
                </a:solidFill>
                <a:latin typeface="Courier New" pitchFamily="49" charset="0"/>
                <a:cs typeface="Courier New" pitchFamily="49" charset="0"/>
              </a:rPr>
              <a:t>% yeni oda sicakligi</a:t>
            </a:r>
          </a:p>
          <a:p>
            <a:pPr algn="l">
              <a:spcBef>
                <a:spcPts val="0"/>
              </a:spcBef>
            </a:pPr>
            <a:r>
              <a:rPr lang="tr-TR" sz="1800" dirty="0" smtClean="0">
                <a:latin typeface="Courier New" pitchFamily="49" charset="0"/>
                <a:cs typeface="Courier New" pitchFamily="49" charset="0"/>
              </a:rPr>
              <a:t>  H   = T - T0; </a:t>
            </a:r>
            <a:r>
              <a:rPr lang="tr-TR" sz="1800" dirty="0" smtClean="0">
                <a:solidFill>
                  <a:srgbClr val="339966"/>
                </a:solidFill>
                <a:latin typeface="Courier New" pitchFamily="49" charset="0"/>
                <a:cs typeface="Courier New" pitchFamily="49" charset="0"/>
              </a:rPr>
              <a:t>% yeni hata</a:t>
            </a:r>
          </a:p>
          <a:p>
            <a:pPr algn="l">
              <a:spcBef>
                <a:spcPts val="0"/>
              </a:spcBef>
            </a:pPr>
            <a:r>
              <a:rPr lang="tr-TR" sz="1800" dirty="0" smtClean="0">
                <a:latin typeface="Courier New" pitchFamily="49" charset="0"/>
                <a:cs typeface="Courier New" pitchFamily="49" charset="0"/>
              </a:rPr>
              <a:t>  dH  = H - H1; </a:t>
            </a:r>
            <a:r>
              <a:rPr lang="tr-TR" sz="1800" dirty="0" smtClean="0">
                <a:solidFill>
                  <a:srgbClr val="339966"/>
                </a:solidFill>
                <a:latin typeface="Courier New" pitchFamily="49" charset="0"/>
                <a:cs typeface="Courier New" pitchFamily="49" charset="0"/>
              </a:rPr>
              <a:t>% hata degisimi</a:t>
            </a:r>
          </a:p>
          <a:p>
            <a:pPr algn="l">
              <a:spcBef>
                <a:spcPts val="0"/>
              </a:spcBef>
            </a:pPr>
            <a:r>
              <a:rPr lang="tr-TR" sz="1800" dirty="0" smtClean="0">
                <a:latin typeface="Courier New" pitchFamily="49" charset="0"/>
                <a:cs typeface="Courier New" pitchFamily="49" charset="0"/>
              </a:rPr>
              <a:t>end</a:t>
            </a:r>
          </a:p>
          <a:p>
            <a:pPr algn="l">
              <a:spcBef>
                <a:spcPts val="0"/>
              </a:spcBef>
            </a:pPr>
            <a:r>
              <a:rPr lang="tr-TR" sz="1800" dirty="0" smtClean="0">
                <a:latin typeface="Courier New" pitchFamily="49" charset="0"/>
                <a:cs typeface="Courier New" pitchFamily="49" charset="0"/>
              </a:rPr>
              <a:t>figure, plot(t,'*-')</a:t>
            </a:r>
            <a:endParaRPr lang="tr-TR" sz="18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BM: Nerede Kullanılıyor?</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endParaRPr lang="tr-TR" altLang="tr-TR" sz="2400" dirty="0" smtClean="0"/>
          </a:p>
        </p:txBody>
      </p:sp>
      <p:sp>
        <p:nvSpPr>
          <p:cNvPr id="4" name="3 Metin kutusu"/>
          <p:cNvSpPr txBox="1"/>
          <p:nvPr/>
        </p:nvSpPr>
        <p:spPr>
          <a:xfrm>
            <a:off x="285720" y="714360"/>
            <a:ext cx="3230372" cy="1938992"/>
          </a:xfrm>
          <a:prstGeom prst="rect">
            <a:avLst/>
          </a:prstGeom>
          <a:solidFill>
            <a:schemeClr val="bg1">
              <a:lumMod val="95000"/>
            </a:schemeClr>
          </a:solidFill>
        </p:spPr>
        <p:txBody>
          <a:bodyPr wrap="none" rtlCol="0">
            <a:spAutoFit/>
          </a:bodyPr>
          <a:lstStyle/>
          <a:p>
            <a:pPr algn="l">
              <a:spcBef>
                <a:spcPts val="0"/>
              </a:spcBef>
            </a:pPr>
            <a:r>
              <a:rPr lang="tr-TR" sz="2400" dirty="0" smtClean="0">
                <a:solidFill>
                  <a:srgbClr val="0000FF"/>
                </a:solidFill>
              </a:rPr>
              <a:t>Otomotiv</a:t>
            </a:r>
          </a:p>
          <a:p>
            <a:pPr algn="l">
              <a:spcBef>
                <a:spcPts val="0"/>
              </a:spcBef>
            </a:pPr>
            <a:r>
              <a:rPr lang="tr-TR" altLang="tr-TR" sz="2400" b="0" dirty="0" smtClean="0"/>
              <a:t>Otomatik Şanzımanlar</a:t>
            </a:r>
          </a:p>
          <a:p>
            <a:pPr algn="l">
              <a:spcBef>
                <a:spcPts val="0"/>
              </a:spcBef>
            </a:pPr>
            <a:r>
              <a:rPr lang="tr-TR" altLang="tr-TR" sz="2400" b="0" dirty="0" smtClean="0"/>
              <a:t>Dört tekerli taşıtlar</a:t>
            </a:r>
          </a:p>
          <a:p>
            <a:pPr algn="l">
              <a:spcBef>
                <a:spcPts val="0"/>
              </a:spcBef>
            </a:pPr>
            <a:r>
              <a:rPr lang="tr-TR" altLang="tr-TR" sz="2400" b="0" dirty="0" smtClean="0"/>
              <a:t>Araç ortam kontrolü</a:t>
            </a:r>
          </a:p>
          <a:p>
            <a:pPr algn="l">
              <a:spcBef>
                <a:spcPts val="0"/>
              </a:spcBef>
            </a:pPr>
            <a:endParaRPr lang="tr-TR" sz="2400" dirty="0"/>
          </a:p>
        </p:txBody>
      </p:sp>
      <p:sp>
        <p:nvSpPr>
          <p:cNvPr id="5" name="4 Metin kutusu"/>
          <p:cNvSpPr txBox="1"/>
          <p:nvPr/>
        </p:nvSpPr>
        <p:spPr>
          <a:xfrm>
            <a:off x="214282" y="2786062"/>
            <a:ext cx="2957861" cy="2677656"/>
          </a:xfrm>
          <a:prstGeom prst="rect">
            <a:avLst/>
          </a:prstGeom>
          <a:solidFill>
            <a:schemeClr val="accent1">
              <a:lumMod val="20000"/>
              <a:lumOff val="80000"/>
            </a:schemeClr>
          </a:solidFill>
        </p:spPr>
        <p:txBody>
          <a:bodyPr wrap="none" rtlCol="0">
            <a:spAutoFit/>
          </a:bodyPr>
          <a:lstStyle/>
          <a:p>
            <a:pPr algn="l">
              <a:spcBef>
                <a:spcPts val="0"/>
              </a:spcBef>
            </a:pPr>
            <a:r>
              <a:rPr lang="tr-TR" altLang="tr-TR" sz="2400" dirty="0" smtClean="0">
                <a:solidFill>
                  <a:srgbClr val="0000FF"/>
                </a:solidFill>
              </a:rPr>
              <a:t>Elektronik</a:t>
            </a:r>
          </a:p>
          <a:p>
            <a:pPr algn="l">
              <a:spcBef>
                <a:spcPts val="0"/>
              </a:spcBef>
            </a:pPr>
            <a:r>
              <a:rPr lang="tr-TR" altLang="tr-TR" sz="2400" b="0" dirty="0" smtClean="0"/>
              <a:t>Motor devir kontrolü</a:t>
            </a:r>
          </a:p>
          <a:p>
            <a:pPr algn="l">
              <a:spcBef>
                <a:spcPts val="0"/>
              </a:spcBef>
            </a:pPr>
            <a:r>
              <a:rPr lang="tr-TR" altLang="tr-TR" sz="2400" b="0" dirty="0" smtClean="0"/>
              <a:t>Hi-Fi sistemleri</a:t>
            </a:r>
          </a:p>
          <a:p>
            <a:pPr algn="l">
              <a:spcBef>
                <a:spcPts val="0"/>
              </a:spcBef>
            </a:pPr>
            <a:r>
              <a:rPr lang="tr-TR" altLang="tr-TR" sz="2400" b="0" dirty="0" smtClean="0"/>
              <a:t>Fotokopi makineleri</a:t>
            </a:r>
          </a:p>
          <a:p>
            <a:pPr algn="l">
              <a:spcBef>
                <a:spcPts val="0"/>
              </a:spcBef>
            </a:pPr>
            <a:r>
              <a:rPr lang="tr-TR" altLang="tr-TR" sz="2400" b="0" dirty="0" smtClean="0"/>
              <a:t>Fotoğraf makineleri</a:t>
            </a:r>
          </a:p>
          <a:p>
            <a:pPr algn="l">
              <a:spcBef>
                <a:spcPts val="0"/>
              </a:spcBef>
            </a:pPr>
            <a:r>
              <a:rPr lang="tr-TR" altLang="tr-TR" sz="2400" b="0" dirty="0" smtClean="0"/>
              <a:t>Video kameralar</a:t>
            </a:r>
          </a:p>
          <a:p>
            <a:pPr algn="l">
              <a:spcBef>
                <a:spcPts val="0"/>
              </a:spcBef>
            </a:pPr>
            <a:r>
              <a:rPr lang="tr-TR" altLang="tr-TR" sz="2400" b="0" dirty="0" smtClean="0"/>
              <a:t>Televizyonlar</a:t>
            </a:r>
          </a:p>
        </p:txBody>
      </p:sp>
      <p:sp>
        <p:nvSpPr>
          <p:cNvPr id="6" name="5 Metin kutusu"/>
          <p:cNvSpPr txBox="1"/>
          <p:nvPr/>
        </p:nvSpPr>
        <p:spPr>
          <a:xfrm>
            <a:off x="3929058" y="2857500"/>
            <a:ext cx="3847528" cy="2308324"/>
          </a:xfrm>
          <a:prstGeom prst="rect">
            <a:avLst/>
          </a:prstGeom>
          <a:solidFill>
            <a:srgbClr val="E9FEE6"/>
          </a:solidFill>
          <a:ln>
            <a:noFill/>
          </a:ln>
        </p:spPr>
        <p:txBody>
          <a:bodyPr wrap="none" rtlCol="0">
            <a:spAutoFit/>
          </a:bodyPr>
          <a:lstStyle/>
          <a:p>
            <a:pPr algn="l">
              <a:spcBef>
                <a:spcPts val="0"/>
              </a:spcBef>
            </a:pPr>
            <a:r>
              <a:rPr lang="tr-TR" altLang="tr-TR" sz="2400" dirty="0" smtClean="0">
                <a:solidFill>
                  <a:srgbClr val="0000FF"/>
                </a:solidFill>
              </a:rPr>
              <a:t>Beyaz Eşya ve Ev aletleri</a:t>
            </a:r>
          </a:p>
          <a:p>
            <a:pPr algn="l">
              <a:spcBef>
                <a:spcPts val="0"/>
              </a:spcBef>
            </a:pPr>
            <a:r>
              <a:rPr lang="tr-TR" altLang="tr-TR" sz="2400" b="0" dirty="0" smtClean="0"/>
              <a:t>Çamaşır makineleri</a:t>
            </a:r>
          </a:p>
          <a:p>
            <a:pPr algn="l">
              <a:spcBef>
                <a:spcPts val="0"/>
              </a:spcBef>
            </a:pPr>
            <a:r>
              <a:rPr lang="tr-TR" altLang="tr-TR" sz="2400" b="0" dirty="0" smtClean="0"/>
              <a:t>Buzdolapları</a:t>
            </a:r>
          </a:p>
          <a:p>
            <a:pPr algn="l">
              <a:spcBef>
                <a:spcPts val="0"/>
              </a:spcBef>
            </a:pPr>
            <a:r>
              <a:rPr lang="tr-TR" altLang="tr-TR" sz="2400" b="0" dirty="0" smtClean="0"/>
              <a:t>Tost makineleri</a:t>
            </a:r>
          </a:p>
          <a:p>
            <a:pPr algn="l">
              <a:spcBef>
                <a:spcPts val="0"/>
              </a:spcBef>
            </a:pPr>
            <a:r>
              <a:rPr lang="tr-TR" altLang="tr-TR" sz="2400" b="0" dirty="0" smtClean="0"/>
              <a:t>Elektrikli süpürgeler</a:t>
            </a:r>
          </a:p>
          <a:p>
            <a:pPr algn="l">
              <a:spcBef>
                <a:spcPts val="0"/>
              </a:spcBef>
            </a:pPr>
            <a:r>
              <a:rPr lang="tr-TR" altLang="tr-TR" sz="2400" b="0" dirty="0" smtClean="0"/>
              <a:t>Mikrodalga fırınlar</a:t>
            </a:r>
          </a:p>
        </p:txBody>
      </p:sp>
      <p:sp>
        <p:nvSpPr>
          <p:cNvPr id="7" name="6 Metin kutusu"/>
          <p:cNvSpPr txBox="1"/>
          <p:nvPr/>
        </p:nvSpPr>
        <p:spPr>
          <a:xfrm>
            <a:off x="4929190" y="714360"/>
            <a:ext cx="2978701" cy="1938992"/>
          </a:xfrm>
          <a:prstGeom prst="rect">
            <a:avLst/>
          </a:prstGeom>
          <a:solidFill>
            <a:schemeClr val="accent2">
              <a:lumMod val="20000"/>
              <a:lumOff val="80000"/>
            </a:schemeClr>
          </a:solidFill>
        </p:spPr>
        <p:txBody>
          <a:bodyPr wrap="none" rtlCol="0">
            <a:spAutoFit/>
          </a:bodyPr>
          <a:lstStyle/>
          <a:p>
            <a:pPr algn="l">
              <a:spcBef>
                <a:spcPts val="0"/>
              </a:spcBef>
            </a:pPr>
            <a:r>
              <a:rPr lang="tr-TR" altLang="tr-TR" sz="2400" dirty="0" smtClean="0">
                <a:solidFill>
                  <a:srgbClr val="0000FF"/>
                </a:solidFill>
              </a:rPr>
              <a:t>İklimlendirme</a:t>
            </a:r>
          </a:p>
          <a:p>
            <a:pPr algn="l">
              <a:spcBef>
                <a:spcPts val="0"/>
              </a:spcBef>
            </a:pPr>
            <a:r>
              <a:rPr lang="tr-TR" altLang="tr-TR" sz="2400" b="0" dirty="0" smtClean="0"/>
              <a:t>Klimalar</a:t>
            </a:r>
          </a:p>
          <a:p>
            <a:pPr algn="l">
              <a:spcBef>
                <a:spcPts val="0"/>
              </a:spcBef>
            </a:pPr>
            <a:r>
              <a:rPr lang="tr-TR" altLang="tr-TR" sz="2400" b="0" dirty="0" smtClean="0"/>
              <a:t>Kurutucular</a:t>
            </a:r>
          </a:p>
          <a:p>
            <a:pPr algn="l">
              <a:spcBef>
                <a:spcPts val="0"/>
              </a:spcBef>
            </a:pPr>
            <a:r>
              <a:rPr lang="tr-TR" altLang="tr-TR" sz="2400" b="0" dirty="0" smtClean="0"/>
              <a:t>Isıtıcılar</a:t>
            </a:r>
          </a:p>
          <a:p>
            <a:pPr algn="l">
              <a:spcBef>
                <a:spcPts val="0"/>
              </a:spcBef>
            </a:pPr>
            <a:r>
              <a:rPr lang="tr-TR" altLang="tr-TR" sz="2400" b="0" dirty="0" smtClean="0"/>
              <a:t>Hava nemlendiriciler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endParaRPr lang="tr-TR" altLang="tr-TR" sz="1800" b="1" dirty="0" smtClean="0"/>
          </a:p>
        </p:txBody>
      </p:sp>
      <p:pic>
        <p:nvPicPr>
          <p:cNvPr id="73730" name="Picture 2"/>
          <p:cNvPicPr>
            <a:picLocks noChangeAspect="1" noChangeArrowheads="1"/>
          </p:cNvPicPr>
          <p:nvPr/>
        </p:nvPicPr>
        <p:blipFill>
          <a:blip r:embed="rId2"/>
          <a:srcRect/>
          <a:stretch>
            <a:fillRect/>
          </a:stretch>
        </p:blipFill>
        <p:spPr bwMode="auto">
          <a:xfrm>
            <a:off x="2143108" y="0"/>
            <a:ext cx="6000792" cy="5378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1800" b="1" dirty="0" smtClean="0"/>
              <a:t>İleri </a:t>
            </a:r>
          </a:p>
          <a:p>
            <a:pPr>
              <a:buNone/>
            </a:pPr>
            <a:r>
              <a:rPr lang="tr-TR" altLang="tr-TR" sz="1800" b="1" dirty="0" smtClean="0"/>
              <a:t>Kodlama:</a:t>
            </a:r>
          </a:p>
          <a:p>
            <a:pPr>
              <a:buNone/>
            </a:pPr>
            <a:r>
              <a:rPr lang="tr-TR" altLang="tr-TR" sz="1800" b="1" dirty="0" smtClean="0"/>
              <a:t>2. YOL</a:t>
            </a:r>
          </a:p>
        </p:txBody>
      </p:sp>
      <p:sp>
        <p:nvSpPr>
          <p:cNvPr id="5" name="4 Metin kutusu"/>
          <p:cNvSpPr txBox="1"/>
          <p:nvPr/>
        </p:nvSpPr>
        <p:spPr>
          <a:xfrm>
            <a:off x="1500166" y="142856"/>
            <a:ext cx="7353295" cy="5078313"/>
          </a:xfrm>
          <a:prstGeom prst="rect">
            <a:avLst/>
          </a:prstGeom>
          <a:solidFill>
            <a:srgbClr val="FFFFFB"/>
          </a:solidFill>
          <a:ln>
            <a:solidFill>
              <a:schemeClr val="accent1"/>
            </a:solidFill>
          </a:ln>
        </p:spPr>
        <p:txBody>
          <a:bodyPr wrap="none" rtlCol="0">
            <a:spAutoFit/>
          </a:bodyPr>
          <a:lstStyle/>
          <a:p>
            <a:pPr algn="l">
              <a:spcBef>
                <a:spcPts val="0"/>
              </a:spcBef>
            </a:pPr>
            <a:r>
              <a:rPr lang="tr-TR" sz="1800" dirty="0" smtClean="0">
                <a:latin typeface="Courier New" pitchFamily="49" charset="0"/>
                <a:cs typeface="Courier New" pitchFamily="49" charset="0"/>
              </a:rPr>
              <a:t>clear; clc;</a:t>
            </a:r>
          </a:p>
          <a:p>
            <a:pPr algn="l">
              <a:spcBef>
                <a:spcPts val="0"/>
              </a:spcBef>
            </a:pPr>
            <a:r>
              <a:rPr lang="tr-TR" sz="1800" dirty="0" smtClean="0">
                <a:latin typeface="Courier New" pitchFamily="49" charset="0"/>
                <a:cs typeface="Courier New" pitchFamily="49" charset="0"/>
              </a:rPr>
              <a:t>S = readfis('sicaklik.fis');</a:t>
            </a:r>
          </a:p>
          <a:p>
            <a:pPr algn="l">
              <a:spcBef>
                <a:spcPts val="0"/>
              </a:spcBef>
            </a:pPr>
            <a:r>
              <a:rPr lang="tr-TR" sz="1800" dirty="0" smtClean="0">
                <a:latin typeface="Courier New" pitchFamily="49" charset="0"/>
                <a:cs typeface="Courier New" pitchFamily="49" charset="0"/>
              </a:rPr>
              <a:t>plotfis(S)</a:t>
            </a:r>
          </a:p>
          <a:p>
            <a:pPr algn="l">
              <a:spcBef>
                <a:spcPts val="0"/>
              </a:spcBef>
            </a:pPr>
            <a:endParaRPr lang="tr-TR" sz="1800" dirty="0" smtClean="0">
              <a:latin typeface="Courier New" pitchFamily="49" charset="0"/>
              <a:cs typeface="Courier New" pitchFamily="49" charset="0"/>
            </a:endParaRPr>
          </a:p>
          <a:p>
            <a:pPr algn="l">
              <a:spcBef>
                <a:spcPts val="0"/>
              </a:spcBef>
            </a:pPr>
            <a:r>
              <a:rPr lang="tr-TR" sz="1800" dirty="0" smtClean="0">
                <a:latin typeface="Courier New" pitchFamily="49" charset="0"/>
                <a:cs typeface="Courier New" pitchFamily="49" charset="0"/>
              </a:rPr>
              <a:t>T0   = 18;         </a:t>
            </a:r>
            <a:r>
              <a:rPr lang="tr-TR" sz="1800" dirty="0" smtClean="0">
                <a:solidFill>
                  <a:srgbClr val="339966"/>
                </a:solidFill>
                <a:latin typeface="Courier New" pitchFamily="49" charset="0"/>
                <a:cs typeface="Courier New" pitchFamily="49" charset="0"/>
              </a:rPr>
              <a:t>% hedef sicaklik</a:t>
            </a:r>
          </a:p>
          <a:p>
            <a:pPr algn="l">
              <a:spcBef>
                <a:spcPts val="0"/>
              </a:spcBef>
            </a:pPr>
            <a:r>
              <a:rPr lang="tr-TR" sz="1800" dirty="0" smtClean="0">
                <a:latin typeface="Courier New" pitchFamily="49" charset="0"/>
                <a:cs typeface="Courier New" pitchFamily="49" charset="0"/>
              </a:rPr>
              <a:t>T(1) = 25;         </a:t>
            </a:r>
            <a:r>
              <a:rPr lang="tr-TR" sz="1800" dirty="0" smtClean="0">
                <a:solidFill>
                  <a:srgbClr val="339966"/>
                </a:solidFill>
                <a:latin typeface="Courier New" pitchFamily="49" charset="0"/>
                <a:cs typeface="Courier New" pitchFamily="49" charset="0"/>
              </a:rPr>
              <a:t>% oda sicakligi</a:t>
            </a:r>
          </a:p>
          <a:p>
            <a:pPr algn="l">
              <a:spcBef>
                <a:spcPts val="0"/>
              </a:spcBef>
            </a:pPr>
            <a:r>
              <a:rPr lang="tr-TR" sz="1800" dirty="0" smtClean="0">
                <a:latin typeface="Courier New" pitchFamily="49" charset="0"/>
                <a:cs typeface="Courier New" pitchFamily="49" charset="0"/>
              </a:rPr>
              <a:t>dH(1)= 0;          </a:t>
            </a:r>
            <a:r>
              <a:rPr lang="tr-TR" sz="1800" dirty="0" smtClean="0">
                <a:solidFill>
                  <a:srgbClr val="339966"/>
                </a:solidFill>
                <a:latin typeface="Courier New" pitchFamily="49" charset="0"/>
                <a:cs typeface="Courier New" pitchFamily="49" charset="0"/>
              </a:rPr>
              <a:t>% hata degisimi</a:t>
            </a:r>
          </a:p>
          <a:p>
            <a:pPr algn="l">
              <a:spcBef>
                <a:spcPts val="0"/>
              </a:spcBef>
            </a:pPr>
            <a:r>
              <a:rPr lang="tr-TR" sz="1800" dirty="0" smtClean="0">
                <a:latin typeface="Courier New" pitchFamily="49" charset="0"/>
                <a:cs typeface="Courier New" pitchFamily="49" charset="0"/>
              </a:rPr>
              <a:t>H(1) = T(1) - T0;  </a:t>
            </a:r>
            <a:r>
              <a:rPr lang="tr-TR" sz="1800" dirty="0" smtClean="0">
                <a:solidFill>
                  <a:srgbClr val="339966"/>
                </a:solidFill>
                <a:latin typeface="Courier New" pitchFamily="49" charset="0"/>
                <a:cs typeface="Courier New" pitchFamily="49" charset="0"/>
              </a:rPr>
              <a:t>% hata</a:t>
            </a:r>
          </a:p>
          <a:p>
            <a:pPr algn="l">
              <a:spcBef>
                <a:spcPts val="0"/>
              </a:spcBef>
            </a:pPr>
            <a:endParaRPr lang="tr-TR" sz="1800" dirty="0" smtClean="0">
              <a:latin typeface="Courier New" pitchFamily="49" charset="0"/>
              <a:cs typeface="Courier New" pitchFamily="49" charset="0"/>
            </a:endParaRPr>
          </a:p>
          <a:p>
            <a:pPr algn="l">
              <a:spcBef>
                <a:spcPts val="0"/>
              </a:spcBef>
            </a:pPr>
            <a:r>
              <a:rPr lang="tr-TR" sz="1800" dirty="0" smtClean="0">
                <a:latin typeface="Courier New" pitchFamily="49" charset="0"/>
                <a:cs typeface="Courier New" pitchFamily="49" charset="0"/>
              </a:rPr>
              <a:t>for k = 2:50</a:t>
            </a:r>
          </a:p>
          <a:p>
            <a:pPr algn="l">
              <a:spcBef>
                <a:spcPts val="0"/>
              </a:spcBef>
            </a:pPr>
            <a:r>
              <a:rPr lang="tr-TR" sz="1800" dirty="0" smtClean="0">
                <a:latin typeface="Courier New" pitchFamily="49" charset="0"/>
                <a:cs typeface="Courier New" pitchFamily="49" charset="0"/>
              </a:rPr>
              <a:t>   dT    = evalfis([H(k-1) dH(k-1)], S); </a:t>
            </a:r>
            <a:r>
              <a:rPr lang="tr-TR" sz="1800" dirty="0" smtClean="0">
                <a:solidFill>
                  <a:srgbClr val="339966"/>
                </a:solidFill>
                <a:latin typeface="Courier New" pitchFamily="49" charset="0"/>
                <a:cs typeface="Courier New" pitchFamily="49" charset="0"/>
              </a:rPr>
              <a:t>% Hesapla</a:t>
            </a:r>
          </a:p>
          <a:p>
            <a:pPr algn="l">
              <a:spcBef>
                <a:spcPts val="0"/>
              </a:spcBef>
            </a:pPr>
            <a:r>
              <a:rPr lang="tr-TR" sz="1800" dirty="0" smtClean="0">
                <a:latin typeface="Courier New" pitchFamily="49" charset="0"/>
                <a:cs typeface="Courier New" pitchFamily="49" charset="0"/>
              </a:rPr>
              <a:t>   T(k)  = T(k-1) + dT;    </a:t>
            </a:r>
            <a:r>
              <a:rPr lang="tr-TR" sz="1800" dirty="0" smtClean="0">
                <a:solidFill>
                  <a:srgbClr val="339966"/>
                </a:solidFill>
                <a:latin typeface="Courier New" pitchFamily="49" charset="0"/>
                <a:cs typeface="Courier New" pitchFamily="49" charset="0"/>
              </a:rPr>
              <a:t>% yeni oda sicakligi</a:t>
            </a:r>
          </a:p>
          <a:p>
            <a:pPr algn="l">
              <a:spcBef>
                <a:spcPts val="0"/>
              </a:spcBef>
            </a:pPr>
            <a:r>
              <a:rPr lang="tr-TR" sz="1800" dirty="0" smtClean="0">
                <a:latin typeface="Courier New" pitchFamily="49" charset="0"/>
                <a:cs typeface="Courier New" pitchFamily="49" charset="0"/>
              </a:rPr>
              <a:t>   H(k)  = T(k) - T0;      </a:t>
            </a:r>
            <a:r>
              <a:rPr lang="tr-TR" sz="1800" dirty="0" smtClean="0">
                <a:solidFill>
                  <a:srgbClr val="339966"/>
                </a:solidFill>
                <a:latin typeface="Courier New" pitchFamily="49" charset="0"/>
                <a:cs typeface="Courier New" pitchFamily="49" charset="0"/>
              </a:rPr>
              <a:t>% yeni hata</a:t>
            </a:r>
          </a:p>
          <a:p>
            <a:pPr algn="l">
              <a:spcBef>
                <a:spcPts val="0"/>
              </a:spcBef>
            </a:pPr>
            <a:r>
              <a:rPr lang="tr-TR" sz="1800" dirty="0" smtClean="0">
                <a:latin typeface="Courier New" pitchFamily="49" charset="0"/>
                <a:cs typeface="Courier New" pitchFamily="49" charset="0"/>
              </a:rPr>
              <a:t>   dH(k) = H(k) - H(k-1);  </a:t>
            </a:r>
            <a:r>
              <a:rPr lang="tr-TR" sz="1800" dirty="0" smtClean="0">
                <a:solidFill>
                  <a:srgbClr val="339966"/>
                </a:solidFill>
                <a:latin typeface="Courier New" pitchFamily="49" charset="0"/>
                <a:cs typeface="Courier New" pitchFamily="49" charset="0"/>
              </a:rPr>
              <a:t>% hata degisimi</a:t>
            </a:r>
          </a:p>
          <a:p>
            <a:pPr algn="l">
              <a:spcBef>
                <a:spcPts val="0"/>
              </a:spcBef>
            </a:pPr>
            <a:r>
              <a:rPr lang="tr-TR" sz="1800" dirty="0" smtClean="0">
                <a:latin typeface="Courier New" pitchFamily="49" charset="0"/>
                <a:cs typeface="Courier New" pitchFamily="49" charset="0"/>
              </a:rPr>
              <a:t>end</a:t>
            </a:r>
          </a:p>
          <a:p>
            <a:pPr algn="l">
              <a:spcBef>
                <a:spcPts val="0"/>
              </a:spcBef>
            </a:pPr>
            <a:r>
              <a:rPr lang="tr-TR" sz="1800" dirty="0" smtClean="0">
                <a:latin typeface="Courier New" pitchFamily="49" charset="0"/>
                <a:cs typeface="Courier New" pitchFamily="49" charset="0"/>
              </a:rPr>
              <a:t>subplot(2,2,1); plot(T, '.b-'); ylabel('Sıcaklık'); </a:t>
            </a:r>
          </a:p>
          <a:p>
            <a:pPr algn="l">
              <a:spcBef>
                <a:spcPts val="0"/>
              </a:spcBef>
            </a:pPr>
            <a:r>
              <a:rPr lang="tr-TR" sz="1800" dirty="0" smtClean="0">
                <a:latin typeface="Courier New" pitchFamily="49" charset="0"/>
                <a:cs typeface="Courier New" pitchFamily="49" charset="0"/>
              </a:rPr>
              <a:t>subplot(2,2,2); plot(H, '.k-'); ylabel('Hata');</a:t>
            </a:r>
          </a:p>
          <a:p>
            <a:pPr algn="l">
              <a:spcBef>
                <a:spcPts val="0"/>
              </a:spcBef>
            </a:pPr>
            <a:r>
              <a:rPr lang="tr-TR" sz="1800" dirty="0" smtClean="0">
                <a:latin typeface="Courier New" pitchFamily="49" charset="0"/>
                <a:cs typeface="Courier New" pitchFamily="49" charset="0"/>
              </a:rPr>
              <a:t>subplot(2,2,3); plot(dH,'.r-'); ylabel('dHata');</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endParaRPr lang="tr-TR" altLang="tr-TR" sz="1800" b="1" dirty="0" smtClean="0"/>
          </a:p>
        </p:txBody>
      </p:sp>
      <p:pic>
        <p:nvPicPr>
          <p:cNvPr id="57346" name="Picture 2"/>
          <p:cNvPicPr>
            <a:picLocks noChangeAspect="1" noChangeArrowheads="1"/>
          </p:cNvPicPr>
          <p:nvPr/>
        </p:nvPicPr>
        <p:blipFill>
          <a:blip r:embed="rId2"/>
          <a:srcRect/>
          <a:stretch>
            <a:fillRect/>
          </a:stretch>
        </p:blipFill>
        <p:spPr bwMode="auto">
          <a:xfrm>
            <a:off x="1643042" y="0"/>
            <a:ext cx="5752968"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U3. </a:t>
            </a:r>
            <a:r>
              <a:rPr lang="tr-TR" altLang="en-US" sz="2200" dirty="0" smtClean="0"/>
              <a:t>Bulaşık Makinesinin Bulanık Mantık ile Modellenmesi</a:t>
            </a:r>
            <a:endParaRPr lang="en-US" altLang="en-US" sz="2200"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r>
              <a:rPr lang="tr-TR" altLang="tr-TR" sz="2000" dirty="0" smtClean="0"/>
              <a:t>Aşağıdaki linkte ayrıntılar bulunabilir:</a:t>
            </a:r>
          </a:p>
          <a:p>
            <a:pPr>
              <a:buNone/>
            </a:pPr>
            <a:endParaRPr lang="tr-TR" altLang="tr-TR" sz="2000" dirty="0" smtClean="0"/>
          </a:p>
          <a:p>
            <a:pPr>
              <a:buNone/>
            </a:pPr>
            <a:r>
              <a:rPr lang="tr-TR" altLang="tr-TR" sz="2000" dirty="0" smtClean="0">
                <a:solidFill>
                  <a:srgbClr val="0000FF"/>
                </a:solidFill>
              </a:rPr>
              <a:t>http://www1.</a:t>
            </a:r>
            <a:r>
              <a:rPr lang="tr-TR" altLang="tr-TR" sz="2000" dirty="0" err="1" smtClean="0">
                <a:solidFill>
                  <a:srgbClr val="0000FF"/>
                </a:solidFill>
              </a:rPr>
              <a:t>gantep</a:t>
            </a:r>
            <a:r>
              <a:rPr lang="tr-TR" altLang="tr-TR" sz="2000" dirty="0" smtClean="0">
                <a:solidFill>
                  <a:srgbClr val="0000FF"/>
                </a:solidFill>
              </a:rPr>
              <a:t>.edu.tr/~</a:t>
            </a:r>
            <a:r>
              <a:rPr lang="tr-TR" altLang="tr-TR" sz="2000" dirty="0" err="1" smtClean="0">
                <a:solidFill>
                  <a:srgbClr val="0000FF"/>
                </a:solidFill>
              </a:rPr>
              <a:t>bingul</a:t>
            </a:r>
            <a:r>
              <a:rPr lang="tr-TR" altLang="tr-TR" sz="2000" dirty="0" smtClean="0">
                <a:solidFill>
                  <a:srgbClr val="0000FF"/>
                </a:solidFill>
              </a:rPr>
              <a:t>/</a:t>
            </a:r>
            <a:r>
              <a:rPr lang="tr-TR" altLang="tr-TR" sz="2000" dirty="0" err="1" smtClean="0">
                <a:solidFill>
                  <a:srgbClr val="0000FF"/>
                </a:solidFill>
              </a:rPr>
              <a:t>ai</a:t>
            </a:r>
            <a:r>
              <a:rPr lang="tr-TR" altLang="tr-TR" sz="2000" dirty="0" smtClean="0">
                <a:solidFill>
                  <a:srgbClr val="0000FF"/>
                </a:solidFill>
              </a:rPr>
              <a:t>/</a:t>
            </a:r>
            <a:r>
              <a:rPr lang="tr-TR" altLang="tr-TR" sz="2000" dirty="0" err="1" smtClean="0">
                <a:solidFill>
                  <a:srgbClr val="0000FF"/>
                </a:solidFill>
              </a:rPr>
              <a:t>Fuzzy</a:t>
            </a:r>
            <a:r>
              <a:rPr lang="tr-TR" altLang="tr-TR" sz="2000" dirty="0" smtClean="0">
                <a:solidFill>
                  <a:srgbClr val="0000FF"/>
                </a:solidFill>
              </a:rPr>
              <a:t>_</a:t>
            </a:r>
            <a:r>
              <a:rPr lang="tr-TR" altLang="tr-TR" sz="2000" dirty="0" err="1" smtClean="0">
                <a:solidFill>
                  <a:srgbClr val="0000FF"/>
                </a:solidFill>
              </a:rPr>
              <a:t>BulasikMak</a:t>
            </a:r>
            <a:r>
              <a:rPr lang="tr-TR" altLang="tr-TR" sz="2000" dirty="0" smtClean="0">
                <a:solidFill>
                  <a:srgbClr val="0000FF"/>
                </a:solidFill>
              </a:rPr>
              <a:t>.</a:t>
            </a:r>
            <a:r>
              <a:rPr lang="tr-TR" altLang="tr-TR" sz="2000" dirty="0" err="1" smtClean="0">
                <a:solidFill>
                  <a:srgbClr val="0000FF"/>
                </a:solidFill>
              </a:rPr>
              <a:t>pdf</a:t>
            </a:r>
            <a:endParaRPr lang="tr-TR" altLang="tr-TR" sz="2000" dirty="0" smtClean="0">
              <a:solidFill>
                <a:srgbClr val="0000FF"/>
              </a:solidFill>
            </a:endParaRPr>
          </a:p>
          <a:p>
            <a:pPr>
              <a:buNone/>
            </a:pPr>
            <a:endParaRPr lang="tr-TR" altLang="tr-TR" sz="20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U4.</a:t>
            </a:r>
            <a:r>
              <a:rPr lang="tr-TR" altLang="en-US" sz="4400" dirty="0" smtClean="0"/>
              <a:t> </a:t>
            </a:r>
            <a:r>
              <a:rPr lang="tr-TR" altLang="en-US" dirty="0" smtClean="0"/>
              <a:t>Su kalite indisi</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r>
              <a:rPr lang="tr-TR" altLang="tr-TR" sz="2000" dirty="0" smtClean="0"/>
              <a:t>Aşağıdaki linkte ayrıntılar bulunabilir:</a:t>
            </a:r>
          </a:p>
          <a:p>
            <a:pPr>
              <a:buNone/>
            </a:pPr>
            <a:endParaRPr lang="tr-TR" altLang="tr-TR" sz="2000" dirty="0" smtClean="0"/>
          </a:p>
          <a:p>
            <a:pPr>
              <a:buNone/>
            </a:pPr>
            <a:r>
              <a:rPr lang="tr-TR" altLang="tr-TR" sz="2000" dirty="0" smtClean="0">
                <a:solidFill>
                  <a:srgbClr val="0000FF"/>
                </a:solidFill>
              </a:rPr>
              <a:t>http://www1.</a:t>
            </a:r>
            <a:r>
              <a:rPr lang="tr-TR" altLang="tr-TR" sz="2000" dirty="0" err="1" smtClean="0">
                <a:solidFill>
                  <a:srgbClr val="0000FF"/>
                </a:solidFill>
              </a:rPr>
              <a:t>gantep</a:t>
            </a:r>
            <a:r>
              <a:rPr lang="tr-TR" altLang="tr-TR" sz="2000" dirty="0" smtClean="0">
                <a:solidFill>
                  <a:srgbClr val="0000FF"/>
                </a:solidFill>
              </a:rPr>
              <a:t>.edu.tr/~</a:t>
            </a:r>
            <a:r>
              <a:rPr lang="tr-TR" altLang="tr-TR" sz="2000" dirty="0" err="1" smtClean="0">
                <a:solidFill>
                  <a:srgbClr val="0000FF"/>
                </a:solidFill>
              </a:rPr>
              <a:t>bingul</a:t>
            </a:r>
            <a:r>
              <a:rPr lang="tr-TR" altLang="tr-TR" sz="2000" dirty="0" smtClean="0">
                <a:solidFill>
                  <a:srgbClr val="0000FF"/>
                </a:solidFill>
              </a:rPr>
              <a:t>/</a:t>
            </a:r>
            <a:r>
              <a:rPr lang="tr-TR" altLang="tr-TR" sz="2000" dirty="0" err="1" smtClean="0">
                <a:solidFill>
                  <a:srgbClr val="0000FF"/>
                </a:solidFill>
              </a:rPr>
              <a:t>ai</a:t>
            </a:r>
            <a:r>
              <a:rPr lang="tr-TR" altLang="tr-TR" sz="2000" dirty="0" smtClean="0">
                <a:solidFill>
                  <a:srgbClr val="0000FF"/>
                </a:solidFill>
              </a:rPr>
              <a:t>/</a:t>
            </a:r>
            <a:r>
              <a:rPr lang="tr-TR" altLang="tr-TR" sz="2000" dirty="0" err="1" smtClean="0">
                <a:solidFill>
                  <a:srgbClr val="0000FF"/>
                </a:solidFill>
              </a:rPr>
              <a:t>Fuzzy</a:t>
            </a:r>
            <a:r>
              <a:rPr lang="tr-TR" altLang="tr-TR" sz="2000" dirty="0" smtClean="0">
                <a:solidFill>
                  <a:srgbClr val="0000FF"/>
                </a:solidFill>
              </a:rPr>
              <a:t>_</a:t>
            </a:r>
            <a:r>
              <a:rPr lang="tr-TR" altLang="tr-TR" sz="2000" dirty="0" err="1" smtClean="0">
                <a:solidFill>
                  <a:srgbClr val="0000FF"/>
                </a:solidFill>
              </a:rPr>
              <a:t>WaterQuality</a:t>
            </a:r>
            <a:r>
              <a:rPr lang="tr-TR" altLang="tr-TR" sz="2000" dirty="0" smtClean="0">
                <a:solidFill>
                  <a:srgbClr val="0000FF"/>
                </a:solidFill>
              </a:rPr>
              <a:t>.</a:t>
            </a:r>
            <a:r>
              <a:rPr lang="tr-TR" altLang="tr-TR" sz="2000" dirty="0" err="1" smtClean="0">
                <a:solidFill>
                  <a:srgbClr val="0000FF"/>
                </a:solidFill>
              </a:rPr>
              <a:t>pdf</a:t>
            </a:r>
            <a:endParaRPr lang="tr-TR" altLang="tr-TR" sz="2000" dirty="0" smtClean="0">
              <a:solidFill>
                <a:srgbClr val="0000FF"/>
              </a:solidFill>
            </a:endParaRPr>
          </a:p>
          <a:p>
            <a:pPr>
              <a:buNone/>
            </a:pPr>
            <a:endParaRPr lang="tr-TR" altLang="tr-TR" sz="2000" dirty="0" smtClean="0">
              <a:solidFill>
                <a:srgbClr val="0000FF"/>
              </a:solidFill>
            </a:endParaRPr>
          </a:p>
          <a:p>
            <a:pPr>
              <a:buNone/>
            </a:pPr>
            <a:endParaRPr lang="tr-TR" altLang="tr-TR" sz="20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tr-TR" altLang="en-US" dirty="0" smtClean="0"/>
              <a:t>ÖZET</a:t>
            </a:r>
            <a:endParaRPr lang="en-US" altLang="en-US" dirty="0" smtClean="0"/>
          </a:p>
        </p:txBody>
      </p:sp>
      <p:sp>
        <p:nvSpPr>
          <p:cNvPr id="3075" name="Text Box 4"/>
          <p:cNvSpPr>
            <a:spLocks noGrp="1" noChangeArrowheads="1"/>
          </p:cNvSpPr>
          <p:nvPr>
            <p:ph type="body" idx="1"/>
          </p:nvPr>
        </p:nvSpPr>
        <p:spPr>
          <a:xfrm>
            <a:off x="144492" y="638192"/>
            <a:ext cx="8713788" cy="4719638"/>
          </a:xfrm>
        </p:spPr>
        <p:txBody>
          <a:bodyPr/>
          <a:lstStyle/>
          <a:p>
            <a:pPr>
              <a:buNone/>
            </a:pPr>
            <a:r>
              <a:rPr lang="tr-TR" altLang="tr-TR" sz="2000" b="1" dirty="0" smtClean="0"/>
              <a:t>Fuzzy logic algorithm</a:t>
            </a:r>
          </a:p>
          <a:p>
            <a:pPr>
              <a:buNone/>
            </a:pPr>
            <a:r>
              <a:rPr lang="tr-TR" altLang="tr-TR" sz="2000" dirty="0" smtClean="0"/>
              <a:t>1. Define the linguistic variables and terms (initialization)</a:t>
            </a:r>
          </a:p>
          <a:p>
            <a:pPr>
              <a:buNone/>
            </a:pPr>
            <a:r>
              <a:rPr lang="tr-TR" altLang="tr-TR" sz="2000" dirty="0" smtClean="0"/>
              <a:t>2. Construct the membership functions (initialization)</a:t>
            </a:r>
          </a:p>
          <a:p>
            <a:pPr>
              <a:buNone/>
            </a:pPr>
            <a:r>
              <a:rPr lang="tr-TR" altLang="tr-TR" sz="2000" dirty="0" smtClean="0"/>
              <a:t>3. Construct the rule base (initialization)</a:t>
            </a:r>
          </a:p>
          <a:p>
            <a:pPr>
              <a:buNone/>
            </a:pPr>
            <a:r>
              <a:rPr lang="tr-TR" altLang="tr-TR" sz="2000" dirty="0" smtClean="0"/>
              <a:t>4. Convert crisp input data to fuzzy valuesusing the membership functions (fuzzification)</a:t>
            </a:r>
          </a:p>
          <a:p>
            <a:pPr>
              <a:buNone/>
            </a:pPr>
            <a:r>
              <a:rPr lang="tr-TR" altLang="tr-TR" sz="2000" dirty="0" smtClean="0"/>
              <a:t>5. Evaluate the rules in the rule base (inference)</a:t>
            </a:r>
          </a:p>
          <a:p>
            <a:pPr>
              <a:buNone/>
            </a:pPr>
            <a:r>
              <a:rPr lang="tr-TR" altLang="tr-TR" sz="2000" dirty="0" smtClean="0"/>
              <a:t>6. Combine the results of each rule (inference)</a:t>
            </a:r>
          </a:p>
          <a:p>
            <a:pPr>
              <a:buNone/>
            </a:pPr>
            <a:r>
              <a:rPr lang="tr-TR" altLang="tr-TR" sz="2000" dirty="0" smtClean="0"/>
              <a:t>7. Convert the output data to non-fuzzy values (defuzzification)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tr-TR" dirty="0" smtClean="0"/>
              <a:t>Kaynaklar</a:t>
            </a:r>
            <a:endParaRPr lang="en-US" altLang="en-US" dirty="0" smtClean="0"/>
          </a:p>
        </p:txBody>
      </p:sp>
      <p:sp>
        <p:nvSpPr>
          <p:cNvPr id="3075" name="Text Box 4"/>
          <p:cNvSpPr>
            <a:spLocks noGrp="1" noChangeArrowheads="1"/>
          </p:cNvSpPr>
          <p:nvPr>
            <p:ph type="body" idx="1"/>
          </p:nvPr>
        </p:nvSpPr>
        <p:spPr>
          <a:xfrm>
            <a:off x="73054" y="638192"/>
            <a:ext cx="8713788" cy="4719638"/>
          </a:xfrm>
        </p:spPr>
        <p:txBody>
          <a:bodyPr/>
          <a:lstStyle/>
          <a:p>
            <a:pPr>
              <a:buNone/>
            </a:pPr>
            <a:r>
              <a:rPr lang="tr-TR" altLang="tr-TR" sz="1600" dirty="0" smtClean="0">
                <a:latin typeface="Arial Narrow" pitchFamily="34" charset="0"/>
              </a:rPr>
              <a:t>https://www.guru99.com/what-is-fuzzy-logic.html</a:t>
            </a:r>
          </a:p>
          <a:p>
            <a:pPr>
              <a:buNone/>
            </a:pPr>
            <a:endParaRPr lang="tr-TR" altLang="tr-TR" sz="1600" dirty="0" smtClean="0">
              <a:latin typeface="Arial Narrow" pitchFamily="34" charset="0"/>
            </a:endParaRPr>
          </a:p>
          <a:p>
            <a:pPr>
              <a:buNone/>
            </a:pPr>
            <a:r>
              <a:rPr lang="tr-TR" altLang="tr-TR" sz="1600" dirty="0" smtClean="0">
                <a:latin typeface="Arial Narrow" pitchFamily="34" charset="0"/>
              </a:rPr>
              <a:t>http://cs.bilkent.edu.tr/~zeynep/files/short_fuzzy_logic_tutorial.pdf</a:t>
            </a:r>
          </a:p>
          <a:p>
            <a:pPr>
              <a:buNone/>
            </a:pPr>
            <a:endParaRPr lang="tr-TR" altLang="tr-TR" sz="1600" dirty="0" smtClean="0">
              <a:latin typeface="Arial Narrow" pitchFamily="34" charset="0"/>
            </a:endParaRPr>
          </a:p>
          <a:p>
            <a:pPr>
              <a:buNone/>
            </a:pPr>
            <a:r>
              <a:rPr lang="tr-TR" altLang="tr-TR" sz="1600" dirty="0" smtClean="0">
                <a:latin typeface="Arial Narrow" pitchFamily="34" charset="0"/>
              </a:rPr>
              <a:t>https://www.massey.ac.nz/~nhreyes/MASSEY/159741/Lectures/Lec2012-3-159741-FuzzyLogic-v.2.pdf</a:t>
            </a:r>
          </a:p>
          <a:p>
            <a:pPr>
              <a:buNone/>
            </a:pPr>
            <a:endParaRPr lang="tr-TR" altLang="tr-TR" sz="1600" dirty="0" smtClean="0">
              <a:latin typeface="Arial Narrow" pitchFamily="34" charset="0"/>
            </a:endParaRPr>
          </a:p>
          <a:p>
            <a:pPr>
              <a:buNone/>
            </a:pPr>
            <a:r>
              <a:rPr lang="tr-TR" altLang="tr-TR" sz="1600" dirty="0" smtClean="0">
                <a:latin typeface="Arial Narrow" pitchFamily="34" charset="0"/>
              </a:rPr>
              <a:t>https://towardsdatascience.com/a-very-brief-introduction-to-fuzzy-logic-and-fuzzy-systems-d68d14b3a3b8</a:t>
            </a:r>
          </a:p>
          <a:p>
            <a:pPr>
              <a:buNone/>
            </a:pPr>
            <a:endParaRPr lang="tr-TR" altLang="tr-TR" sz="1600" dirty="0" smtClean="0">
              <a:latin typeface="Arial Narrow" pitchFamily="34" charset="0"/>
            </a:endParaRPr>
          </a:p>
          <a:p>
            <a:pPr>
              <a:buNone/>
            </a:pPr>
            <a:r>
              <a:rPr lang="tr-TR" altLang="tr-TR" sz="1600" dirty="0" smtClean="0">
                <a:latin typeface="Arial Narrow" pitchFamily="34" charset="0"/>
              </a:rPr>
              <a:t>https://nl.mathworks.com/help/fuzzy/types-of-fuzzy-inference-systems.html</a:t>
            </a:r>
          </a:p>
          <a:p>
            <a:pPr>
              <a:buNone/>
            </a:pPr>
            <a:endParaRPr lang="tr-TR" altLang="tr-TR" sz="1600" dirty="0" smtClean="0">
              <a:latin typeface="Arial Narrow" pitchFamily="34" charset="0"/>
            </a:endParaRPr>
          </a:p>
          <a:p>
            <a:pPr>
              <a:buNone/>
            </a:pPr>
            <a:r>
              <a:rPr lang="tr-TR" altLang="tr-TR" sz="1600" dirty="0" smtClean="0">
                <a:latin typeface="Arial Narrow" pitchFamily="34" charset="0"/>
              </a:rPr>
              <a:t>https://www.rpi.edu/dept/ecse/mps/Fuzzy_Logic.pdf</a:t>
            </a:r>
          </a:p>
          <a:p>
            <a:pPr>
              <a:buNone/>
            </a:pPr>
            <a:endParaRPr lang="tr-TR" altLang="tr-TR" sz="1600" dirty="0" smtClean="0">
              <a:latin typeface="Arial Narrow" pitchFamily="34" charset="0"/>
            </a:endParaRPr>
          </a:p>
          <a:p>
            <a:pPr>
              <a:buNone/>
            </a:pPr>
            <a:endParaRPr lang="tr-TR" altLang="tr-TR" sz="1600" dirty="0" smtClean="0">
              <a:latin typeface="Arial Narrow" pitchFamily="34" charset="0"/>
            </a:endParaRPr>
          </a:p>
          <a:p>
            <a:pPr>
              <a:buFont typeface="Arial" charset="0"/>
              <a:buChar char="•"/>
            </a:pPr>
            <a:endParaRPr lang="tr-TR" altLang="tr-TR" sz="1600" dirty="0" smtClean="0">
              <a:latin typeface="Arial Narrow" pitchFamily="34" charset="0"/>
            </a:endParaRPr>
          </a:p>
          <a:p>
            <a:pPr>
              <a:buFont typeface="Arial" charset="0"/>
              <a:buChar char="•"/>
            </a:pPr>
            <a:endParaRPr lang="tr-TR" altLang="tr-TR" sz="1600" dirty="0" smtClean="0">
              <a:latin typeface="Arial Narrow"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3200" dirty="0" smtClean="0">
              <a:solidFill>
                <a:srgbClr val="FF0000"/>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Yedek Yansılar</a:t>
            </a:r>
          </a:p>
          <a:p>
            <a:pPr>
              <a:spcBef>
                <a:spcPct val="0"/>
              </a:spcBef>
            </a:pPr>
            <a:endParaRPr lang="tr-TR" sz="3200" dirty="0" smtClean="0">
              <a:solidFill>
                <a:srgbClr val="FF0000"/>
              </a:solidFill>
              <a:latin typeface="+mn-lt"/>
              <a:cs typeface="Courier New" pitchFamily="49" charset="0"/>
            </a:endParaRP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14282" y="107173"/>
            <a:ext cx="8750300" cy="5179219"/>
          </a:xfrm>
        </p:spPr>
        <p:txBody>
          <a:bodyPr/>
          <a:lstStyle/>
          <a:p>
            <a:pPr>
              <a:buFont typeface="Wingdings" pitchFamily="2" charset="2"/>
              <a:buNone/>
            </a:pPr>
            <a:r>
              <a:rPr lang="tr-TR" altLang="tr-TR" sz="2400" b="1" dirty="0" smtClean="0">
                <a:solidFill>
                  <a:srgbClr val="0000FF"/>
                </a:solidFill>
              </a:rPr>
              <a:t>Örnek 1 – üyelik derecesi cinsinden çözüm</a:t>
            </a:r>
            <a:endParaRPr lang="en-US" altLang="tr-TR" sz="2400" b="1" dirty="0" smtClean="0">
              <a:solidFill>
                <a:srgbClr val="0000FF"/>
              </a:solidFill>
            </a:endParaRPr>
          </a:p>
          <a:p>
            <a:pPr>
              <a:buFont typeface="Wingdings" pitchFamily="2" charset="2"/>
              <a:buNone/>
            </a:pPr>
            <a:r>
              <a:rPr lang="tr-TR" altLang="tr-TR" sz="2400" dirty="0" smtClean="0"/>
              <a:t>Aşağıdaki kümeler verilsin:</a:t>
            </a:r>
          </a:p>
          <a:p>
            <a:pPr algn="ctr">
              <a:buFont typeface="Wingdings" pitchFamily="2" charset="2"/>
              <a:buNone/>
            </a:pPr>
            <a:r>
              <a:rPr lang="tr-TR" altLang="tr-TR" sz="2400" dirty="0" smtClean="0"/>
              <a:t>	A ={1, 2, 3, 4},  B = {3, 4, 5, 6}  ve U={1, 2, 3, 4, 5, 6, 7,8  …}</a:t>
            </a:r>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r>
              <a:rPr lang="tr-TR" altLang="tr-TR" sz="2400" dirty="0" smtClean="0"/>
              <a:t>	</a:t>
            </a:r>
            <a:endParaRPr lang="tr-TR" altLang="tr-TR" sz="2400" i="1" dirty="0" smtClean="0"/>
          </a:p>
        </p:txBody>
      </p:sp>
      <p:graphicFrame>
        <p:nvGraphicFramePr>
          <p:cNvPr id="7170" name="Object 4"/>
          <p:cNvGraphicFramePr>
            <a:graphicFrameLocks noChangeAspect="1"/>
          </p:cNvGraphicFramePr>
          <p:nvPr/>
        </p:nvGraphicFramePr>
        <p:xfrm>
          <a:off x="142844" y="1428740"/>
          <a:ext cx="5857916" cy="396624"/>
        </p:xfrm>
        <a:graphic>
          <a:graphicData uri="http://schemas.openxmlformats.org/presentationml/2006/ole">
            <p:oleObj spid="_x0000_s57346" name="Denklem" r:id="rId3" imgW="2654280" imgH="215640" progId="Equation.3">
              <p:embed/>
            </p:oleObj>
          </a:graphicData>
        </a:graphic>
      </p:graphicFrame>
      <p:graphicFrame>
        <p:nvGraphicFramePr>
          <p:cNvPr id="7172" name="Object 4"/>
          <p:cNvGraphicFramePr>
            <a:graphicFrameLocks noChangeAspect="1"/>
          </p:cNvGraphicFramePr>
          <p:nvPr/>
        </p:nvGraphicFramePr>
        <p:xfrm>
          <a:off x="88911" y="1857368"/>
          <a:ext cx="6054725" cy="396875"/>
        </p:xfrm>
        <a:graphic>
          <a:graphicData uri="http://schemas.openxmlformats.org/presentationml/2006/ole">
            <p:oleObj spid="_x0000_s57347" name="Denklem" r:id="rId4" imgW="2743200" imgH="215640" progId="Equation.3">
              <p:embed/>
            </p:oleObj>
          </a:graphicData>
        </a:graphic>
      </p:graphicFrame>
      <p:graphicFrame>
        <p:nvGraphicFramePr>
          <p:cNvPr id="7173" name="Object 4"/>
          <p:cNvGraphicFramePr>
            <a:graphicFrameLocks noChangeAspect="1"/>
          </p:cNvGraphicFramePr>
          <p:nvPr/>
        </p:nvGraphicFramePr>
        <p:xfrm>
          <a:off x="142844" y="2317749"/>
          <a:ext cx="5915025" cy="396875"/>
        </p:xfrm>
        <a:graphic>
          <a:graphicData uri="http://schemas.openxmlformats.org/presentationml/2006/ole">
            <p:oleObj spid="_x0000_s57348" name="Denklem" r:id="rId5" imgW="2679480" imgH="215640" progId="Equation.3">
              <p:embed/>
            </p:oleObj>
          </a:graphicData>
        </a:graphic>
      </p:graphicFrame>
      <p:graphicFrame>
        <p:nvGraphicFramePr>
          <p:cNvPr id="7174" name="Object 4"/>
          <p:cNvGraphicFramePr>
            <a:graphicFrameLocks noChangeAspect="1"/>
          </p:cNvGraphicFramePr>
          <p:nvPr/>
        </p:nvGraphicFramePr>
        <p:xfrm>
          <a:off x="142844" y="2746377"/>
          <a:ext cx="5999163" cy="396875"/>
        </p:xfrm>
        <a:graphic>
          <a:graphicData uri="http://schemas.openxmlformats.org/presentationml/2006/ole">
            <p:oleObj spid="_x0000_s57349" name="Denklem" r:id="rId6" imgW="2717640" imgH="215640" progId="Equation.3">
              <p:embed/>
            </p:oleObj>
          </a:graphicData>
        </a:graphic>
      </p:graphicFrame>
      <p:graphicFrame>
        <p:nvGraphicFramePr>
          <p:cNvPr id="7175" name="Object 4"/>
          <p:cNvGraphicFramePr>
            <a:graphicFrameLocks noChangeAspect="1"/>
          </p:cNvGraphicFramePr>
          <p:nvPr/>
        </p:nvGraphicFramePr>
        <p:xfrm>
          <a:off x="142844" y="3175005"/>
          <a:ext cx="5999163" cy="396875"/>
        </p:xfrm>
        <a:graphic>
          <a:graphicData uri="http://schemas.openxmlformats.org/presentationml/2006/ole">
            <p:oleObj spid="_x0000_s57350" name="Denklem" r:id="rId7" imgW="2717640" imgH="215640" progId="Equation.3">
              <p:embed/>
            </p:oleObj>
          </a:graphicData>
        </a:graphic>
      </p:graphicFrame>
      <p:graphicFrame>
        <p:nvGraphicFramePr>
          <p:cNvPr id="7176" name="Object 4"/>
          <p:cNvGraphicFramePr>
            <a:graphicFrameLocks noChangeAspect="1"/>
          </p:cNvGraphicFramePr>
          <p:nvPr/>
        </p:nvGraphicFramePr>
        <p:xfrm>
          <a:off x="142844" y="3571880"/>
          <a:ext cx="6026150" cy="396875"/>
        </p:xfrm>
        <a:graphic>
          <a:graphicData uri="http://schemas.openxmlformats.org/presentationml/2006/ole">
            <p:oleObj spid="_x0000_s57351" name="Denklem" r:id="rId8" imgW="2730240" imgH="215640" progId="Equation.3">
              <p:embed/>
            </p:oleObj>
          </a:graphicData>
        </a:graphic>
      </p:graphicFrame>
      <p:graphicFrame>
        <p:nvGraphicFramePr>
          <p:cNvPr id="7177" name="Object 9"/>
          <p:cNvGraphicFramePr>
            <a:graphicFrameLocks noChangeAspect="1"/>
          </p:cNvGraphicFramePr>
          <p:nvPr/>
        </p:nvGraphicFramePr>
        <p:xfrm>
          <a:off x="119063" y="4032250"/>
          <a:ext cx="6165850" cy="396875"/>
        </p:xfrm>
        <a:graphic>
          <a:graphicData uri="http://schemas.openxmlformats.org/presentationml/2006/ole">
            <p:oleObj spid="_x0000_s57352" name="Denklem" r:id="rId9" imgW="2793960" imgH="215640" progId="Equation.3">
              <p:embed/>
            </p:oleObj>
          </a:graphicData>
        </a:graphic>
      </p:graphicFrame>
      <p:graphicFrame>
        <p:nvGraphicFramePr>
          <p:cNvPr id="7179" name="Object 11"/>
          <p:cNvGraphicFramePr>
            <a:graphicFrameLocks noChangeAspect="1"/>
          </p:cNvGraphicFramePr>
          <p:nvPr/>
        </p:nvGraphicFramePr>
        <p:xfrm>
          <a:off x="428596" y="4643450"/>
          <a:ext cx="6613525" cy="722312"/>
        </p:xfrm>
        <a:graphic>
          <a:graphicData uri="http://schemas.openxmlformats.org/presentationml/2006/ole">
            <p:oleObj spid="_x0000_s57353" name="Denklem" r:id="rId10" imgW="2997000" imgH="393480" progId="Equation.3">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14282" y="107173"/>
            <a:ext cx="8750300" cy="5179219"/>
          </a:xfrm>
        </p:spPr>
        <p:txBody>
          <a:bodyPr/>
          <a:lstStyle/>
          <a:p>
            <a:pPr>
              <a:buFont typeface="Wingdings" pitchFamily="2" charset="2"/>
              <a:buNone/>
            </a:pPr>
            <a:r>
              <a:rPr lang="tr-TR" altLang="tr-TR" sz="2400" b="1" dirty="0" smtClean="0">
                <a:solidFill>
                  <a:srgbClr val="0000FF"/>
                </a:solidFill>
              </a:rPr>
              <a:t>Örnek 1 – üyelik derecesi cinsinden çözüm</a:t>
            </a:r>
            <a:endParaRPr lang="en-US" altLang="tr-TR" sz="2400" b="1" dirty="0" smtClean="0">
              <a:solidFill>
                <a:srgbClr val="0000FF"/>
              </a:solidFill>
            </a:endParaRPr>
          </a:p>
          <a:p>
            <a:pPr>
              <a:buFont typeface="Wingdings" pitchFamily="2" charset="2"/>
              <a:buNone/>
            </a:pPr>
            <a:r>
              <a:rPr lang="tr-TR" altLang="tr-TR" sz="2400" dirty="0" smtClean="0"/>
              <a:t>Aşağıdaki kümeler verilsin:</a:t>
            </a:r>
          </a:p>
          <a:p>
            <a:pPr algn="ctr">
              <a:buFont typeface="Wingdings" pitchFamily="2" charset="2"/>
              <a:buNone/>
            </a:pPr>
            <a:r>
              <a:rPr lang="tr-TR" altLang="tr-TR" sz="2400" dirty="0" smtClean="0"/>
              <a:t>	A ={1, 2, 3, 4},  B = {3, 4, 5, 6}  ve U={1, 2, 3, 4, 5, 6, 7,8  …}</a:t>
            </a:r>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r>
              <a:rPr lang="tr-TR" altLang="tr-TR" sz="2400" dirty="0" smtClean="0"/>
              <a:t>	</a:t>
            </a:r>
            <a:endParaRPr lang="tr-TR" altLang="tr-TR" sz="2400" i="1" dirty="0" smtClean="0"/>
          </a:p>
        </p:txBody>
      </p:sp>
      <p:graphicFrame>
        <p:nvGraphicFramePr>
          <p:cNvPr id="7170" name="Object 4"/>
          <p:cNvGraphicFramePr>
            <a:graphicFrameLocks noChangeAspect="1"/>
          </p:cNvGraphicFramePr>
          <p:nvPr/>
        </p:nvGraphicFramePr>
        <p:xfrm>
          <a:off x="214282" y="1571616"/>
          <a:ext cx="5802312" cy="396875"/>
        </p:xfrm>
        <a:graphic>
          <a:graphicData uri="http://schemas.openxmlformats.org/presentationml/2006/ole">
            <p:oleObj spid="_x0000_s58370" name="Denklem" r:id="rId3" imgW="2628720" imgH="215640" progId="Equation.3">
              <p:embed/>
            </p:oleObj>
          </a:graphicData>
        </a:graphic>
      </p:graphicFrame>
      <p:graphicFrame>
        <p:nvGraphicFramePr>
          <p:cNvPr id="7179" name="Object 11"/>
          <p:cNvGraphicFramePr>
            <a:graphicFrameLocks noChangeAspect="1"/>
          </p:cNvGraphicFramePr>
          <p:nvPr/>
        </p:nvGraphicFramePr>
        <p:xfrm>
          <a:off x="1108089" y="4635518"/>
          <a:ext cx="5464175" cy="722312"/>
        </p:xfrm>
        <a:graphic>
          <a:graphicData uri="http://schemas.openxmlformats.org/presentationml/2006/ole">
            <p:oleObj spid="_x0000_s58371" name="Denklem" r:id="rId4" imgW="2476440" imgH="393480" progId="Equation.3">
              <p:embed/>
            </p:oleObj>
          </a:graphicData>
        </a:graphic>
      </p:graphicFrame>
      <p:graphicFrame>
        <p:nvGraphicFramePr>
          <p:cNvPr id="8202" name="Object 4"/>
          <p:cNvGraphicFramePr>
            <a:graphicFrameLocks noChangeAspect="1"/>
          </p:cNvGraphicFramePr>
          <p:nvPr/>
        </p:nvGraphicFramePr>
        <p:xfrm>
          <a:off x="142844" y="1960559"/>
          <a:ext cx="5997575" cy="396875"/>
        </p:xfrm>
        <a:graphic>
          <a:graphicData uri="http://schemas.openxmlformats.org/presentationml/2006/ole">
            <p:oleObj spid="_x0000_s58372" name="Denklem" r:id="rId5" imgW="2717640" imgH="215640" progId="Equation.3">
              <p:embed/>
            </p:oleObj>
          </a:graphicData>
        </a:graphic>
      </p:graphicFrame>
      <p:graphicFrame>
        <p:nvGraphicFramePr>
          <p:cNvPr id="8203" name="Object 4"/>
          <p:cNvGraphicFramePr>
            <a:graphicFrameLocks noChangeAspect="1"/>
          </p:cNvGraphicFramePr>
          <p:nvPr/>
        </p:nvGraphicFramePr>
        <p:xfrm>
          <a:off x="225425" y="2357438"/>
          <a:ext cx="5830888" cy="396875"/>
        </p:xfrm>
        <a:graphic>
          <a:graphicData uri="http://schemas.openxmlformats.org/presentationml/2006/ole">
            <p:oleObj spid="_x0000_s58373" name="Denklem" r:id="rId6" imgW="2641320" imgH="215640" progId="Equation.3">
              <p:embed/>
            </p:oleObj>
          </a:graphicData>
        </a:graphic>
      </p:graphicFrame>
      <p:graphicFrame>
        <p:nvGraphicFramePr>
          <p:cNvPr id="8204" name="Object 4"/>
          <p:cNvGraphicFramePr>
            <a:graphicFrameLocks noChangeAspect="1"/>
          </p:cNvGraphicFramePr>
          <p:nvPr/>
        </p:nvGraphicFramePr>
        <p:xfrm>
          <a:off x="142875" y="2746375"/>
          <a:ext cx="5886450" cy="396875"/>
        </p:xfrm>
        <a:graphic>
          <a:graphicData uri="http://schemas.openxmlformats.org/presentationml/2006/ole">
            <p:oleObj spid="_x0000_s58374" name="Denklem" r:id="rId7" imgW="2666880" imgH="215640" progId="Equation.3">
              <p:embed/>
            </p:oleObj>
          </a:graphicData>
        </a:graphic>
      </p:graphicFrame>
      <p:graphicFrame>
        <p:nvGraphicFramePr>
          <p:cNvPr id="8205" name="Object 4"/>
          <p:cNvGraphicFramePr>
            <a:graphicFrameLocks noChangeAspect="1"/>
          </p:cNvGraphicFramePr>
          <p:nvPr/>
        </p:nvGraphicFramePr>
        <p:xfrm>
          <a:off x="115888" y="3143250"/>
          <a:ext cx="5942012" cy="396875"/>
        </p:xfrm>
        <a:graphic>
          <a:graphicData uri="http://schemas.openxmlformats.org/presentationml/2006/ole">
            <p:oleObj spid="_x0000_s58375" name="Denklem" r:id="rId8" imgW="2692080" imgH="215640" progId="Equation.3">
              <p:embed/>
            </p:oleObj>
          </a:graphicData>
        </a:graphic>
      </p:graphicFrame>
      <p:graphicFrame>
        <p:nvGraphicFramePr>
          <p:cNvPr id="8206" name="Object 4"/>
          <p:cNvGraphicFramePr>
            <a:graphicFrameLocks noChangeAspect="1"/>
          </p:cNvGraphicFramePr>
          <p:nvPr/>
        </p:nvGraphicFramePr>
        <p:xfrm>
          <a:off x="201613" y="3643313"/>
          <a:ext cx="5969000" cy="396875"/>
        </p:xfrm>
        <a:graphic>
          <a:graphicData uri="http://schemas.openxmlformats.org/presentationml/2006/ole">
            <p:oleObj spid="_x0000_s58376" name="Denklem" r:id="rId9" imgW="2705040" imgH="215640" progId="Equation.3">
              <p:embed/>
            </p:oleObj>
          </a:graphicData>
        </a:graphic>
      </p:graphicFrame>
      <p:graphicFrame>
        <p:nvGraphicFramePr>
          <p:cNvPr id="8207" name="Object 4"/>
          <p:cNvGraphicFramePr>
            <a:graphicFrameLocks noChangeAspect="1"/>
          </p:cNvGraphicFramePr>
          <p:nvPr/>
        </p:nvGraphicFramePr>
        <p:xfrm>
          <a:off x="163524" y="4071946"/>
          <a:ext cx="6051550" cy="396875"/>
        </p:xfrm>
        <a:graphic>
          <a:graphicData uri="http://schemas.openxmlformats.org/presentationml/2006/ole">
            <p:oleObj spid="_x0000_s58377" name="Denklem" r:id="rId10" imgW="2743200" imgH="21564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BM: Nerede Kullanılıyor?</a:t>
            </a:r>
            <a:endParaRPr lang="en-US" altLang="en-US" dirty="0" smtClean="0"/>
          </a:p>
        </p:txBody>
      </p:sp>
      <p:sp>
        <p:nvSpPr>
          <p:cNvPr id="3075" name="Text Box 4"/>
          <p:cNvSpPr>
            <a:spLocks noGrp="1" noChangeArrowheads="1"/>
          </p:cNvSpPr>
          <p:nvPr>
            <p:ph type="body" idx="1"/>
          </p:nvPr>
        </p:nvSpPr>
        <p:spPr>
          <a:xfrm>
            <a:off x="250825" y="638175"/>
            <a:ext cx="8713788" cy="4719638"/>
          </a:xfrm>
        </p:spPr>
        <p:txBody>
          <a:bodyPr/>
          <a:lstStyle/>
          <a:p>
            <a:pPr>
              <a:buNone/>
            </a:pPr>
            <a:endParaRPr lang="tr-TR" altLang="tr-TR" sz="2400" dirty="0" smtClean="0"/>
          </a:p>
        </p:txBody>
      </p:sp>
      <p:pic>
        <p:nvPicPr>
          <p:cNvPr id="48130" name="Picture 2"/>
          <p:cNvPicPr>
            <a:picLocks noChangeAspect="1" noChangeArrowheads="1"/>
          </p:cNvPicPr>
          <p:nvPr/>
        </p:nvPicPr>
        <p:blipFill>
          <a:blip r:embed="rId2"/>
          <a:srcRect/>
          <a:stretch>
            <a:fillRect/>
          </a:stretch>
        </p:blipFill>
        <p:spPr bwMode="auto">
          <a:xfrm>
            <a:off x="376045" y="571484"/>
            <a:ext cx="8329834" cy="51435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14282" y="107173"/>
            <a:ext cx="8750300" cy="5179219"/>
          </a:xfrm>
        </p:spPr>
        <p:txBody>
          <a:bodyPr/>
          <a:lstStyle/>
          <a:p>
            <a:pPr>
              <a:buFont typeface="Wingdings" pitchFamily="2" charset="2"/>
              <a:buNone/>
            </a:pPr>
            <a:r>
              <a:rPr lang="tr-TR" altLang="tr-TR" sz="2400" b="1" dirty="0" smtClean="0">
                <a:solidFill>
                  <a:srgbClr val="0000FF"/>
                </a:solidFill>
              </a:rPr>
              <a:t>Örnek 1 – üyelik derecesi cinsinden çözüm</a:t>
            </a:r>
            <a:endParaRPr lang="en-US" altLang="tr-TR" sz="2400" b="1" dirty="0" smtClean="0">
              <a:solidFill>
                <a:srgbClr val="0000FF"/>
              </a:solidFill>
            </a:endParaRPr>
          </a:p>
          <a:p>
            <a:pPr>
              <a:buFont typeface="Wingdings" pitchFamily="2" charset="2"/>
              <a:buNone/>
            </a:pPr>
            <a:r>
              <a:rPr lang="tr-TR" altLang="tr-TR" sz="2400" dirty="0" smtClean="0"/>
              <a:t>Aşağıdaki kümeler verilsin:</a:t>
            </a:r>
          </a:p>
          <a:p>
            <a:pPr algn="ctr">
              <a:buFont typeface="Wingdings" pitchFamily="2" charset="2"/>
              <a:buNone/>
            </a:pPr>
            <a:r>
              <a:rPr lang="tr-TR" altLang="tr-TR" sz="2400" dirty="0" smtClean="0"/>
              <a:t>	A ={1, 2, 3, 4},  B = {3, 4, 5, 6}  ve U={1, 2, 3, 4, 5, 6, 7,8  …}</a:t>
            </a:r>
          </a:p>
          <a:p>
            <a:pPr>
              <a:buFont typeface="Wingdings" pitchFamily="2" charset="2"/>
              <a:buNone/>
            </a:pPr>
            <a:endParaRPr lang="tr-TR" altLang="tr-TR" sz="2400" dirty="0" smtClean="0"/>
          </a:p>
          <a:p>
            <a:pPr>
              <a:buFont typeface="Wingdings" pitchFamily="2" charset="2"/>
              <a:buNone/>
            </a:pPr>
            <a:endParaRPr lang="tr-TR" altLang="tr-TR" sz="2400" dirty="0" smtClean="0"/>
          </a:p>
          <a:p>
            <a:pPr>
              <a:buFont typeface="Wingdings" pitchFamily="2" charset="2"/>
              <a:buNone/>
            </a:pPr>
            <a:r>
              <a:rPr lang="tr-TR" altLang="tr-TR" sz="2400" dirty="0" smtClean="0"/>
              <a:t>	</a:t>
            </a:r>
            <a:endParaRPr lang="tr-TR" altLang="tr-TR" sz="2400" i="1" dirty="0" smtClean="0"/>
          </a:p>
        </p:txBody>
      </p:sp>
      <p:graphicFrame>
        <p:nvGraphicFramePr>
          <p:cNvPr id="7179" name="Object 11"/>
          <p:cNvGraphicFramePr>
            <a:graphicFrameLocks noChangeAspect="1"/>
          </p:cNvGraphicFramePr>
          <p:nvPr/>
        </p:nvGraphicFramePr>
        <p:xfrm>
          <a:off x="3857620" y="1571616"/>
          <a:ext cx="5043488" cy="722312"/>
        </p:xfrm>
        <a:graphic>
          <a:graphicData uri="http://schemas.openxmlformats.org/presentationml/2006/ole">
            <p:oleObj spid="_x0000_s59394" name="Denklem" r:id="rId3" imgW="2286000" imgH="393480" progId="Equation.3">
              <p:embed/>
            </p:oleObj>
          </a:graphicData>
        </a:graphic>
      </p:graphicFrame>
      <p:graphicFrame>
        <p:nvGraphicFramePr>
          <p:cNvPr id="9228" name="Object 12"/>
          <p:cNvGraphicFramePr>
            <a:graphicFrameLocks noChangeAspect="1"/>
          </p:cNvGraphicFramePr>
          <p:nvPr/>
        </p:nvGraphicFramePr>
        <p:xfrm>
          <a:off x="285720" y="3106742"/>
          <a:ext cx="3414713" cy="393700"/>
        </p:xfrm>
        <a:graphic>
          <a:graphicData uri="http://schemas.openxmlformats.org/presentationml/2006/ole">
            <p:oleObj spid="_x0000_s59395" name="Denklem" r:id="rId4" imgW="1650960" imgH="228600" progId="Equation.3">
              <p:embed/>
            </p:oleObj>
          </a:graphicData>
        </a:graphic>
      </p:graphicFrame>
      <p:graphicFrame>
        <p:nvGraphicFramePr>
          <p:cNvPr id="9229" name="Object 13"/>
          <p:cNvGraphicFramePr>
            <a:graphicFrameLocks noChangeAspect="1"/>
          </p:cNvGraphicFramePr>
          <p:nvPr/>
        </p:nvGraphicFramePr>
        <p:xfrm>
          <a:off x="220662" y="3500442"/>
          <a:ext cx="3544888" cy="393700"/>
        </p:xfrm>
        <a:graphic>
          <a:graphicData uri="http://schemas.openxmlformats.org/presentationml/2006/ole">
            <p:oleObj spid="_x0000_s59396" name="Denklem" r:id="rId5" imgW="1714320" imgH="228600" progId="Equation.3">
              <p:embed/>
            </p:oleObj>
          </a:graphicData>
        </a:graphic>
      </p:graphicFrame>
      <p:graphicFrame>
        <p:nvGraphicFramePr>
          <p:cNvPr id="9230" name="Object 14"/>
          <p:cNvGraphicFramePr>
            <a:graphicFrameLocks noChangeAspect="1"/>
          </p:cNvGraphicFramePr>
          <p:nvPr/>
        </p:nvGraphicFramePr>
        <p:xfrm>
          <a:off x="244475" y="3857629"/>
          <a:ext cx="3492500" cy="393700"/>
        </p:xfrm>
        <a:graphic>
          <a:graphicData uri="http://schemas.openxmlformats.org/presentationml/2006/ole">
            <p:oleObj spid="_x0000_s59397" name="Denklem" r:id="rId6" imgW="1688760" imgH="228600" progId="Equation.3">
              <p:embed/>
            </p:oleObj>
          </a:graphicData>
        </a:graphic>
      </p:graphicFrame>
      <p:graphicFrame>
        <p:nvGraphicFramePr>
          <p:cNvPr id="9231" name="Object 15"/>
          <p:cNvGraphicFramePr>
            <a:graphicFrameLocks noChangeAspect="1"/>
          </p:cNvGraphicFramePr>
          <p:nvPr/>
        </p:nvGraphicFramePr>
        <p:xfrm>
          <a:off x="214282" y="4214822"/>
          <a:ext cx="3544888" cy="393700"/>
        </p:xfrm>
        <a:graphic>
          <a:graphicData uri="http://schemas.openxmlformats.org/presentationml/2006/ole">
            <p:oleObj spid="_x0000_s59398" name="Denklem" r:id="rId7" imgW="1714320" imgH="228600" progId="Equation.3">
              <p:embed/>
            </p:oleObj>
          </a:graphicData>
        </a:graphic>
      </p:graphicFrame>
      <p:graphicFrame>
        <p:nvGraphicFramePr>
          <p:cNvPr id="9232" name="Object 16"/>
          <p:cNvGraphicFramePr>
            <a:graphicFrameLocks noChangeAspect="1"/>
          </p:cNvGraphicFramePr>
          <p:nvPr/>
        </p:nvGraphicFramePr>
        <p:xfrm>
          <a:off x="214282" y="4572012"/>
          <a:ext cx="3492500" cy="393700"/>
        </p:xfrm>
        <a:graphic>
          <a:graphicData uri="http://schemas.openxmlformats.org/presentationml/2006/ole">
            <p:oleObj spid="_x0000_s59399" name="Denklem" r:id="rId8" imgW="1688760" imgH="228600" progId="Equation.3">
              <p:embed/>
            </p:oleObj>
          </a:graphicData>
        </a:graphic>
      </p:graphicFrame>
      <p:graphicFrame>
        <p:nvGraphicFramePr>
          <p:cNvPr id="9233" name="Object 17"/>
          <p:cNvGraphicFramePr>
            <a:graphicFrameLocks noChangeAspect="1"/>
          </p:cNvGraphicFramePr>
          <p:nvPr/>
        </p:nvGraphicFramePr>
        <p:xfrm>
          <a:off x="214282" y="5000640"/>
          <a:ext cx="3517900" cy="393700"/>
        </p:xfrm>
        <a:graphic>
          <a:graphicData uri="http://schemas.openxmlformats.org/presentationml/2006/ole">
            <p:oleObj spid="_x0000_s59400" name="Denklem" r:id="rId9" imgW="1701720" imgH="228600" progId="Equation.3">
              <p:embed/>
            </p:oleObj>
          </a:graphicData>
        </a:graphic>
      </p:graphicFrame>
      <p:graphicFrame>
        <p:nvGraphicFramePr>
          <p:cNvPr id="9234" name="Object 18"/>
          <p:cNvGraphicFramePr>
            <a:graphicFrameLocks noChangeAspect="1"/>
          </p:cNvGraphicFramePr>
          <p:nvPr/>
        </p:nvGraphicFramePr>
        <p:xfrm>
          <a:off x="3960813" y="3714750"/>
          <a:ext cx="5211762" cy="722313"/>
        </p:xfrm>
        <a:graphic>
          <a:graphicData uri="http://schemas.openxmlformats.org/presentationml/2006/ole">
            <p:oleObj spid="_x0000_s59401" name="Denklem" r:id="rId10" imgW="2361960" imgH="393480" progId="Equation.3">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dirty="0" smtClean="0"/>
              <a:t>Su Kalitesi</a:t>
            </a:r>
            <a:endParaRPr lang="en-US" altLang="en-US" dirty="0" smtClean="0"/>
          </a:p>
        </p:txBody>
      </p:sp>
      <p:sp>
        <p:nvSpPr>
          <p:cNvPr id="3075" name="Text Box 4"/>
          <p:cNvSpPr>
            <a:spLocks noGrp="1" noChangeArrowheads="1"/>
          </p:cNvSpPr>
          <p:nvPr>
            <p:ph type="body" idx="1"/>
          </p:nvPr>
        </p:nvSpPr>
        <p:spPr>
          <a:xfrm>
            <a:off x="144492" y="600092"/>
            <a:ext cx="8713788" cy="4719638"/>
          </a:xfrm>
        </p:spPr>
        <p:txBody>
          <a:bodyPr/>
          <a:lstStyle/>
          <a:p>
            <a:pPr>
              <a:buNone/>
            </a:pPr>
            <a:r>
              <a:rPr lang="tr-TR" altLang="tr-TR" sz="2000" dirty="0" smtClean="0">
                <a:solidFill>
                  <a:srgbClr val="006600"/>
                </a:solidFill>
              </a:rPr>
              <a:t>Bulanık mantık kullanılarak, nehirlerdeki ve </a:t>
            </a:r>
          </a:p>
          <a:p>
            <a:pPr>
              <a:buNone/>
            </a:pPr>
            <a:r>
              <a:rPr lang="tr-TR" altLang="tr-TR" sz="2000" dirty="0" smtClean="0">
                <a:solidFill>
                  <a:srgbClr val="006600"/>
                </a:solidFill>
              </a:rPr>
              <a:t>göllerdeki su kalitesini belirlemek için </a:t>
            </a:r>
          </a:p>
          <a:p>
            <a:pPr>
              <a:buNone/>
            </a:pPr>
            <a:r>
              <a:rPr lang="tr-TR" altLang="tr-TR" sz="2000" dirty="0" smtClean="0">
                <a:solidFill>
                  <a:srgbClr val="006600"/>
                </a:solidFill>
              </a:rPr>
              <a:t>çeşitli bilimsel çalışmalar yapılmıştır. </a:t>
            </a:r>
          </a:p>
          <a:p>
            <a:pPr>
              <a:buNone/>
            </a:pPr>
            <a:r>
              <a:rPr lang="tr-TR" altLang="tr-TR" sz="1800" dirty="0" smtClean="0">
                <a:solidFill>
                  <a:srgbClr val="006600"/>
                </a:solidFill>
                <a:latin typeface="Courier New" pitchFamily="49" charset="0"/>
                <a:cs typeface="Courier New" pitchFamily="49" charset="0"/>
              </a:rPr>
              <a:t>Örneğin: </a:t>
            </a:r>
            <a:r>
              <a:rPr lang="tr-TR" sz="1800" dirty="0" smtClean="0">
                <a:solidFill>
                  <a:srgbClr val="006600"/>
                </a:solidFill>
                <a:latin typeface="Courier New" pitchFamily="49" charset="0"/>
                <a:cs typeface="Courier New" pitchFamily="49" charset="0"/>
              </a:rPr>
              <a:t>http://dx.doi.org/10.5772/64265</a:t>
            </a:r>
            <a:endParaRPr lang="tr-TR" sz="2000" dirty="0" smtClean="0">
              <a:solidFill>
                <a:srgbClr val="006600"/>
              </a:solidFill>
              <a:latin typeface="Courier New" pitchFamily="49" charset="0"/>
              <a:cs typeface="Courier New" pitchFamily="49" charset="0"/>
            </a:endParaRPr>
          </a:p>
          <a:p>
            <a:pPr>
              <a:buNone/>
            </a:pPr>
            <a:endParaRPr lang="tr-TR" altLang="tr-TR" sz="500" dirty="0" smtClean="0"/>
          </a:p>
          <a:p>
            <a:pPr>
              <a:buNone/>
            </a:pPr>
            <a:r>
              <a:rPr lang="tr-TR" altLang="tr-TR" sz="1800" dirty="0" smtClean="0"/>
              <a:t>Bu çalışmalarda sözel ve sayısal parametre belirlenmiştir. Bunlardan bazıları:</a:t>
            </a:r>
          </a:p>
          <a:p>
            <a:pPr>
              <a:buNone/>
            </a:pPr>
            <a:r>
              <a:rPr lang="tr-TR" altLang="tr-TR" sz="1800" b="1" u="sng" dirty="0" smtClean="0"/>
              <a:t>Parametre				</a:t>
            </a:r>
            <a:r>
              <a:rPr lang="tr-TR" altLang="tr-TR" sz="1800" b="1" dirty="0" smtClean="0"/>
              <a:t>	</a:t>
            </a:r>
            <a:r>
              <a:rPr lang="tr-TR" altLang="tr-TR" sz="1800" b="1" u="sng" dirty="0" smtClean="0"/>
              <a:t>Birim / Teknik</a:t>
            </a:r>
          </a:p>
          <a:p>
            <a:pPr>
              <a:buNone/>
            </a:pPr>
            <a:r>
              <a:rPr lang="tr-TR" altLang="tr-TR" sz="1800" b="1" dirty="0" smtClean="0"/>
              <a:t>Su sıcaklığı (temperature)			</a:t>
            </a:r>
            <a:r>
              <a:rPr lang="tr-TR" altLang="tr-TR" sz="1800" b="1" baseline="30000" dirty="0" smtClean="0"/>
              <a:t>o</a:t>
            </a:r>
            <a:r>
              <a:rPr lang="tr-TR" altLang="tr-TR" sz="1800" b="1" dirty="0" smtClean="0"/>
              <a:t>C</a:t>
            </a:r>
          </a:p>
          <a:p>
            <a:pPr>
              <a:buNone/>
            </a:pPr>
            <a:r>
              <a:rPr lang="tr-TR" altLang="tr-TR" sz="1800" b="1" dirty="0" smtClean="0"/>
              <a:t>İletkenlik (specific conductivity)			</a:t>
            </a:r>
            <a:r>
              <a:rPr lang="el-GR" altLang="tr-TR" sz="1800" b="1" dirty="0" smtClean="0"/>
              <a:t>μ</a:t>
            </a:r>
            <a:r>
              <a:rPr lang="tr-TR" altLang="tr-TR" sz="1800" b="1" dirty="0" smtClean="0"/>
              <a:t>S/cm</a:t>
            </a:r>
          </a:p>
          <a:p>
            <a:pPr>
              <a:buNone/>
            </a:pPr>
            <a:r>
              <a:rPr lang="tr-TR" altLang="tr-TR" sz="1800" b="1" dirty="0" smtClean="0"/>
              <a:t>Renk (colour)					</a:t>
            </a:r>
            <a:r>
              <a:rPr lang="tr-TR" sz="1800" b="1" dirty="0" smtClean="0"/>
              <a:t>Pt-Co birimleri</a:t>
            </a:r>
          </a:p>
          <a:p>
            <a:pPr>
              <a:buNone/>
            </a:pPr>
            <a:r>
              <a:rPr lang="tr-TR" altLang="tr-TR" sz="1800" b="1" dirty="0" smtClean="0"/>
              <a:t>Azot (nitrogen)					mg/L</a:t>
            </a:r>
          </a:p>
          <a:p>
            <a:pPr>
              <a:buNone/>
            </a:pPr>
            <a:r>
              <a:rPr lang="tr-TR" altLang="tr-TR" sz="1800" b="1" dirty="0" smtClean="0"/>
              <a:t>Amonyak (ammonia, NH4)			mg/L</a:t>
            </a:r>
          </a:p>
          <a:p>
            <a:pPr>
              <a:buNone/>
            </a:pPr>
            <a:r>
              <a:rPr lang="tr-TR" altLang="tr-TR" sz="1800" b="1" dirty="0" smtClean="0"/>
              <a:t>Çözülen oksijen miktarı (</a:t>
            </a:r>
            <a:r>
              <a:rPr lang="tr-TR" sz="1800" b="1" dirty="0" smtClean="0"/>
              <a:t>dissolved oxygen</a:t>
            </a:r>
            <a:r>
              <a:rPr lang="tr-TR" altLang="tr-TR" sz="1800" b="1" dirty="0" smtClean="0"/>
              <a:t>)	mg/L</a:t>
            </a:r>
          </a:p>
          <a:p>
            <a:pPr>
              <a:buNone/>
            </a:pPr>
            <a:r>
              <a:rPr lang="tr-TR" sz="1800" b="1" dirty="0" smtClean="0"/>
              <a:t>Toplam asılı katı (total suspended solids)		mg/L</a:t>
            </a:r>
          </a:p>
          <a:p>
            <a:pPr>
              <a:buNone/>
            </a:pPr>
            <a:r>
              <a:rPr lang="tr-TR" sz="2000" b="1" dirty="0" smtClean="0"/>
              <a:t>. . .</a:t>
            </a:r>
          </a:p>
          <a:p>
            <a:pPr>
              <a:buNone/>
            </a:pPr>
            <a:endParaRPr lang="tr-TR" altLang="tr-TR" sz="1800" b="1" dirty="0" smtClean="0"/>
          </a:p>
        </p:txBody>
      </p:sp>
      <p:pic>
        <p:nvPicPr>
          <p:cNvPr id="57346" name="Picture 2"/>
          <p:cNvPicPr>
            <a:picLocks noChangeAspect="1" noChangeArrowheads="1"/>
          </p:cNvPicPr>
          <p:nvPr/>
        </p:nvPicPr>
        <p:blipFill>
          <a:blip r:embed="rId2"/>
          <a:srcRect/>
          <a:stretch>
            <a:fillRect/>
          </a:stretch>
        </p:blipFill>
        <p:spPr bwMode="auto">
          <a:xfrm>
            <a:off x="5972190" y="0"/>
            <a:ext cx="3171810" cy="17144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2000" b="1" dirty="0" smtClean="0"/>
              <a:t>Sıcaklık:</a:t>
            </a:r>
            <a:r>
              <a:rPr lang="tr-TR" altLang="tr-TR" sz="2000" dirty="0" smtClean="0"/>
              <a:t> 0-40 </a:t>
            </a:r>
            <a:r>
              <a:rPr lang="tr-TR" altLang="tr-TR" sz="2000" baseline="30000" dirty="0" smtClean="0"/>
              <a:t>o</a:t>
            </a:r>
            <a:r>
              <a:rPr lang="tr-TR" altLang="tr-TR" sz="2000" dirty="0" smtClean="0"/>
              <a:t>C arasıda tanımlanmış.</a:t>
            </a:r>
          </a:p>
          <a:p>
            <a:pPr>
              <a:buNone/>
            </a:pPr>
            <a:r>
              <a:rPr lang="tr-TR" altLang="tr-TR" sz="2000" b="1" dirty="0" smtClean="0"/>
              <a:t>Kümeler:</a:t>
            </a:r>
            <a:r>
              <a:rPr lang="tr-TR" altLang="tr-TR" sz="2000" dirty="0" smtClean="0"/>
              <a:t> Kötü, Mükemmel</a:t>
            </a:r>
            <a:endParaRPr lang="tr-TR" altLang="tr-TR" sz="1800" b="1" dirty="0" smtClean="0"/>
          </a:p>
        </p:txBody>
      </p:sp>
      <p:pic>
        <p:nvPicPr>
          <p:cNvPr id="61442" name="Picture 2"/>
          <p:cNvPicPr>
            <a:picLocks noChangeAspect="1" noChangeArrowheads="1"/>
          </p:cNvPicPr>
          <p:nvPr/>
        </p:nvPicPr>
        <p:blipFill>
          <a:blip r:embed="rId2"/>
          <a:srcRect/>
          <a:stretch>
            <a:fillRect/>
          </a:stretch>
        </p:blipFill>
        <p:spPr bwMode="auto">
          <a:xfrm>
            <a:off x="0" y="1676916"/>
            <a:ext cx="9144000" cy="33237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2000" b="1" dirty="0" smtClean="0"/>
              <a:t>İletkenlik:</a:t>
            </a:r>
            <a:r>
              <a:rPr lang="tr-TR" altLang="tr-TR" sz="2000" dirty="0" smtClean="0"/>
              <a:t> 0-700 </a:t>
            </a:r>
            <a:r>
              <a:rPr lang="el-GR" altLang="tr-TR" sz="2000" dirty="0" smtClean="0"/>
              <a:t>μ</a:t>
            </a:r>
            <a:r>
              <a:rPr lang="tr-TR" altLang="tr-TR" sz="2000" dirty="0" smtClean="0"/>
              <a:t>S/cm arasıda tanımlanmış.</a:t>
            </a:r>
          </a:p>
          <a:p>
            <a:pPr>
              <a:buNone/>
            </a:pPr>
            <a:r>
              <a:rPr lang="tr-TR" altLang="tr-TR" sz="2000" b="1" dirty="0" smtClean="0"/>
              <a:t>Kümeler:</a:t>
            </a:r>
            <a:r>
              <a:rPr lang="tr-TR" altLang="tr-TR" sz="2000" dirty="0" smtClean="0"/>
              <a:t> Mükemmel, Orta, Kötü</a:t>
            </a:r>
            <a:endParaRPr lang="tr-TR" altLang="tr-TR" sz="1800" b="1" dirty="0" smtClean="0"/>
          </a:p>
        </p:txBody>
      </p:sp>
      <p:pic>
        <p:nvPicPr>
          <p:cNvPr id="58372" name="Picture 4"/>
          <p:cNvPicPr>
            <a:picLocks noChangeAspect="1" noChangeArrowheads="1"/>
          </p:cNvPicPr>
          <p:nvPr/>
        </p:nvPicPr>
        <p:blipFill>
          <a:blip r:embed="rId2"/>
          <a:srcRect/>
          <a:stretch>
            <a:fillRect/>
          </a:stretch>
        </p:blipFill>
        <p:spPr bwMode="auto">
          <a:xfrm>
            <a:off x="0" y="1785930"/>
            <a:ext cx="9144000" cy="3263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2000" b="1" dirty="0" smtClean="0"/>
              <a:t>Renk:</a:t>
            </a:r>
            <a:r>
              <a:rPr lang="tr-TR" altLang="tr-TR" sz="2000" dirty="0" smtClean="0"/>
              <a:t> 0-700 Pt-Co arasıda tanımlanmış.</a:t>
            </a:r>
          </a:p>
          <a:p>
            <a:pPr>
              <a:buNone/>
            </a:pPr>
            <a:r>
              <a:rPr lang="tr-TR" altLang="tr-TR" sz="2000" b="1" dirty="0" smtClean="0"/>
              <a:t>Kümeler :</a:t>
            </a:r>
            <a:r>
              <a:rPr lang="tr-TR" altLang="tr-TR" sz="2000" dirty="0" smtClean="0"/>
              <a:t> Mükemmel, Orta, Kötü</a:t>
            </a:r>
            <a:endParaRPr lang="tr-TR" altLang="tr-TR" sz="1800" b="1" dirty="0" smtClean="0"/>
          </a:p>
        </p:txBody>
      </p:sp>
      <p:pic>
        <p:nvPicPr>
          <p:cNvPr id="59394" name="Picture 2"/>
          <p:cNvPicPr>
            <a:picLocks noChangeAspect="1" noChangeArrowheads="1"/>
          </p:cNvPicPr>
          <p:nvPr/>
        </p:nvPicPr>
        <p:blipFill>
          <a:blip r:embed="rId2"/>
          <a:srcRect/>
          <a:stretch>
            <a:fillRect/>
          </a:stretch>
        </p:blipFill>
        <p:spPr bwMode="auto">
          <a:xfrm>
            <a:off x="0" y="1712118"/>
            <a:ext cx="9144000" cy="33599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2000" b="1" dirty="0" smtClean="0"/>
              <a:t>Azot:</a:t>
            </a:r>
            <a:r>
              <a:rPr lang="tr-TR" altLang="tr-TR" sz="2000" dirty="0" smtClean="0"/>
              <a:t> 0-40 mg/L arasıda tanımlanmış.</a:t>
            </a:r>
          </a:p>
          <a:p>
            <a:pPr>
              <a:buNone/>
            </a:pPr>
            <a:r>
              <a:rPr lang="tr-TR" altLang="tr-TR" sz="2000" b="1" dirty="0" smtClean="0"/>
              <a:t>Kümeler :</a:t>
            </a:r>
            <a:r>
              <a:rPr lang="tr-TR" altLang="tr-TR" sz="2000" dirty="0" smtClean="0"/>
              <a:t> Mükemmel, Orta, Kirli</a:t>
            </a:r>
            <a:endParaRPr lang="tr-TR" altLang="tr-TR" sz="1800" b="1" dirty="0" smtClean="0"/>
          </a:p>
        </p:txBody>
      </p:sp>
      <p:pic>
        <p:nvPicPr>
          <p:cNvPr id="60418" name="Picture 2"/>
          <p:cNvPicPr>
            <a:picLocks noChangeAspect="1" noChangeArrowheads="1"/>
          </p:cNvPicPr>
          <p:nvPr/>
        </p:nvPicPr>
        <p:blipFill>
          <a:blip r:embed="rId2"/>
          <a:srcRect/>
          <a:stretch>
            <a:fillRect/>
          </a:stretch>
        </p:blipFill>
        <p:spPr bwMode="auto">
          <a:xfrm>
            <a:off x="0" y="1724032"/>
            <a:ext cx="9144067" cy="34194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2000" b="1" dirty="0" smtClean="0"/>
              <a:t>Amonyak:</a:t>
            </a:r>
            <a:r>
              <a:rPr lang="tr-TR" altLang="tr-TR" sz="2000" dirty="0" smtClean="0"/>
              <a:t> 0-1.6 mg/L arasıda tanımlanmış.</a:t>
            </a:r>
          </a:p>
          <a:p>
            <a:pPr>
              <a:buNone/>
            </a:pPr>
            <a:r>
              <a:rPr lang="tr-TR" altLang="tr-TR" sz="2000" b="1" dirty="0" smtClean="0"/>
              <a:t>Kümeler :</a:t>
            </a:r>
            <a:r>
              <a:rPr lang="tr-TR" altLang="tr-TR" sz="2000" dirty="0" smtClean="0"/>
              <a:t> Mükemmel, Kirli, Çok Kirli</a:t>
            </a:r>
            <a:endParaRPr lang="tr-TR" altLang="tr-TR" sz="1800" b="1" dirty="0" smtClean="0"/>
          </a:p>
        </p:txBody>
      </p:sp>
      <p:pic>
        <p:nvPicPr>
          <p:cNvPr id="62466" name="Picture 2"/>
          <p:cNvPicPr>
            <a:picLocks noChangeAspect="1" noChangeArrowheads="1"/>
          </p:cNvPicPr>
          <p:nvPr/>
        </p:nvPicPr>
        <p:blipFill>
          <a:blip r:embed="rId2"/>
          <a:srcRect/>
          <a:stretch>
            <a:fillRect/>
          </a:stretch>
        </p:blipFill>
        <p:spPr bwMode="auto">
          <a:xfrm>
            <a:off x="0" y="1857368"/>
            <a:ext cx="9144000" cy="33472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2000" b="1" dirty="0" smtClean="0">
                <a:solidFill>
                  <a:srgbClr val="006600"/>
                </a:solidFill>
              </a:rPr>
              <a:t>KARAR:</a:t>
            </a:r>
            <a:r>
              <a:rPr lang="tr-TR" altLang="tr-TR" sz="2000" dirty="0" smtClean="0">
                <a:solidFill>
                  <a:srgbClr val="006600"/>
                </a:solidFill>
              </a:rPr>
              <a:t> 0-100 arasıda tanımlanmış.</a:t>
            </a:r>
          </a:p>
          <a:p>
            <a:pPr>
              <a:buNone/>
            </a:pPr>
            <a:r>
              <a:rPr lang="tr-TR" altLang="tr-TR" sz="2000" b="1" dirty="0" smtClean="0">
                <a:solidFill>
                  <a:srgbClr val="006600"/>
                </a:solidFill>
              </a:rPr>
              <a:t>Kümeler :</a:t>
            </a:r>
            <a:r>
              <a:rPr lang="tr-TR" altLang="tr-TR" sz="2000" dirty="0" smtClean="0">
                <a:solidFill>
                  <a:srgbClr val="006600"/>
                </a:solidFill>
              </a:rPr>
              <a:t> Kabul edilemez, Çok kirli, Katkılı, Kirli, Az Kirli, İyi, Mükemmel</a:t>
            </a:r>
            <a:endParaRPr lang="tr-TR" altLang="tr-TR" sz="1800" b="1" dirty="0" smtClean="0">
              <a:solidFill>
                <a:srgbClr val="006600"/>
              </a:solidFill>
            </a:endParaRPr>
          </a:p>
        </p:txBody>
      </p:sp>
      <p:pic>
        <p:nvPicPr>
          <p:cNvPr id="63490" name="Picture 2"/>
          <p:cNvPicPr>
            <a:picLocks noChangeAspect="1" noChangeArrowheads="1"/>
          </p:cNvPicPr>
          <p:nvPr/>
        </p:nvPicPr>
        <p:blipFill>
          <a:blip r:embed="rId2"/>
          <a:srcRect/>
          <a:stretch>
            <a:fillRect/>
          </a:stretch>
        </p:blipFill>
        <p:spPr bwMode="auto">
          <a:xfrm>
            <a:off x="0" y="1357302"/>
            <a:ext cx="9143999" cy="27377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1800" b="1" dirty="0" smtClean="0"/>
              <a:t>Giriş</a:t>
            </a:r>
            <a:r>
              <a:rPr lang="tr-TR" altLang="tr-TR" sz="1800" dirty="0" smtClean="0"/>
              <a:t> olarak iki parametre seçelim; sıcaklık ve iletkenlik.</a:t>
            </a:r>
          </a:p>
          <a:p>
            <a:pPr>
              <a:buNone/>
            </a:pPr>
            <a:endParaRPr lang="tr-TR" altLang="tr-TR" sz="1800" dirty="0" smtClean="0"/>
          </a:p>
          <a:p>
            <a:pPr>
              <a:buNone/>
            </a:pPr>
            <a:r>
              <a:rPr lang="tr-TR" altLang="tr-TR" sz="1800" u="sng" dirty="0" smtClean="0"/>
              <a:t>Sıcaklık:</a:t>
            </a:r>
            <a:r>
              <a:rPr lang="tr-TR" altLang="tr-TR" sz="1800" dirty="0" smtClean="0"/>
              <a:t> 				</a:t>
            </a:r>
            <a:r>
              <a:rPr lang="tr-TR" altLang="tr-TR" sz="1800" u="sng" dirty="0" smtClean="0"/>
              <a:t>İletkenlik:</a:t>
            </a:r>
          </a:p>
          <a:p>
            <a:pPr>
              <a:buNone/>
            </a:pPr>
            <a:r>
              <a:rPr lang="tr-TR" altLang="tr-TR" sz="1800" dirty="0" smtClean="0"/>
              <a:t>MUKEMMEL -&gt; gaussmf [6 20]		MUKEMMEL -&gt; gaussmf [150 0]</a:t>
            </a:r>
          </a:p>
          <a:p>
            <a:pPr>
              <a:buNone/>
            </a:pPr>
            <a:r>
              <a:rPr lang="tr-TR" altLang="tr-TR" sz="1800" dirty="0" smtClean="0"/>
              <a:t>KOTU -&gt; igaussmf [5 20]			ORTA -&gt; gaussmf [100 300]</a:t>
            </a:r>
          </a:p>
          <a:p>
            <a:pPr>
              <a:buNone/>
            </a:pPr>
            <a:r>
              <a:rPr lang="tr-TR" altLang="tr-TR" sz="1800" dirty="0" smtClean="0"/>
              <a:t>						KOTU -&gt; gaussmf [200 700]</a:t>
            </a:r>
          </a:p>
          <a:p>
            <a:pPr>
              <a:buNone/>
            </a:pPr>
            <a:r>
              <a:rPr lang="tr-TR" altLang="tr-TR" sz="1800" dirty="0" smtClean="0"/>
              <a:t> </a:t>
            </a:r>
          </a:p>
        </p:txBody>
      </p:sp>
      <p:pic>
        <p:nvPicPr>
          <p:cNvPr id="64515" name="Picture 3"/>
          <p:cNvPicPr>
            <a:picLocks noChangeAspect="1" noChangeArrowheads="1"/>
          </p:cNvPicPr>
          <p:nvPr/>
        </p:nvPicPr>
        <p:blipFill>
          <a:blip r:embed="rId2"/>
          <a:srcRect/>
          <a:stretch>
            <a:fillRect/>
          </a:stretch>
        </p:blipFill>
        <p:spPr bwMode="auto">
          <a:xfrm>
            <a:off x="214282" y="2928938"/>
            <a:ext cx="4286280" cy="1978821"/>
          </a:xfrm>
          <a:prstGeom prst="rect">
            <a:avLst/>
          </a:prstGeom>
          <a:noFill/>
          <a:ln w="9525">
            <a:noFill/>
            <a:miter lim="800000"/>
            <a:headEnd/>
            <a:tailEnd/>
          </a:ln>
          <a:effectLst/>
        </p:spPr>
      </p:pic>
      <p:pic>
        <p:nvPicPr>
          <p:cNvPr id="64516" name="Picture 4"/>
          <p:cNvPicPr>
            <a:picLocks noChangeAspect="1" noChangeArrowheads="1"/>
          </p:cNvPicPr>
          <p:nvPr/>
        </p:nvPicPr>
        <p:blipFill>
          <a:blip r:embed="rId3"/>
          <a:srcRect/>
          <a:stretch>
            <a:fillRect/>
          </a:stretch>
        </p:blipFill>
        <p:spPr bwMode="auto">
          <a:xfrm>
            <a:off x="4714908" y="2928938"/>
            <a:ext cx="4357686" cy="20008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1800" b="1" dirty="0" smtClean="0"/>
              <a:t>Çıkış:</a:t>
            </a:r>
          </a:p>
          <a:p>
            <a:pPr>
              <a:buNone/>
            </a:pPr>
            <a:endParaRPr lang="tr-TR" altLang="tr-TR" sz="1800" dirty="0" smtClean="0"/>
          </a:p>
          <a:p>
            <a:pPr>
              <a:buNone/>
            </a:pPr>
            <a:r>
              <a:rPr lang="tr-TR" altLang="tr-TR" sz="1800" u="sng" dirty="0" smtClean="0"/>
              <a:t>Su Kalite İndisi (Water Quality Index):</a:t>
            </a:r>
          </a:p>
          <a:p>
            <a:pPr>
              <a:buNone/>
            </a:pPr>
            <a:r>
              <a:rPr lang="tr-TR" altLang="tr-TR" sz="1800" dirty="0" smtClean="0"/>
              <a:t>KabulEdilemez -&gt; gaussmf [20 0]</a:t>
            </a:r>
          </a:p>
          <a:p>
            <a:pPr>
              <a:buNone/>
            </a:pPr>
            <a:r>
              <a:rPr lang="tr-TR" altLang="tr-TR" sz="1800" dirty="0" smtClean="0"/>
              <a:t>İYİ -&gt; gaussmf [10 50]</a:t>
            </a:r>
          </a:p>
          <a:p>
            <a:pPr>
              <a:buNone/>
            </a:pPr>
            <a:r>
              <a:rPr lang="tr-TR" altLang="tr-TR" sz="1800" dirty="0" smtClean="0"/>
              <a:t>MÜKEMMEL -&gt; gaussmf [20 100]</a:t>
            </a:r>
          </a:p>
          <a:p>
            <a:pPr>
              <a:buNone/>
            </a:pPr>
            <a:endParaRPr lang="tr-TR" altLang="tr-TR" sz="1800" dirty="0" smtClean="0"/>
          </a:p>
        </p:txBody>
      </p:sp>
      <p:pic>
        <p:nvPicPr>
          <p:cNvPr id="65539" name="Picture 3"/>
          <p:cNvPicPr>
            <a:picLocks noChangeAspect="1" noChangeArrowheads="1"/>
          </p:cNvPicPr>
          <p:nvPr/>
        </p:nvPicPr>
        <p:blipFill>
          <a:blip r:embed="rId2"/>
          <a:srcRect/>
          <a:stretch>
            <a:fillRect/>
          </a:stretch>
        </p:blipFill>
        <p:spPr bwMode="auto">
          <a:xfrm>
            <a:off x="1500166" y="2500310"/>
            <a:ext cx="5819775" cy="2695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14314" y="607220"/>
            <a:ext cx="8715375" cy="4410604"/>
          </a:xfrm>
          <a:prstGeom prst="rect">
            <a:avLst/>
          </a:prstGeom>
          <a:noFill/>
          <a:ln w="9525">
            <a:noFill/>
            <a:miter lim="800000"/>
            <a:headEnd/>
            <a:tailEnd/>
          </a:ln>
        </p:spPr>
        <p:txBody>
          <a:bodyPr/>
          <a:lstStyle/>
          <a:p>
            <a:pPr>
              <a:lnSpc>
                <a:spcPct val="90000"/>
              </a:lnSpc>
              <a:spcBef>
                <a:spcPct val="20000"/>
              </a:spcBef>
              <a:defRPr/>
            </a:pPr>
            <a:endParaRPr lang="tr-TR" sz="2400" b="0" kern="0" dirty="0">
              <a:solidFill>
                <a:srgbClr val="0000C8"/>
              </a:solidFill>
            </a:endParaRPr>
          </a:p>
        </p:txBody>
      </p:sp>
      <p:sp>
        <p:nvSpPr>
          <p:cNvPr id="26628" name="Rectangle 3"/>
          <p:cNvSpPr txBox="1">
            <a:spLocks noChangeArrowheads="1"/>
          </p:cNvSpPr>
          <p:nvPr/>
        </p:nvSpPr>
        <p:spPr bwMode="auto">
          <a:xfrm>
            <a:off x="249239" y="666751"/>
            <a:ext cx="8715375" cy="4410604"/>
          </a:xfrm>
          <a:prstGeom prst="rect">
            <a:avLst/>
          </a:prstGeom>
          <a:noFill/>
          <a:ln w="9525">
            <a:noFill/>
            <a:miter lim="800000"/>
            <a:headEnd/>
            <a:tailEnd/>
          </a:ln>
        </p:spPr>
        <p:txBody>
          <a:bodyPr/>
          <a:lstStyle/>
          <a:p>
            <a:pPr algn="l">
              <a:spcBef>
                <a:spcPct val="0"/>
              </a:spcBef>
            </a:pPr>
            <a:endParaRPr lang="tr-TR" sz="2400" b="0" dirty="0" smtClean="0"/>
          </a:p>
          <a:p>
            <a:pPr algn="l">
              <a:spcBef>
                <a:spcPct val="0"/>
              </a:spcBef>
            </a:pPr>
            <a:endParaRPr lang="tr-TR" sz="2400" b="0" dirty="0"/>
          </a:p>
          <a:p>
            <a:pPr algn="l">
              <a:spcBef>
                <a:spcPct val="0"/>
              </a:spcBef>
            </a:pPr>
            <a:endParaRPr lang="tr-TR" sz="2400" b="0" dirty="0"/>
          </a:p>
        </p:txBody>
      </p:sp>
      <p:sp>
        <p:nvSpPr>
          <p:cNvPr id="9" name="Rectangle 3"/>
          <p:cNvSpPr txBox="1">
            <a:spLocks noChangeArrowheads="1"/>
          </p:cNvSpPr>
          <p:nvPr/>
        </p:nvSpPr>
        <p:spPr bwMode="auto">
          <a:xfrm>
            <a:off x="214282" y="571484"/>
            <a:ext cx="8715375" cy="4410604"/>
          </a:xfrm>
          <a:prstGeom prst="rect">
            <a:avLst/>
          </a:prstGeom>
          <a:noFill/>
          <a:ln w="9525">
            <a:noFill/>
            <a:miter lim="800000"/>
            <a:headEnd/>
            <a:tailEnd/>
          </a:ln>
        </p:spPr>
        <p:txBody>
          <a:bodyPr/>
          <a:lstStyle/>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endParaRPr lang="tr-TR" sz="2000" dirty="0" smtClean="0">
              <a:solidFill>
                <a:srgbClr val="0000C8"/>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2. Kısım</a:t>
            </a:r>
          </a:p>
          <a:p>
            <a:pPr>
              <a:spcBef>
                <a:spcPct val="0"/>
              </a:spcBef>
            </a:pPr>
            <a:endParaRPr lang="tr-TR" sz="3200" dirty="0" smtClean="0">
              <a:solidFill>
                <a:srgbClr val="FF0000"/>
              </a:solidFill>
              <a:latin typeface="+mn-lt"/>
              <a:cs typeface="Courier New" pitchFamily="49" charset="0"/>
            </a:endParaRPr>
          </a:p>
          <a:p>
            <a:pPr>
              <a:spcBef>
                <a:spcPct val="0"/>
              </a:spcBef>
            </a:pPr>
            <a:r>
              <a:rPr lang="tr-TR" sz="3200" dirty="0" smtClean="0">
                <a:solidFill>
                  <a:srgbClr val="FF0000"/>
                </a:solidFill>
                <a:latin typeface="+mn-lt"/>
                <a:cs typeface="Courier New" pitchFamily="49" charset="0"/>
              </a:rPr>
              <a:t>Bulanık Küme İşlemleri</a:t>
            </a:r>
          </a:p>
          <a:p>
            <a:pPr>
              <a:spcBef>
                <a:spcPct val="0"/>
              </a:spcBef>
            </a:pPr>
            <a:endParaRPr lang="tr-TR" sz="3200" dirty="0" smtClean="0">
              <a:solidFill>
                <a:srgbClr val="FF0000"/>
              </a:solidFill>
              <a:latin typeface="+mn-lt"/>
              <a:cs typeface="Courier New" pitchFamily="49" charset="0"/>
            </a:endParaRPr>
          </a:p>
          <a:p>
            <a:pPr>
              <a:spcBef>
                <a:spcPct val="0"/>
              </a:spcBef>
            </a:pPr>
            <a:endParaRPr lang="tr-TR" sz="3200" dirty="0" smtClean="0">
              <a:solidFill>
                <a:srgbClr val="FF0000"/>
              </a:solidFill>
              <a:latin typeface="+mn-lt"/>
              <a:cs typeface="Courier New" pitchFamily="49" charset="0"/>
            </a:endParaRPr>
          </a:p>
          <a:p>
            <a:pPr algn="l">
              <a:spcBef>
                <a:spcPct val="0"/>
              </a:spcBef>
            </a:pPr>
            <a:endParaRPr lang="tr-TR" sz="2400" b="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1800" b="1" dirty="0" smtClean="0"/>
              <a:t>Kurallar:</a:t>
            </a:r>
          </a:p>
          <a:p>
            <a:pPr>
              <a:buNone/>
            </a:pPr>
            <a:r>
              <a:rPr lang="tr-TR" altLang="tr-TR" sz="1800" dirty="0" smtClean="0">
                <a:solidFill>
                  <a:srgbClr val="FF0000"/>
                </a:solidFill>
              </a:rPr>
              <a:t>Input, sicaklik   = {Mükemmel, Kötü}</a:t>
            </a:r>
          </a:p>
          <a:p>
            <a:pPr>
              <a:buNone/>
            </a:pPr>
            <a:r>
              <a:rPr lang="tr-TR" altLang="tr-TR" sz="1800" dirty="0" smtClean="0">
                <a:solidFill>
                  <a:srgbClr val="0000FF"/>
                </a:solidFill>
              </a:rPr>
              <a:t>Input, iletkenlik = {Mükemmel, Orta, Kötü}</a:t>
            </a:r>
          </a:p>
          <a:p>
            <a:pPr>
              <a:buNone/>
            </a:pPr>
            <a:r>
              <a:rPr lang="tr-TR" altLang="tr-TR" sz="1800" dirty="0" smtClean="0">
                <a:solidFill>
                  <a:srgbClr val="006600"/>
                </a:solidFill>
              </a:rPr>
              <a:t>Output,     WQI = {KabulEdilemez, İyi, Mükemmel}</a:t>
            </a:r>
          </a:p>
          <a:p>
            <a:pPr>
              <a:buNone/>
            </a:pPr>
            <a:endParaRPr lang="tr-TR" altLang="tr-TR" sz="1800" dirty="0" smtClean="0">
              <a:solidFill>
                <a:srgbClr val="006600"/>
              </a:solidFill>
            </a:endParaRPr>
          </a:p>
          <a:p>
            <a:pPr>
              <a:buNone/>
            </a:pPr>
            <a:endParaRPr lang="tr-TR" altLang="tr-TR" sz="1800" dirty="0" smtClean="0">
              <a:solidFill>
                <a:srgbClr val="006600"/>
              </a:solidFill>
            </a:endParaRPr>
          </a:p>
          <a:p>
            <a:pPr>
              <a:buNone/>
            </a:pPr>
            <a:r>
              <a:rPr lang="tr-TR" altLang="tr-TR" sz="1800" b="1" dirty="0" smtClean="0">
                <a:solidFill>
                  <a:srgbClr val="FF0000"/>
                </a:solidFill>
                <a:latin typeface="Courier New" pitchFamily="49" charset="0"/>
                <a:cs typeface="Courier New" pitchFamily="49" charset="0"/>
              </a:rPr>
              <a:t>             </a:t>
            </a:r>
            <a:r>
              <a:rPr lang="tr-TR" altLang="tr-TR" sz="1800" b="1" u="sng" dirty="0" smtClean="0">
                <a:solidFill>
                  <a:srgbClr val="FF0000"/>
                </a:solidFill>
                <a:latin typeface="Courier New" pitchFamily="49" charset="0"/>
                <a:cs typeface="Courier New" pitchFamily="49" charset="0"/>
              </a:rPr>
              <a:t>Sıcaklık               _</a:t>
            </a:r>
            <a:r>
              <a:rPr lang="tr-TR" altLang="tr-TR" sz="1800" b="1" dirty="0" smtClean="0">
                <a:solidFill>
                  <a:srgbClr val="FF0000"/>
                </a:solidFill>
                <a:latin typeface="Courier New" pitchFamily="49" charset="0"/>
                <a:cs typeface="Courier New" pitchFamily="49" charset="0"/>
              </a:rPr>
              <a:t> </a:t>
            </a:r>
          </a:p>
          <a:p>
            <a:pPr>
              <a:buNone/>
            </a:pPr>
            <a:r>
              <a:rPr lang="tr-TR" altLang="tr-TR" sz="1800" b="1" u="sng" dirty="0" smtClean="0">
                <a:solidFill>
                  <a:srgbClr val="0000FF"/>
                </a:solidFill>
                <a:latin typeface="Courier New" pitchFamily="49" charset="0"/>
                <a:cs typeface="Courier New" pitchFamily="49" charset="0"/>
              </a:rPr>
              <a:t>İletkenlik</a:t>
            </a:r>
            <a:r>
              <a:rPr lang="tr-TR" altLang="tr-TR" sz="1800" b="1" dirty="0" smtClean="0">
                <a:latin typeface="Courier New" pitchFamily="49" charset="0"/>
                <a:cs typeface="Courier New" pitchFamily="49" charset="0"/>
              </a:rPr>
              <a:t>   </a:t>
            </a:r>
            <a:r>
              <a:rPr lang="tr-TR" altLang="tr-TR" sz="1800" b="1" dirty="0" smtClean="0">
                <a:solidFill>
                  <a:srgbClr val="FF0000"/>
                </a:solidFill>
                <a:latin typeface="Courier New" pitchFamily="49" charset="0"/>
                <a:cs typeface="Courier New" pitchFamily="49" charset="0"/>
              </a:rPr>
              <a:t>Mükemmel   Kötü</a:t>
            </a:r>
          </a:p>
          <a:p>
            <a:pPr>
              <a:buNone/>
            </a:pPr>
            <a:r>
              <a:rPr lang="tr-TR" altLang="tr-TR" sz="1800" b="1" dirty="0" smtClean="0">
                <a:solidFill>
                  <a:srgbClr val="0000FF"/>
                </a:solidFill>
                <a:latin typeface="Courier New" pitchFamily="49" charset="0"/>
                <a:cs typeface="Courier New" pitchFamily="49" charset="0"/>
              </a:rPr>
              <a:t>Mükemmel</a:t>
            </a:r>
            <a:r>
              <a:rPr lang="tr-TR" altLang="tr-TR" sz="1800" b="1" dirty="0" smtClean="0">
                <a:latin typeface="Courier New" pitchFamily="49" charset="0"/>
                <a:cs typeface="Courier New" pitchFamily="49" charset="0"/>
              </a:rPr>
              <a:t>     </a:t>
            </a:r>
            <a:r>
              <a:rPr lang="tr-TR" altLang="tr-TR" sz="1800" b="1" dirty="0" smtClean="0">
                <a:solidFill>
                  <a:srgbClr val="006600"/>
                </a:solidFill>
                <a:latin typeface="Courier New" pitchFamily="49" charset="0"/>
                <a:cs typeface="Courier New" pitchFamily="49" charset="0"/>
              </a:rPr>
              <a:t>Mükemmel   İyi</a:t>
            </a:r>
          </a:p>
          <a:p>
            <a:pPr>
              <a:buNone/>
            </a:pPr>
            <a:r>
              <a:rPr lang="tr-TR" altLang="tr-TR" sz="1800" b="1" dirty="0" smtClean="0">
                <a:solidFill>
                  <a:srgbClr val="0000FF"/>
                </a:solidFill>
                <a:latin typeface="Courier New" pitchFamily="49" charset="0"/>
                <a:cs typeface="Courier New" pitchFamily="49" charset="0"/>
              </a:rPr>
              <a:t>Orta         </a:t>
            </a:r>
            <a:r>
              <a:rPr lang="tr-TR" altLang="tr-TR" sz="1800" b="1" dirty="0" smtClean="0">
                <a:solidFill>
                  <a:srgbClr val="006600"/>
                </a:solidFill>
                <a:latin typeface="Courier New" pitchFamily="49" charset="0"/>
                <a:cs typeface="Courier New" pitchFamily="49" charset="0"/>
              </a:rPr>
              <a:t>İyi        KabulEdilemez</a:t>
            </a:r>
          </a:p>
          <a:p>
            <a:pPr>
              <a:buNone/>
            </a:pPr>
            <a:r>
              <a:rPr lang="tr-TR" altLang="tr-TR" sz="1800" b="1" dirty="0" smtClean="0">
                <a:solidFill>
                  <a:srgbClr val="0000FF"/>
                </a:solidFill>
                <a:latin typeface="Courier New" pitchFamily="49" charset="0"/>
                <a:cs typeface="Courier New" pitchFamily="49" charset="0"/>
              </a:rPr>
              <a:t>Kötü         </a:t>
            </a:r>
            <a:r>
              <a:rPr lang="tr-TR" altLang="tr-TR" sz="1800" b="1" dirty="0" smtClean="0">
                <a:solidFill>
                  <a:srgbClr val="006600"/>
                </a:solidFill>
                <a:latin typeface="Courier New" pitchFamily="49" charset="0"/>
                <a:cs typeface="Courier New" pitchFamily="49" charset="0"/>
              </a:rPr>
              <a:t>İyi        KabulEdilemez</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1800" b="1" dirty="0" smtClean="0"/>
              <a:t>Tasarım</a:t>
            </a:r>
            <a:endParaRPr lang="tr-TR" altLang="tr-TR" sz="1800" dirty="0" smtClean="0"/>
          </a:p>
        </p:txBody>
      </p:sp>
      <p:pic>
        <p:nvPicPr>
          <p:cNvPr id="67586" name="Picture 2"/>
          <p:cNvPicPr>
            <a:picLocks noChangeAspect="1" noChangeArrowheads="1"/>
          </p:cNvPicPr>
          <p:nvPr/>
        </p:nvPicPr>
        <p:blipFill>
          <a:blip r:embed="rId2"/>
          <a:srcRect/>
          <a:stretch>
            <a:fillRect/>
          </a:stretch>
        </p:blipFill>
        <p:spPr bwMode="auto">
          <a:xfrm>
            <a:off x="1824038" y="419100"/>
            <a:ext cx="5495925"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1800" b="1" dirty="0" smtClean="0"/>
              <a:t>Sonuç:</a:t>
            </a:r>
          </a:p>
        </p:txBody>
      </p:sp>
      <p:pic>
        <p:nvPicPr>
          <p:cNvPr id="66562" name="Picture 2"/>
          <p:cNvPicPr>
            <a:picLocks noChangeAspect="1" noChangeArrowheads="1"/>
          </p:cNvPicPr>
          <p:nvPr/>
        </p:nvPicPr>
        <p:blipFill>
          <a:blip r:embed="rId2"/>
          <a:srcRect/>
          <a:stretch>
            <a:fillRect/>
          </a:stretch>
        </p:blipFill>
        <p:spPr bwMode="auto">
          <a:xfrm>
            <a:off x="142844" y="642922"/>
            <a:ext cx="5005668" cy="4214842"/>
          </a:xfrm>
          <a:prstGeom prst="rect">
            <a:avLst/>
          </a:prstGeom>
          <a:noFill/>
          <a:ln w="9525">
            <a:noFill/>
            <a:miter lim="800000"/>
            <a:headEnd/>
            <a:tailEnd/>
          </a:ln>
          <a:effectLst/>
        </p:spPr>
      </p:pic>
      <p:pic>
        <p:nvPicPr>
          <p:cNvPr id="66563" name="Picture 3"/>
          <p:cNvPicPr>
            <a:picLocks noChangeAspect="1" noChangeArrowheads="1"/>
          </p:cNvPicPr>
          <p:nvPr/>
        </p:nvPicPr>
        <p:blipFill>
          <a:blip r:embed="rId3"/>
          <a:srcRect/>
          <a:stretch>
            <a:fillRect/>
          </a:stretch>
        </p:blipFill>
        <p:spPr bwMode="auto">
          <a:xfrm>
            <a:off x="5354437" y="714360"/>
            <a:ext cx="3789563" cy="31908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a:spLocks noGrp="1" noChangeArrowheads="1"/>
          </p:cNvSpPr>
          <p:nvPr>
            <p:ph type="body" idx="1"/>
          </p:nvPr>
        </p:nvSpPr>
        <p:spPr>
          <a:xfrm>
            <a:off x="144492" y="214294"/>
            <a:ext cx="8713788" cy="5143536"/>
          </a:xfrm>
        </p:spPr>
        <p:txBody>
          <a:bodyPr/>
          <a:lstStyle/>
          <a:p>
            <a:pPr>
              <a:buNone/>
            </a:pPr>
            <a:r>
              <a:rPr lang="tr-TR" altLang="tr-TR" sz="1800" b="1" dirty="0" smtClean="0"/>
              <a:t>Kodlama:</a:t>
            </a:r>
          </a:p>
        </p:txBody>
      </p:sp>
      <p:sp>
        <p:nvSpPr>
          <p:cNvPr id="5" name="4 Metin kutusu"/>
          <p:cNvSpPr txBox="1"/>
          <p:nvPr/>
        </p:nvSpPr>
        <p:spPr>
          <a:xfrm>
            <a:off x="500034" y="785798"/>
            <a:ext cx="7879080" cy="2554545"/>
          </a:xfrm>
          <a:prstGeom prst="rect">
            <a:avLst/>
          </a:prstGeom>
          <a:solidFill>
            <a:srgbClr val="E9FEE6"/>
          </a:solidFill>
          <a:ln>
            <a:solidFill>
              <a:schemeClr val="accent1"/>
            </a:solidFill>
          </a:ln>
        </p:spPr>
        <p:txBody>
          <a:bodyPr wrap="none" rtlCol="0">
            <a:spAutoFit/>
          </a:bodyPr>
          <a:lstStyle/>
          <a:p>
            <a:pPr algn="l">
              <a:spcBef>
                <a:spcPts val="0"/>
              </a:spcBef>
            </a:pPr>
            <a:r>
              <a:rPr lang="tr-TR" sz="2000" dirty="0" smtClean="0">
                <a:latin typeface="Courier New" pitchFamily="49" charset="0"/>
                <a:cs typeface="Courier New" pitchFamily="49" charset="0"/>
              </a:rPr>
              <a:t>clear; clc;</a:t>
            </a:r>
          </a:p>
          <a:p>
            <a:pPr algn="l">
              <a:spcBef>
                <a:spcPts val="0"/>
              </a:spcBef>
            </a:pPr>
            <a:r>
              <a:rPr lang="tr-TR" sz="2000" dirty="0" smtClean="0">
                <a:latin typeface="Courier New" pitchFamily="49" charset="0"/>
                <a:cs typeface="Courier New" pitchFamily="49" charset="0"/>
              </a:rPr>
              <a:t>Su = readfis('WQI.fis');</a:t>
            </a:r>
          </a:p>
          <a:p>
            <a:pPr algn="l">
              <a:spcBef>
                <a:spcPts val="0"/>
              </a:spcBef>
            </a:pPr>
            <a:r>
              <a:rPr lang="tr-TR" sz="2000" dirty="0" smtClean="0">
                <a:latin typeface="Courier New" pitchFamily="49" charset="0"/>
                <a:cs typeface="Courier New" pitchFamily="49" charset="0"/>
              </a:rPr>
              <a:t>figure, plotfis(Su)</a:t>
            </a:r>
          </a:p>
          <a:p>
            <a:pPr algn="l">
              <a:spcBef>
                <a:spcPts val="0"/>
              </a:spcBef>
            </a:pPr>
            <a:endParaRPr lang="tr-TR" sz="2000" dirty="0" smtClean="0">
              <a:latin typeface="Courier New" pitchFamily="49" charset="0"/>
              <a:cs typeface="Courier New" pitchFamily="49" charset="0"/>
            </a:endParaRPr>
          </a:p>
          <a:p>
            <a:pPr algn="l">
              <a:spcBef>
                <a:spcPts val="0"/>
              </a:spcBef>
            </a:pPr>
            <a:r>
              <a:rPr lang="tr-TR" sz="2000" dirty="0" smtClean="0">
                <a:latin typeface="Courier New" pitchFamily="49" charset="0"/>
                <a:cs typeface="Courier New" pitchFamily="49" charset="0"/>
              </a:rPr>
              <a:t>sicaklik = 23;</a:t>
            </a:r>
          </a:p>
          <a:p>
            <a:pPr algn="l">
              <a:spcBef>
                <a:spcPts val="0"/>
              </a:spcBef>
            </a:pPr>
            <a:r>
              <a:rPr lang="tr-TR" sz="2000" dirty="0" smtClean="0">
                <a:latin typeface="Courier New" pitchFamily="49" charset="0"/>
                <a:cs typeface="Courier New" pitchFamily="49" charset="0"/>
              </a:rPr>
              <a:t>iletkenlik = 280; </a:t>
            </a:r>
          </a:p>
          <a:p>
            <a:pPr algn="l">
              <a:spcBef>
                <a:spcPts val="0"/>
              </a:spcBef>
            </a:pPr>
            <a:endParaRPr lang="tr-TR" sz="2000" dirty="0" smtClean="0">
              <a:latin typeface="Courier New" pitchFamily="49" charset="0"/>
              <a:cs typeface="Courier New" pitchFamily="49" charset="0"/>
            </a:endParaRPr>
          </a:p>
          <a:p>
            <a:pPr algn="l">
              <a:spcBef>
                <a:spcPts val="0"/>
              </a:spcBef>
            </a:pPr>
            <a:r>
              <a:rPr lang="tr-TR" sz="2000" dirty="0" smtClean="0">
                <a:latin typeface="Courier New" pitchFamily="49" charset="0"/>
                <a:cs typeface="Courier New" pitchFamily="49" charset="0"/>
              </a:rPr>
              <a:t>suKaliteIndisi = evalfis([sicaklik iletkenlik],Su)</a:t>
            </a:r>
            <a:endParaRPr lang="tr-TR" sz="2000" dirty="0">
              <a:latin typeface="Courier New" pitchFamily="49" charset="0"/>
              <a:cs typeface="Courier New" pitchFamily="49" charset="0"/>
            </a:endParaRPr>
          </a:p>
        </p:txBody>
      </p:sp>
      <p:sp>
        <p:nvSpPr>
          <p:cNvPr id="6" name="5 Metin kutusu"/>
          <p:cNvSpPr txBox="1"/>
          <p:nvPr/>
        </p:nvSpPr>
        <p:spPr>
          <a:xfrm>
            <a:off x="500034" y="3786194"/>
            <a:ext cx="3877985" cy="400110"/>
          </a:xfrm>
          <a:prstGeom prst="rect">
            <a:avLst/>
          </a:prstGeom>
          <a:noFill/>
          <a:ln>
            <a:solidFill>
              <a:schemeClr val="accent1"/>
            </a:solidFill>
          </a:ln>
        </p:spPr>
        <p:txBody>
          <a:bodyPr wrap="none" rtlCol="0">
            <a:spAutoFit/>
          </a:bodyPr>
          <a:lstStyle/>
          <a:p>
            <a:pPr algn="l">
              <a:spcBef>
                <a:spcPts val="0"/>
              </a:spcBef>
            </a:pPr>
            <a:r>
              <a:rPr lang="tr-TR" sz="2000" dirty="0" smtClean="0">
                <a:latin typeface="Courier New" pitchFamily="49" charset="0"/>
                <a:cs typeface="Courier New" pitchFamily="49" charset="0"/>
              </a:rPr>
              <a:t>suKaliteIndisi = 50.3421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50000"/>
          </a:spcBef>
          <a:spcAft>
            <a:spcPct val="0"/>
          </a:spcAft>
          <a:buClr>
            <a:srgbClr val="FF0000"/>
          </a:buClr>
          <a:buSzTx/>
          <a:buFont typeface="Wingdings" pitchFamily="2" charset="2"/>
          <a:buNone/>
          <a:tabLst/>
          <a:defRPr kumimoji="0" lang="en-US" sz="2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50000"/>
          </a:spcBef>
          <a:spcAft>
            <a:spcPct val="0"/>
          </a:spcAft>
          <a:buClr>
            <a:srgbClr val="FF0000"/>
          </a:buClr>
          <a:buSzTx/>
          <a:buFont typeface="Wingdings" pitchFamily="2" charset="2"/>
          <a:buNone/>
          <a:tabLst/>
          <a:defRPr kumimoji="0" lang="en-US" sz="2800" b="1" i="0" u="none" strike="noStrike" cap="none" normalizeH="0" baseline="0" smtClean="0">
            <a:ln>
              <a:noFill/>
            </a:ln>
            <a:solidFill>
              <a:schemeClr val="tx1"/>
            </a:solidFill>
            <a:effectLst/>
            <a:latin typeface="Arial" charset="0"/>
            <a:cs typeface="Arial" charset="0"/>
          </a:defRPr>
        </a:defPPr>
      </a:lstStyle>
    </a:lnDef>
    <a:txDef>
      <a:spPr>
        <a:noFill/>
        <a:ln>
          <a:solidFill>
            <a:schemeClr val="accent1"/>
          </a:solidFill>
        </a:ln>
      </a:spPr>
      <a:bodyPr wrap="none" rtlCol="0">
        <a:spAutoFit/>
      </a:bodyPr>
      <a:lstStyle>
        <a:defPPr algn="l">
          <a:spcBef>
            <a:spcPts val="0"/>
          </a:spcBef>
          <a:defRPr sz="2000" dirty="0" smtClean="0">
            <a:latin typeface="Courier New" pitchFamily="49" charset="0"/>
            <a:cs typeface="Courier New" pitchFamily="49" charset="0"/>
          </a:defRPr>
        </a:defPPr>
      </a:lstStyle>
    </a:txDef>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5814</TotalTime>
  <Words>2579</Words>
  <Application>Microsoft Office PowerPoint</Application>
  <PresentationFormat>Ekran Gösterisi (16:10)</PresentationFormat>
  <Paragraphs>791</Paragraphs>
  <Slides>93</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93</vt:i4>
      </vt:variant>
    </vt:vector>
  </HeadingPairs>
  <TitlesOfParts>
    <vt:vector size="95" baseType="lpstr">
      <vt:lpstr>Varsayılan Tasarım</vt:lpstr>
      <vt:lpstr>Denklem</vt:lpstr>
      <vt:lpstr> </vt:lpstr>
      <vt:lpstr>İçerik</vt:lpstr>
      <vt:lpstr>Slayt 3</vt:lpstr>
      <vt:lpstr>Bulanık Mantık (Fuzzy Logic)</vt:lpstr>
      <vt:lpstr>Bulanık Mantık</vt:lpstr>
      <vt:lpstr>BM: Kim Geliştirdi?</vt:lpstr>
      <vt:lpstr>BM: Nerede Kullanılıyor?</vt:lpstr>
      <vt:lpstr>BM: Nerede Kullanılıyor?</vt:lpstr>
      <vt:lpstr>Slayt 9</vt:lpstr>
      <vt:lpstr>Klasik Kümeler</vt:lpstr>
      <vt:lpstr>Slayt 11</vt:lpstr>
      <vt:lpstr>Slayt 12</vt:lpstr>
      <vt:lpstr>Bulanık Kümeler</vt:lpstr>
      <vt:lpstr>Klasik Küme ve Bulanık Küme</vt:lpstr>
      <vt:lpstr>Bulanıklık ve Olasılık</vt:lpstr>
      <vt:lpstr>Bulanık Küme Örnekleri</vt:lpstr>
      <vt:lpstr>Slayt 17</vt:lpstr>
      <vt:lpstr>Slayt 18</vt:lpstr>
      <vt:lpstr>Slayt 19</vt:lpstr>
      <vt:lpstr>Slayt 20</vt:lpstr>
      <vt:lpstr>Slayt 21</vt:lpstr>
      <vt:lpstr>Slayt 22</vt:lpstr>
      <vt:lpstr>Üyelik Fonksiyonları (Membership Fun.)</vt:lpstr>
      <vt:lpstr>Üyelik Fonksiyonları (Membership Fun.)</vt:lpstr>
      <vt:lpstr>Üyelik Fonksiyonları (Membership Fun.)</vt:lpstr>
      <vt:lpstr>Klasik/Bulanık Küme İşlemleri</vt:lpstr>
      <vt:lpstr>Slayt 27</vt:lpstr>
      <vt:lpstr>Slayt 28</vt:lpstr>
      <vt:lpstr>Slayt 29</vt:lpstr>
      <vt:lpstr>Slayt 30</vt:lpstr>
      <vt:lpstr>Slayt 31</vt:lpstr>
      <vt:lpstr>Slayt 32</vt:lpstr>
      <vt:lpstr>Slayt 33</vt:lpstr>
      <vt:lpstr>Bulanık Sistemin Bileşenleri</vt:lpstr>
      <vt:lpstr>Bulanık Sistem Bileşenleri</vt:lpstr>
      <vt:lpstr>Bulanık Çıkarım Sistemi (Fuzzy Inference System)</vt:lpstr>
      <vt:lpstr>Durulaştırma (Defuzzication)</vt:lpstr>
      <vt:lpstr>Örnek 3: Fan hız kontolü</vt:lpstr>
      <vt:lpstr>Örnek 3: Fan hız kontolü – üyelik fonksiyonları</vt:lpstr>
      <vt:lpstr>Örnek 3: Fan hız kontolü için 9 kural</vt:lpstr>
      <vt:lpstr>Örnek 3: Fan hız kontolü için 9 kural (matris biçimi)</vt:lpstr>
      <vt:lpstr>Örnek 3: Fan hız kontolü – hesap</vt:lpstr>
      <vt:lpstr>Slayt 43</vt:lpstr>
      <vt:lpstr>Örnek 3: Fan hız kontolü – durlaştırma</vt:lpstr>
      <vt:lpstr>Slayt 45</vt:lpstr>
      <vt:lpstr>Bulanık Mantık Araç Kutusu</vt:lpstr>
      <vt:lpstr>Örnek 4: Bahşiş</vt:lpstr>
      <vt:lpstr>Örnek 4: Bahşiş – üyelik fonsiyonları</vt:lpstr>
      <vt:lpstr>Örnek 4: Bahşiş – üyelik fonsiyonları</vt:lpstr>
      <vt:lpstr>Örnek 4: Bahşiş – kurallar</vt:lpstr>
      <vt:lpstr>Örnek 4: Bahşiş – kurallar</vt:lpstr>
      <vt:lpstr>Örnek 4: Bahşiş – kurallar</vt:lpstr>
      <vt:lpstr>Örnek 4: Bahşiş – kurallar</vt:lpstr>
      <vt:lpstr>Örnek 4: Bahşiş – kurallar</vt:lpstr>
      <vt:lpstr>Örnek 4: Bahşiş – çıkarım</vt:lpstr>
      <vt:lpstr>Örnek 4: Bahşiş – çıktı yüzeyi</vt:lpstr>
      <vt:lpstr>Örnek 4: Bahşiş – sonuçlar</vt:lpstr>
      <vt:lpstr>Örnek 4: Bahşiş – komut satırında fis</vt:lpstr>
      <vt:lpstr>Slayt 59</vt:lpstr>
      <vt:lpstr>U1. Görüntü İşleme (Contrast Enhencement)</vt:lpstr>
      <vt:lpstr>Slayt 61</vt:lpstr>
      <vt:lpstr>Slayt 62</vt:lpstr>
      <vt:lpstr>Slayt 63</vt:lpstr>
      <vt:lpstr>U2. Sıcaklık Kontrolü</vt:lpstr>
      <vt:lpstr>Slayt 65</vt:lpstr>
      <vt:lpstr>Slayt 66</vt:lpstr>
      <vt:lpstr>Slayt 67</vt:lpstr>
      <vt:lpstr>Slayt 68</vt:lpstr>
      <vt:lpstr>Slayt 69</vt:lpstr>
      <vt:lpstr>Slayt 70</vt:lpstr>
      <vt:lpstr>Slayt 71</vt:lpstr>
      <vt:lpstr>Slayt 72</vt:lpstr>
      <vt:lpstr>U3. Bulaşık Makinesinin Bulanık Mantık ile Modellenmesi</vt:lpstr>
      <vt:lpstr>U4. Su kalite indisi</vt:lpstr>
      <vt:lpstr>ÖZET</vt:lpstr>
      <vt:lpstr>Kaynaklar</vt:lpstr>
      <vt:lpstr>Slayt 77</vt:lpstr>
      <vt:lpstr>Slayt 78</vt:lpstr>
      <vt:lpstr>Slayt 79</vt:lpstr>
      <vt:lpstr>Slayt 80</vt:lpstr>
      <vt:lpstr>Su Kalitesi</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bingul</dc:creator>
  <cp:lastModifiedBy>optikpc</cp:lastModifiedBy>
  <cp:revision>1375</cp:revision>
  <dcterms:created xsi:type="dcterms:W3CDTF">2007-07-20T00:09:13Z</dcterms:created>
  <dcterms:modified xsi:type="dcterms:W3CDTF">2023-05-24T11:09:36Z</dcterms:modified>
</cp:coreProperties>
</file>