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11" r:id="rId3"/>
    <p:sldId id="510" r:id="rId4"/>
    <p:sldId id="485" r:id="rId5"/>
    <p:sldId id="619" r:id="rId6"/>
    <p:sldId id="621" r:id="rId7"/>
    <p:sldId id="622" r:id="rId8"/>
    <p:sldId id="620" r:id="rId9"/>
    <p:sldId id="623" r:id="rId10"/>
    <p:sldId id="624" r:id="rId11"/>
    <p:sldId id="625" r:id="rId12"/>
    <p:sldId id="626" r:id="rId13"/>
    <p:sldId id="627" r:id="rId14"/>
    <p:sldId id="514" r:id="rId15"/>
    <p:sldId id="547" r:id="rId16"/>
    <p:sldId id="628" r:id="rId17"/>
    <p:sldId id="629" r:id="rId18"/>
    <p:sldId id="639" r:id="rId19"/>
    <p:sldId id="630" r:id="rId20"/>
    <p:sldId id="631" r:id="rId21"/>
    <p:sldId id="640" r:id="rId22"/>
    <p:sldId id="649" r:id="rId23"/>
    <p:sldId id="642" r:id="rId24"/>
    <p:sldId id="641" r:id="rId25"/>
    <p:sldId id="638" r:id="rId26"/>
    <p:sldId id="635" r:id="rId27"/>
    <p:sldId id="636" r:id="rId28"/>
    <p:sldId id="637" r:id="rId29"/>
    <p:sldId id="632" r:id="rId30"/>
    <p:sldId id="634" r:id="rId31"/>
    <p:sldId id="643" r:id="rId32"/>
    <p:sldId id="644" r:id="rId33"/>
    <p:sldId id="648" r:id="rId34"/>
    <p:sldId id="645" r:id="rId35"/>
    <p:sldId id="646" r:id="rId36"/>
    <p:sldId id="647" r:id="rId37"/>
  </p:sldIdLst>
  <p:sldSz cx="9144000" cy="5715000" type="screen16x10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339966"/>
    <a:srgbClr val="006600"/>
    <a:srgbClr val="00FF00"/>
    <a:srgbClr val="FFFFFB"/>
    <a:srgbClr val="FDFEEC"/>
    <a:srgbClr val="E9FEE6"/>
    <a:srgbClr val="0000C8"/>
    <a:srgbClr val="FFCB7F"/>
    <a:srgbClr val="69FF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12" autoAdjust="0"/>
    <p:restoredTop sz="94625" autoAdjust="0"/>
  </p:normalViewPr>
  <p:slideViewPr>
    <p:cSldViewPr>
      <p:cViewPr>
        <p:scale>
          <a:sx n="125" d="100"/>
          <a:sy n="125" d="100"/>
        </p:scale>
        <p:origin x="-1224" y="-3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5B82C31A-2837-4C8D-97A8-BF2F33BF1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20725"/>
            <a:ext cx="575627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Asıl metin stillerini düzenlemek için tıklatın</a:t>
            </a:r>
          </a:p>
          <a:p>
            <a:pPr lvl="1"/>
            <a:r>
              <a:rPr lang="de-DE" noProof="0" smtClean="0"/>
              <a:t>İkinci düzey</a:t>
            </a:r>
          </a:p>
          <a:p>
            <a:pPr lvl="2"/>
            <a:r>
              <a:rPr lang="de-DE" noProof="0" smtClean="0"/>
              <a:t>Üçüncü düzey</a:t>
            </a:r>
          </a:p>
          <a:p>
            <a:pPr lvl="3"/>
            <a:r>
              <a:rPr lang="de-DE" noProof="0" smtClean="0"/>
              <a:t>Dördüncü düzey</a:t>
            </a:r>
          </a:p>
          <a:p>
            <a:pPr lvl="4"/>
            <a:r>
              <a:rPr lang="de-DE" noProof="0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AA43050-8FCF-405E-8E1F-6E1450B44D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970E2-5662-4540-95AF-38D6EA8C597E}" type="slidenum">
              <a:rPr lang="de-DE" altLang="en-US" smtClean="0"/>
              <a:pPr/>
              <a:t>1</a:t>
            </a:fld>
            <a:endParaRPr lang="de-DE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20725"/>
            <a:ext cx="5757862" cy="359886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6563" y="37042"/>
            <a:ext cx="2178050" cy="540014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50825" y="37042"/>
            <a:ext cx="6383338" cy="540014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0825" y="37042"/>
            <a:ext cx="8424863" cy="60060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50825" y="697178"/>
            <a:ext cx="4279900" cy="474001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3125" y="697178"/>
            <a:ext cx="4281488" cy="474001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0825" y="697178"/>
            <a:ext cx="4279900" cy="474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3125" y="697178"/>
            <a:ext cx="4281488" cy="474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6513"/>
            <a:ext cx="84248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696913"/>
            <a:ext cx="8713788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050" y="5424488"/>
            <a:ext cx="1905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 b="0"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5437188"/>
            <a:ext cx="3816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b="0"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54308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7667625" y="5437188"/>
            <a:ext cx="1368425" cy="2413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en-US" sz="1400" b="0" smtClean="0"/>
              <a:t>Sayfa </a:t>
            </a:r>
            <a:fld id="{E91D6C7B-5273-47D4-846D-6A1B5151A6BC}" type="slidenum">
              <a:rPr lang="tr-TR" altLang="en-US" sz="1400" b="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de-DE" altLang="en-US" sz="14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77813"/>
            <a:ext cx="7772400" cy="660400"/>
          </a:xfrm>
        </p:spPr>
        <p:txBody>
          <a:bodyPr/>
          <a:lstStyle/>
          <a:p>
            <a:pPr eaLnBrk="1" hangingPunct="1"/>
            <a:r>
              <a:rPr lang="de-DE" altLang="en-US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25" y="238125"/>
            <a:ext cx="5740400" cy="10128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tr-TR" altLang="en-US" sz="2800" b="1" smtClean="0">
                <a:solidFill>
                  <a:schemeClr val="accent2"/>
                </a:solidFill>
              </a:rPr>
              <a:t>YBS519 </a:t>
            </a:r>
          </a:p>
          <a:p>
            <a:pPr algn="l" eaLnBrk="1" hangingPunct="1">
              <a:lnSpc>
                <a:spcPct val="80000"/>
              </a:lnSpc>
            </a:pPr>
            <a:r>
              <a:rPr lang="tr-TR" altLang="tr-TR" sz="2800" b="1" smtClean="0">
                <a:solidFill>
                  <a:srgbClr val="0000C8"/>
                </a:solidFill>
              </a:rPr>
              <a:t>Yapay Zeka ve Uygulamaları</a:t>
            </a:r>
            <a:endParaRPr lang="en-US" altLang="en-US" sz="2800" b="1" smtClean="0">
              <a:solidFill>
                <a:srgbClr val="0000C8"/>
              </a:solidFill>
            </a:endParaRPr>
          </a:p>
        </p:txBody>
      </p:sp>
      <p:pic>
        <p:nvPicPr>
          <p:cNvPr id="2052" name="Picture 10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17488"/>
            <a:ext cx="10001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500438" y="50006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1800" dirty="0" smtClean="0"/>
              <a:t>Mayıs </a:t>
            </a:r>
            <a:r>
              <a:rPr lang="en-US" altLang="en-US" sz="1800" dirty="0" smtClean="0"/>
              <a:t>20</a:t>
            </a:r>
            <a:r>
              <a:rPr lang="tr-TR" altLang="en-US" sz="1800" dirty="0"/>
              <a:t>21</a:t>
            </a:r>
            <a:endParaRPr lang="en-US" altLang="en-US" sz="1800" dirty="0"/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500063" y="1727200"/>
            <a:ext cx="32861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altLang="en-US" dirty="0"/>
              <a:t>Bölüm</a:t>
            </a:r>
            <a:r>
              <a:rPr lang="en-US" altLang="en-US" dirty="0"/>
              <a:t> </a:t>
            </a:r>
            <a:r>
              <a:rPr lang="tr-TR" altLang="en-US" dirty="0" smtClean="0"/>
              <a:t>5</a:t>
            </a:r>
            <a:endParaRPr lang="en-US" altLang="en-US" dirty="0"/>
          </a:p>
          <a:p>
            <a:pPr algn="l"/>
            <a:r>
              <a:rPr lang="tr-TR" altLang="en-US" dirty="0" smtClean="0"/>
              <a:t>Genetik Algoritma</a:t>
            </a:r>
          </a:p>
        </p:txBody>
      </p:sp>
      <p:sp>
        <p:nvSpPr>
          <p:cNvPr id="2055" name="8 Dikdörtgen"/>
          <p:cNvSpPr>
            <a:spLocks noChangeArrowheads="1"/>
          </p:cNvSpPr>
          <p:nvPr/>
        </p:nvSpPr>
        <p:spPr bwMode="auto">
          <a:xfrm>
            <a:off x="3857625" y="3857625"/>
            <a:ext cx="5072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rgbClr val="0000FF"/>
                </a:solidFill>
                <a:latin typeface="Courier New" pitchFamily="49" charset="0"/>
              </a:rPr>
              <a:t>http://www</a:t>
            </a:r>
            <a:r>
              <a:rPr lang="tr-TR" altLang="en-US" sz="16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altLang="en-US" sz="1600" dirty="0">
                <a:solidFill>
                  <a:srgbClr val="0000FF"/>
                </a:solidFill>
                <a:latin typeface="Courier New" pitchFamily="49" charset="0"/>
              </a:rPr>
              <a:t>.gantep.edu.tr/~bingul/</a:t>
            </a:r>
            <a:r>
              <a:rPr lang="tr-TR" altLang="en-US" sz="1600" dirty="0">
                <a:solidFill>
                  <a:srgbClr val="0000FF"/>
                </a:solidFill>
                <a:latin typeface="Courier New" pitchFamily="49" charset="0"/>
              </a:rPr>
              <a:t>ai</a:t>
            </a:r>
            <a:endParaRPr lang="tr-TR" altLang="en-US" sz="1600" dirty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03200" y="3695700"/>
            <a:ext cx="3357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Tx/>
            </a:pPr>
            <a:r>
              <a:rPr lang="en-US" altLang="en-US" sz="2000" dirty="0">
                <a:solidFill>
                  <a:srgbClr val="FF0000"/>
                </a:solidFill>
              </a:rPr>
              <a:t>Gaziantep</a:t>
            </a:r>
            <a:r>
              <a:rPr lang="tr-TR" altLang="en-US" sz="2000" dirty="0">
                <a:solidFill>
                  <a:srgbClr val="FF0000"/>
                </a:solidFill>
              </a:rPr>
              <a:t> Üniversitesi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algn="l">
              <a:buClrTx/>
            </a:pPr>
            <a:r>
              <a:rPr lang="tr-TR" altLang="tr-TR" sz="2000" i="1" dirty="0">
                <a:solidFill>
                  <a:srgbClr val="FF0000"/>
                </a:solidFill>
              </a:rPr>
              <a:t>Yönetim Bilişim Sistemleri, Tezsiz Yüksek Lisans Programı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643054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Seçim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Şeçim evresinin amacı, her bir </a:t>
            </a:r>
          </a:p>
          <a:p>
            <a:pPr>
              <a:buNone/>
            </a:pPr>
            <a:r>
              <a:rPr lang="tr-TR" altLang="tr-TR" sz="2400" dirty="0" smtClean="0"/>
              <a:t>kromozomdaki en uygun genleri seçmek</a:t>
            </a:r>
          </a:p>
          <a:p>
            <a:pPr>
              <a:buNone/>
            </a:pPr>
            <a:r>
              <a:rPr lang="tr-TR" altLang="tr-TR" sz="2400" dirty="0" smtClean="0"/>
              <a:t>ve onları bir sonraki nesile (offspring) </a:t>
            </a:r>
          </a:p>
          <a:p>
            <a:pPr>
              <a:buNone/>
            </a:pPr>
            <a:r>
              <a:rPr lang="tr-TR" altLang="tr-TR" sz="2400" dirty="0" smtClean="0"/>
              <a:t>aktarmaktır.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Buradaki nesiller, kodlamada iterasyonlardır.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Her nesilde, kromozomlar çiftler halinde uygunluk skoruna </a:t>
            </a:r>
          </a:p>
          <a:p>
            <a:pPr>
              <a:buNone/>
            </a:pPr>
            <a:r>
              <a:rPr lang="tr-TR" altLang="tr-TR" sz="2400" dirty="0" smtClean="0"/>
              <a:t>göre seçilir ve skoru büyük olanın yaşama şansı yüksek olur.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Çaprazlama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En önemli evredir. Her çift (ana) kromozom </a:t>
            </a:r>
          </a:p>
          <a:p>
            <a:pPr>
              <a:buNone/>
            </a:pPr>
            <a:r>
              <a:rPr lang="tr-TR" altLang="tr-TR" sz="2400" dirty="0" smtClean="0"/>
              <a:t>rastgele bir noktadan kesilir ve genler</a:t>
            </a:r>
          </a:p>
          <a:p>
            <a:pPr>
              <a:buNone/>
            </a:pPr>
            <a:r>
              <a:rPr lang="tr-TR" altLang="tr-TR" sz="2400" dirty="0" smtClean="0"/>
              <a:t>çaprazlama olarak eşlenir.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10"/>
            <a:ext cx="31146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786062"/>
            <a:ext cx="3114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Metin kutusu"/>
          <p:cNvSpPr txBox="1"/>
          <p:nvPr/>
        </p:nvSpPr>
        <p:spPr>
          <a:xfrm>
            <a:off x="4929190" y="4214822"/>
            <a:ext cx="326243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b="0" i="1" dirty="0" smtClean="0">
                <a:latin typeface="+mn-lt"/>
                <a:cs typeface="Courier New" pitchFamily="49" charset="0"/>
              </a:rPr>
              <a:t>Bu yeni nesil kromozomlar </a:t>
            </a:r>
          </a:p>
          <a:p>
            <a:pPr algn="l">
              <a:spcBef>
                <a:spcPts val="0"/>
              </a:spcBef>
            </a:pPr>
            <a:r>
              <a:rPr lang="tr-TR" sz="2000" b="0" i="1" dirty="0" smtClean="0">
                <a:latin typeface="+mn-lt"/>
                <a:cs typeface="Courier New" pitchFamily="49" charset="0"/>
              </a:rPr>
              <a:t>popülasyona eklenir.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Mutasyon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14282" y="638192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Oluşan yeni nesil kromozomlarda, </a:t>
            </a:r>
          </a:p>
          <a:p>
            <a:pPr>
              <a:buNone/>
            </a:pPr>
            <a:r>
              <a:rPr lang="tr-TR" altLang="tr-TR" sz="2400" dirty="0" smtClean="0"/>
              <a:t>bazı genler (düşük olasılıkla) mutasyona </a:t>
            </a:r>
          </a:p>
          <a:p>
            <a:pPr>
              <a:buNone/>
            </a:pPr>
            <a:r>
              <a:rPr lang="tr-TR" altLang="tr-TR" sz="2400" dirty="0" smtClean="0"/>
              <a:t>uğratılır. Bu kromozom içindeki birkaç genin</a:t>
            </a:r>
          </a:p>
          <a:p>
            <a:pPr>
              <a:buNone/>
            </a:pPr>
            <a:r>
              <a:rPr lang="tr-TR" altLang="tr-TR" sz="2400" dirty="0" smtClean="0"/>
              <a:t>değerinin terslenmesi ile olur. 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Bu işlem her nesilde uygulanmaz. Birkaç nesilde bir uygulanır.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714624"/>
            <a:ext cx="33432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Sonlandırma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Popülasyonda üretilen yeni nesil genler,</a:t>
            </a:r>
          </a:p>
          <a:p>
            <a:pPr>
              <a:buNone/>
            </a:pPr>
            <a:r>
              <a:rPr lang="tr-TR" altLang="tr-TR" sz="2400" dirty="0" smtClean="0"/>
              <a:t>önceki nesillerden çok farklı olamıyorsa </a:t>
            </a:r>
          </a:p>
          <a:p>
            <a:pPr>
              <a:buNone/>
            </a:pPr>
            <a:r>
              <a:rPr lang="tr-TR" altLang="tr-TR" sz="2400" dirty="0" smtClean="0"/>
              <a:t>algoritma (iterasyonlar) sonlandırılır.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850" y="0"/>
            <a:ext cx="331715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4" y="607220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tr-TR" sz="2400" b="0" kern="0" dirty="0">
              <a:solidFill>
                <a:srgbClr val="0000C8"/>
              </a:solidFill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49239" y="666751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tr-TR" sz="2400" b="0" dirty="0" smtClean="0"/>
          </a:p>
          <a:p>
            <a:pPr algn="l">
              <a:spcBef>
                <a:spcPct val="0"/>
              </a:spcBef>
            </a:pPr>
            <a:endParaRPr lang="tr-TR" sz="2400" b="0" dirty="0"/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71484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2. Kısım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Bir Optimizasyon Örneği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>
                <a:cs typeface="Courier New" pitchFamily="49" charset="0"/>
              </a:rPr>
              <a:t>Aşağıdaki fonksiyonunun [0, 30] aralığınaki en büyük değerini </a:t>
            </a:r>
          </a:p>
          <a:p>
            <a:pPr>
              <a:buNone/>
            </a:pPr>
            <a:r>
              <a:rPr lang="tr-TR" altLang="tr-TR" sz="2400" dirty="0" smtClean="0">
                <a:cs typeface="Courier New" pitchFamily="49" charset="0"/>
              </a:rPr>
              <a:t>arayalım.</a:t>
            </a: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400" dirty="0" smtClean="0">
                <a:cs typeface="Courier New" pitchFamily="49" charset="0"/>
              </a:rPr>
              <a:t>Yani amaç fonk: </a:t>
            </a:r>
            <a:r>
              <a:rPr lang="tr-TR" altLang="tr-TR" sz="2400" b="1" dirty="0" smtClean="0">
                <a:cs typeface="Courier New" pitchFamily="49" charset="0"/>
              </a:rPr>
              <a:t>y = max[f(x)] </a:t>
            </a: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  <p:graphicFrame>
        <p:nvGraphicFramePr>
          <p:cNvPr id="43009" name="Object 5"/>
          <p:cNvGraphicFramePr>
            <a:graphicFrameLocks noChangeAspect="1"/>
          </p:cNvGraphicFramePr>
          <p:nvPr/>
        </p:nvGraphicFramePr>
        <p:xfrm>
          <a:off x="2928926" y="1214426"/>
          <a:ext cx="2705100" cy="520700"/>
        </p:xfrm>
        <a:graphic>
          <a:graphicData uri="http://schemas.openxmlformats.org/presentationml/2006/ole">
            <p:oleObj spid="_x0000_s43009" name="Denklem" r:id="rId3" imgW="990360" imgH="228600" progId="Equation.3">
              <p:embed/>
            </p:oleObj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357158" y="3143252"/>
            <a:ext cx="307183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0:10;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y = 30*x-x.^2;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plot(x,y)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571748"/>
            <a:ext cx="3386145" cy="26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000" dirty="0" smtClean="0">
                <a:cs typeface="Courier New" pitchFamily="49" charset="0"/>
              </a:rPr>
              <a:t>Başlangıç populasyonu (keyfi olarak) </a:t>
            </a:r>
            <a:r>
              <a:rPr lang="tr-TR" sz="2000" dirty="0" smtClean="0"/>
              <a:t>11011, 10101, 01100, 11110 olsun.</a:t>
            </a:r>
          </a:p>
          <a:p>
            <a:pPr>
              <a:buNone/>
            </a:pPr>
            <a:r>
              <a:rPr lang="tr-TR" sz="2000" dirty="0" smtClean="0"/>
              <a:t>Herbir kromozomun sayısal değeri, amaç fonksiyonundaki karşılığı ve </a:t>
            </a:r>
          </a:p>
          <a:p>
            <a:pPr>
              <a:buNone/>
            </a:pPr>
            <a:r>
              <a:rPr lang="tr-TR" sz="2000" dirty="0" smtClean="0"/>
              <a:t>seçilme olasılığı aşağıdaki gibidir.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#     K     x     y    p = y/sum(y)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-   -----  ---  ---   ------------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1   11011   27   81   0.1667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2   10101   21  189   0.3889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3   01100   12  216   0.4444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4   11110   30    0        0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  mean(y) =  &lt;y&gt; = </a:t>
            </a:r>
            <a:r>
              <a:rPr lang="tr-T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121.5</a:t>
            </a:r>
          </a:p>
          <a:p>
            <a:pPr>
              <a:buNone/>
            </a:pPr>
            <a:endParaRPr lang="tr-T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3009" name="Object 5"/>
          <p:cNvGraphicFramePr>
            <a:graphicFrameLocks noChangeAspect="1"/>
          </p:cNvGraphicFramePr>
          <p:nvPr/>
        </p:nvGraphicFramePr>
        <p:xfrm>
          <a:off x="2125663" y="71438"/>
          <a:ext cx="3157537" cy="520700"/>
        </p:xfrm>
        <a:graphic>
          <a:graphicData uri="http://schemas.openxmlformats.org/presentationml/2006/ole">
            <p:oleObj spid="_x0000_s112642" name="Denklem" r:id="rId3" imgW="1155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4"/>
            <a:ext cx="8713788" cy="5214974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1.Nesil:</a:t>
            </a:r>
            <a:r>
              <a:rPr lang="tr-TR" sz="2000" dirty="0" smtClean="0"/>
              <a:t> En yüksek olasılğığa sahip üç ebeveyn kromozomu çaprazla.</a:t>
            </a:r>
          </a:p>
          <a:p>
            <a:pPr>
              <a:buNone/>
            </a:pPr>
            <a:r>
              <a:rPr lang="tr-TR" sz="2000" u="sng" dirty="0" smtClean="0"/>
              <a:t>Çaprazlama öncesi</a:t>
            </a:r>
            <a:r>
              <a:rPr lang="tr-TR" sz="2000" dirty="0" smtClean="0"/>
              <a:t>	</a:t>
            </a:r>
            <a:r>
              <a:rPr lang="tr-TR" sz="2000" u="sng" dirty="0" smtClean="0"/>
              <a:t>Çaprazlama sonrası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1)   110</a:t>
            </a:r>
            <a:r>
              <a:rPr lang="tr-T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   11001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2)   101</a:t>
            </a:r>
            <a:r>
              <a:rPr lang="tr-T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   10111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2)   001</a:t>
            </a:r>
            <a:r>
              <a:rPr lang="tr-T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   10100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3)   011</a:t>
            </a:r>
            <a:r>
              <a:rPr lang="tr-T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   01101</a:t>
            </a:r>
          </a:p>
          <a:p>
            <a:pPr>
              <a:buNone/>
            </a:pPr>
            <a:endParaRPr lang="tr-TR" altLang="tr-TR" sz="8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Yeni popülasyon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#     K     x     y    p = y/sum(y)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-   -----  ---  ---   ------------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b="1" dirty="0" smtClean="0">
                <a:latin typeface="Courier New" pitchFamily="49" charset="0"/>
                <a:cs typeface="Courier New" pitchFamily="49" charset="0"/>
              </a:rPr>
              <a:t> 1   11001   25  125    0.1768</a:t>
            </a:r>
          </a:p>
          <a:p>
            <a:pPr>
              <a:buNone/>
            </a:pPr>
            <a:r>
              <a:rPr lang="tr-TR" altLang="tr-TR" sz="2000" b="1" dirty="0" smtClean="0">
                <a:latin typeface="Courier New" pitchFamily="49" charset="0"/>
                <a:cs typeface="Courier New" pitchFamily="49" charset="0"/>
              </a:rPr>
              <a:t> 2   10111   23  161    0.2277</a:t>
            </a:r>
          </a:p>
          <a:p>
            <a:pPr>
              <a:buNone/>
            </a:pPr>
            <a:r>
              <a:rPr lang="tr-TR" altLang="tr-TR" sz="2000" b="1" dirty="0" smtClean="0">
                <a:latin typeface="Courier New" pitchFamily="49" charset="0"/>
                <a:cs typeface="Courier New" pitchFamily="49" charset="0"/>
              </a:rPr>
              <a:t> 3   01101   13  221    0.3126</a:t>
            </a:r>
          </a:p>
          <a:p>
            <a:pPr>
              <a:buNone/>
            </a:pPr>
            <a:r>
              <a:rPr lang="tr-TR" altLang="tr-TR" sz="2000" b="1" dirty="0" smtClean="0">
                <a:latin typeface="Courier New" pitchFamily="49" charset="0"/>
                <a:cs typeface="Courier New" pitchFamily="49" charset="0"/>
              </a:rPr>
              <a:t> 4   10100   20  200    0.2829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mean(y) =  &lt;y&gt; = </a:t>
            </a:r>
            <a:r>
              <a:rPr lang="tr-T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176.75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4"/>
            <a:ext cx="8713788" cy="5214974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2.Nesil:</a:t>
            </a:r>
            <a:r>
              <a:rPr lang="tr-TR" sz="2000" dirty="0" smtClean="0"/>
              <a:t> En yüksek olasılğığa sahip üç ebeveyn kromozomu çaprazla.</a:t>
            </a:r>
          </a:p>
          <a:p>
            <a:pPr>
              <a:buNone/>
            </a:pPr>
            <a:r>
              <a:rPr lang="tr-TR" sz="2000" u="sng" dirty="0" smtClean="0"/>
              <a:t>Çaprazlama öncesi</a:t>
            </a:r>
            <a:r>
              <a:rPr lang="tr-TR" sz="2000" dirty="0" smtClean="0"/>
              <a:t>	</a:t>
            </a:r>
            <a:r>
              <a:rPr lang="tr-TR" sz="2000" u="sng" dirty="0" smtClean="0"/>
              <a:t>Çaprazlama sonrası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2)   </a:t>
            </a:r>
            <a:r>
              <a:rPr lang="tr-T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111        01111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3)   </a:t>
            </a:r>
            <a:r>
              <a:rPr lang="tr-T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101        10101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3)   </a:t>
            </a:r>
            <a:r>
              <a:rPr lang="tr-T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101        10101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4)   </a:t>
            </a:r>
            <a:r>
              <a:rPr lang="tr-T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100        01100</a:t>
            </a:r>
          </a:p>
          <a:p>
            <a:pPr>
              <a:buNone/>
            </a:pPr>
            <a:endParaRPr lang="tr-TR" altLang="tr-TR" sz="8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Yeni popülasyon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#     K     x     y    p = y/sum(y)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-   -----  ---  ---   ------------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1   01111   15  225    0.2747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2   10101   21  189    0.2308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3   10101   21  189    0.2308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4   01100   12  216    0.2637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mean(y) =  &lt;y&gt; = </a:t>
            </a:r>
            <a:r>
              <a:rPr lang="tr-T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204.75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4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2.Nesil*:</a:t>
            </a:r>
            <a:r>
              <a:rPr lang="tr-TR" sz="2000" dirty="0" smtClean="0"/>
              <a:t> Rastgele bir kromozomu mutasyona uğrat. </a:t>
            </a:r>
          </a:p>
          <a:p>
            <a:pPr>
              <a:buNone/>
            </a:pPr>
            <a:r>
              <a:rPr lang="tr-TR" sz="2000" dirty="0" smtClean="0">
                <a:cs typeface="Courier New" pitchFamily="49" charset="0"/>
              </a:rPr>
              <a:t>Örneğin 4. kromozom, 3.gen.</a:t>
            </a:r>
            <a:endParaRPr lang="tr-TR" sz="2000" dirty="0" smtClean="0"/>
          </a:p>
          <a:p>
            <a:pPr>
              <a:buNone/>
            </a:pPr>
            <a:r>
              <a:rPr lang="tr-TR" sz="2000" u="sng" dirty="0" smtClean="0"/>
              <a:t>Mutasyon öncesi</a:t>
            </a:r>
            <a:r>
              <a:rPr lang="tr-TR" sz="2000" dirty="0" smtClean="0"/>
              <a:t>	</a:t>
            </a:r>
            <a:r>
              <a:rPr lang="tr-TR" sz="2000" u="sng" dirty="0" smtClean="0"/>
              <a:t>Mutasyon sonrası</a:t>
            </a:r>
            <a:endParaRPr lang="tr-TR" sz="2000" dirty="0" smtClean="0"/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4) 011</a:t>
            </a:r>
            <a:r>
              <a:rPr lang="tr-T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0          01110</a:t>
            </a:r>
            <a:endParaRPr lang="tr-T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Yeni popülasyon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#     K     x     y    p = y/sum(y)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-   -----  ---  ---   ------------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1   01111   15  225    0.2721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2   10101   21  189    0.2285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3   10101   21  189    0.2285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4   01110   14  216    0.2709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mean(y) =  &lt;y&gt; = </a:t>
            </a:r>
            <a:r>
              <a:rPr lang="tr-T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206.75</a:t>
            </a: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İçerik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Genetik Algoritma Nedir?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Optimizasyon Örneği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ga() Fonksiyonu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MATLAB’da Genetik Algoritma Araç Kutusu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Uygulamalar</a:t>
            </a:r>
          </a:p>
          <a:p>
            <a:pPr>
              <a:buNone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sz="2000" dirty="0" smtClean="0"/>
              <a:t>Bu şekilde, yeni nesillerde, işlemler devam ederek aşağıdaki tablo elde </a:t>
            </a:r>
          </a:p>
          <a:p>
            <a:pPr>
              <a:buNone/>
            </a:pPr>
            <a:r>
              <a:rPr lang="tr-TR" sz="2000" dirty="0" smtClean="0"/>
              <a:t>edilir.</a:t>
            </a:r>
            <a:endParaRPr 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Yeni popülasyon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#     K     x     y    p = y/sum(y)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-   -----  ---  ---   ------------</a:t>
            </a:r>
            <a:endParaRPr lang="tr-TR" altLang="tr-T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1   01111   15  225    0.2500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2   01111   15  225    0.2500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3   01111   15  225    0.2500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4   01111   15  225    0.2500</a:t>
            </a:r>
          </a:p>
          <a:p>
            <a:pPr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     mean(y) =  &lt;y&gt; = </a:t>
            </a:r>
            <a:r>
              <a:rPr lang="tr-T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225.0</a:t>
            </a: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400" dirty="0" smtClean="0">
              <a:cs typeface="Courier New" pitchFamily="49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85720" y="1000112"/>
            <a:ext cx="3071834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b="0" u="sng" dirty="0" smtClean="0">
                <a:latin typeface="+mn-lt"/>
                <a:cs typeface="Courier New" pitchFamily="49" charset="0"/>
              </a:rPr>
              <a:t>Nesil</a:t>
            </a:r>
            <a:r>
              <a:rPr lang="tr-TR" sz="2000" b="0" dirty="0" smtClean="0">
                <a:latin typeface="+mn-lt"/>
                <a:cs typeface="Courier New" pitchFamily="49" charset="0"/>
              </a:rPr>
              <a:t>	</a:t>
            </a:r>
            <a:r>
              <a:rPr lang="tr-TR" sz="2000" b="0" u="sng" dirty="0" smtClean="0">
                <a:latin typeface="+mn-lt"/>
                <a:cs typeface="Courier New" pitchFamily="49" charset="0"/>
              </a:rPr>
              <a:t>Ort. Amaç Fonk.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0	121.50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1	176.75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2	204.75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2*	206.75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10000	225.00</a:t>
            </a: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928674"/>
            <a:ext cx="47148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 algn="ctr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DİKKAT</a:t>
            </a:r>
          </a:p>
          <a:p>
            <a:pPr>
              <a:buNone/>
            </a:pPr>
            <a:r>
              <a:rPr lang="tr-TR" altLang="tr-TR" sz="2000" dirty="0" smtClean="0">
                <a:cs typeface="Courier New" pitchFamily="49" charset="0"/>
              </a:rPr>
              <a:t>Gerçel sayılarla çalışmak gerektiğinde aşağıdaki dönüşüm kullanılılır:</a:t>
            </a: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b</a:t>
            </a:r>
            <a:r>
              <a:rPr lang="tr-TR" altLang="tr-TR" sz="2000" dirty="0" smtClean="0">
                <a:cs typeface="Courier New" pitchFamily="49" charset="0"/>
              </a:rPr>
              <a:t> = ikili kromozom değerinin 10 tabanındaki karşılığı</a:t>
            </a: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L</a:t>
            </a:r>
            <a:r>
              <a:rPr lang="tr-TR" altLang="tr-TR" sz="2000" dirty="0" smtClean="0">
                <a:cs typeface="Courier New" pitchFamily="49" charset="0"/>
              </a:rPr>
              <a:t> = bit dizisinin uzunluğu</a:t>
            </a:r>
          </a:p>
          <a:p>
            <a:pPr>
              <a:buNone/>
            </a:pPr>
            <a:r>
              <a:rPr lang="tr-TR" altLang="tr-TR" sz="2000" dirty="0" smtClean="0">
                <a:cs typeface="Courier New" pitchFamily="49" charset="0"/>
              </a:rPr>
              <a:t>[</a:t>
            </a:r>
            <a:r>
              <a:rPr lang="tr-TR" altLang="tr-TR" sz="2000" i="1" dirty="0" smtClean="0">
                <a:cs typeface="Courier New" pitchFamily="49" charset="0"/>
              </a:rPr>
              <a:t>C</a:t>
            </a:r>
            <a:r>
              <a:rPr lang="tr-TR" altLang="tr-TR" sz="2000" baseline="-25000" dirty="0" smtClean="0">
                <a:cs typeface="Courier New" pitchFamily="49" charset="0"/>
              </a:rPr>
              <a:t>min</a:t>
            </a:r>
            <a:r>
              <a:rPr lang="tr-TR" altLang="tr-TR" sz="2000" dirty="0" smtClean="0">
                <a:cs typeface="Courier New" pitchFamily="49" charset="0"/>
              </a:rPr>
              <a:t>, </a:t>
            </a:r>
            <a:r>
              <a:rPr lang="tr-TR" altLang="tr-TR" sz="2000" i="1" dirty="0" smtClean="0">
                <a:cs typeface="Courier New" pitchFamily="49" charset="0"/>
              </a:rPr>
              <a:t>C</a:t>
            </a:r>
            <a:r>
              <a:rPr lang="tr-TR" altLang="tr-TR" sz="2000" baseline="-25000" dirty="0" smtClean="0">
                <a:cs typeface="Courier New" pitchFamily="49" charset="0"/>
              </a:rPr>
              <a:t>max</a:t>
            </a:r>
            <a:r>
              <a:rPr lang="tr-TR" altLang="tr-TR" sz="2000" dirty="0" smtClean="0">
                <a:cs typeface="Courier New" pitchFamily="49" charset="0"/>
              </a:rPr>
              <a:t>] </a:t>
            </a:r>
            <a:r>
              <a:rPr lang="tr-TR" altLang="tr-TR" sz="2000" dirty="0" smtClean="0">
                <a:cs typeface="Courier New" pitchFamily="49" charset="0"/>
              </a:rPr>
              <a:t>problemin </a:t>
            </a:r>
            <a:r>
              <a:rPr lang="tr-TR" altLang="tr-TR" sz="2000" dirty="0" smtClean="0">
                <a:cs typeface="Courier New" pitchFamily="49" charset="0"/>
              </a:rPr>
              <a:t>doğasına bağlı, çözüme ait </a:t>
            </a:r>
            <a:r>
              <a:rPr lang="tr-TR" altLang="tr-TR" sz="2000" dirty="0" smtClean="0">
                <a:cs typeface="Courier New" pitchFamily="49" charset="0"/>
              </a:rPr>
              <a:t>aralık</a:t>
            </a:r>
          </a:p>
          <a:p>
            <a:pPr>
              <a:buNone/>
            </a:pPr>
            <a:r>
              <a:rPr lang="tr-TR" altLang="tr-TR" sz="2000" i="1" dirty="0" smtClean="0">
                <a:cs typeface="Courier New" pitchFamily="49" charset="0"/>
              </a:rPr>
              <a:t>C</a:t>
            </a:r>
            <a:r>
              <a:rPr lang="tr-TR" altLang="tr-TR" sz="2000" dirty="0" smtClean="0">
                <a:cs typeface="Courier New" pitchFamily="49" charset="0"/>
              </a:rPr>
              <a:t> = </a:t>
            </a:r>
            <a:r>
              <a:rPr lang="tr-TR" altLang="tr-TR" sz="2000" i="1" dirty="0" smtClean="0">
                <a:cs typeface="Courier New" pitchFamily="49" charset="0"/>
              </a:rPr>
              <a:t>b</a:t>
            </a:r>
            <a:r>
              <a:rPr lang="tr-TR" altLang="tr-TR" sz="2000" dirty="0" smtClean="0">
                <a:cs typeface="Courier New" pitchFamily="49" charset="0"/>
              </a:rPr>
              <a:t> sayısının dönüşümü</a:t>
            </a:r>
            <a:endParaRPr lang="tr-TR" altLang="tr-TR" sz="2000" dirty="0" smtClean="0">
              <a:cs typeface="Courier New" pitchFamily="49" charset="0"/>
            </a:endParaRPr>
          </a:p>
          <a:p>
            <a:pPr>
              <a:buNone/>
            </a:pPr>
            <a:endParaRPr lang="tr-TR" altLang="tr-TR" sz="2000" dirty="0" smtClean="0">
              <a:cs typeface="Courier New" pitchFamily="49" charset="0"/>
            </a:endParaRPr>
          </a:p>
        </p:txBody>
      </p:sp>
      <p:graphicFrame>
        <p:nvGraphicFramePr>
          <p:cNvPr id="137218" name="Object 5"/>
          <p:cNvGraphicFramePr>
            <a:graphicFrameLocks noChangeAspect="1"/>
          </p:cNvGraphicFramePr>
          <p:nvPr/>
        </p:nvGraphicFramePr>
        <p:xfrm>
          <a:off x="1857356" y="1714492"/>
          <a:ext cx="5065712" cy="895350"/>
        </p:xfrm>
        <a:graphic>
          <a:graphicData uri="http://schemas.openxmlformats.org/presentationml/2006/ole">
            <p:oleObj spid="_x0000_s137218" name="Denklem" r:id="rId3" imgW="1854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en-US" dirty="0" smtClean="0"/>
              <a:t>GA Uygulama Özeti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500034" y="642922"/>
            <a:ext cx="7072362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START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Generate the initial population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Compute fitness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    Selection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    Crossover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    Mutation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    Compute fitness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UNTIL population has converged</a:t>
            </a:r>
          </a:p>
          <a:p>
            <a:pPr>
              <a:buNone/>
            </a:pP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4" y="607220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tr-TR" sz="2400" b="0" kern="0" dirty="0">
              <a:solidFill>
                <a:srgbClr val="0000C8"/>
              </a:solidFill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49239" y="666751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tr-TR" sz="2400" b="0" dirty="0" smtClean="0"/>
          </a:p>
          <a:p>
            <a:pPr algn="l">
              <a:spcBef>
                <a:spcPct val="0"/>
              </a:spcBef>
            </a:pPr>
            <a:endParaRPr lang="tr-TR" sz="2400" b="0" dirty="0"/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71484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3. Kısım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ga() Fonksiyonu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ga() fonksiyonu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000" dirty="0" smtClean="0"/>
              <a:t>MATLAB’da </a:t>
            </a:r>
            <a:r>
              <a:rPr lang="tr-TR" altLang="tr-TR" sz="2000" b="1" dirty="0" smtClean="0">
                <a:latin typeface="Courier New" pitchFamily="49" charset="0"/>
                <a:cs typeface="Courier New" pitchFamily="49" charset="0"/>
              </a:rPr>
              <a:t>ga()</a:t>
            </a:r>
            <a:r>
              <a:rPr lang="tr-TR" altLang="tr-TR" sz="2000" dirty="0" smtClean="0"/>
              <a:t> fonksiyonu ile genetik algoritma tabanlı minimizasyon </a:t>
            </a:r>
          </a:p>
          <a:p>
            <a:pPr>
              <a:buNone/>
            </a:pPr>
            <a:r>
              <a:rPr lang="tr-TR" altLang="tr-TR" sz="2000" dirty="0" smtClean="0"/>
              <a:t>yapmak mümkündür. Genel Kullanım biçimleri  (</a:t>
            </a:r>
            <a:r>
              <a:rPr lang="tr-TR" altLang="tr-TR" sz="2000" b="1" dirty="0" smtClean="0"/>
              <a:t>help ga</a:t>
            </a:r>
            <a:r>
              <a:rPr lang="tr-TR" altLang="tr-TR" sz="2000" dirty="0" smtClean="0"/>
              <a:t>)</a:t>
            </a:r>
          </a:p>
          <a:p>
            <a:pPr lvl="1">
              <a:buNone/>
            </a:pPr>
            <a:endParaRPr lang="tr-TR" altLang="tr-TR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ga(fun,nvars,A,b,Aeq,beq)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ga(fun,nvars,A,b,Aeq,beq,lb,ub)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ga(fun,nvars,A,b,Aeq,beq,lb,ub,nonlcon)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ga(fun,nvars,A,b,Aeq,beq,lb,ub,nonlcon,options)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ga(fun,nvars,A,b,[],[],lb,ub,nonlcon,IntCon)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ga(fun,nvars,A,b,[],[],lb,ub,nonlcon,IntCon,options)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x = ga(problem)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[x,fval] = ga(___)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[x,fval,exitflag,output] = ga(___)</a:t>
            </a:r>
          </a:p>
          <a:p>
            <a:pPr lvl="1">
              <a:buNone/>
            </a:pPr>
            <a:r>
              <a:rPr lang="tr-TR" altLang="tr-TR" sz="1600" b="1" dirty="0" smtClean="0">
                <a:latin typeface="Courier New" pitchFamily="49" charset="0"/>
                <a:cs typeface="Courier New" pitchFamily="49" charset="0"/>
              </a:rPr>
              <a:t>[x,fval,exitflag,output,population,scores] = ga(___)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</p:txBody>
      </p:sp>
      <p:sp>
        <p:nvSpPr>
          <p:cNvPr id="5" name="4 Metin kutusu"/>
          <p:cNvSpPr txBox="1"/>
          <p:nvPr/>
        </p:nvSpPr>
        <p:spPr>
          <a:xfrm>
            <a:off x="9001156" y="1285864"/>
            <a:ext cx="1847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endParaRPr lang="tr-TR" sz="2000" b="0" dirty="0" smtClean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000" dirty="0" smtClean="0"/>
              <a:t>En basit halde, tek değişkenli y = f(x) = x</a:t>
            </a:r>
            <a:r>
              <a:rPr lang="tr-TR" altLang="tr-TR" sz="2000" baseline="30000" dirty="0" smtClean="0"/>
              <a:t>2</a:t>
            </a:r>
            <a:r>
              <a:rPr lang="tr-TR" altLang="tr-TR" sz="2000" dirty="0" smtClean="0"/>
              <a:t>’inin minimumunu bulmak için: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r>
              <a:rPr lang="tr-TR" altLang="tr-TR" sz="2000" dirty="0" smtClean="0"/>
              <a:t>Yani, x ≈ 0’da, fonksiyon bir minimuma sahiptir ve f</a:t>
            </a:r>
            <a:r>
              <a:rPr lang="tr-TR" altLang="tr-TR" sz="2000" baseline="-25000" dirty="0" smtClean="0"/>
              <a:t>minimum</a:t>
            </a:r>
            <a:r>
              <a:rPr lang="tr-TR" altLang="tr-TR" sz="2000" dirty="0" smtClean="0"/>
              <a:t>  ≈ 0’dır. </a:t>
            </a:r>
          </a:p>
          <a:p>
            <a:pPr>
              <a:buNone/>
            </a:pPr>
            <a:endParaRPr lang="tr-TR" altLang="tr-TR" sz="2000" dirty="0" smtClean="0"/>
          </a:p>
        </p:txBody>
      </p:sp>
      <p:sp>
        <p:nvSpPr>
          <p:cNvPr id="5" name="4 Metin kutusu"/>
          <p:cNvSpPr txBox="1"/>
          <p:nvPr/>
        </p:nvSpPr>
        <p:spPr>
          <a:xfrm>
            <a:off x="9001156" y="1285864"/>
            <a:ext cx="1847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endParaRPr lang="tr-TR" sz="2000" b="0" dirty="0" smtClean="0">
              <a:latin typeface="+mn-lt"/>
              <a:cs typeface="Courier New" pitchFamily="49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14282" y="1571616"/>
            <a:ext cx="2646878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 = @(x) x^2;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ga(f,1)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-0.0096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4357686" y="1500178"/>
            <a:ext cx="3416320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 = @(x) x^2;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[x fmin] = ga(f,1)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0.0156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fmin = 2.4406e-04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3071802" y="1928806"/>
            <a:ext cx="7409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yada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000" dirty="0" smtClean="0"/>
              <a:t>Maximizasyon problemlerinde, f(x) yerine,  –f(x) fonksiyonunun </a:t>
            </a:r>
          </a:p>
          <a:p>
            <a:pPr>
              <a:buNone/>
            </a:pPr>
            <a:r>
              <a:rPr lang="tr-TR" altLang="tr-TR" sz="2000" dirty="0" smtClean="0"/>
              <a:t>minimumu aranır. 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r>
              <a:rPr lang="tr-TR" altLang="tr-TR" sz="2000" dirty="0" smtClean="0"/>
              <a:t>Örneğin, y = f(x) = 30x – x</a:t>
            </a:r>
            <a:r>
              <a:rPr lang="tr-TR" altLang="tr-TR" sz="2000" baseline="30000" dirty="0" smtClean="0"/>
              <a:t>2</a:t>
            </a:r>
            <a:r>
              <a:rPr lang="tr-TR" altLang="tr-TR" sz="2000" dirty="0" smtClean="0"/>
              <a:t> maximumunu bulmak için: </a:t>
            </a:r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r>
              <a:rPr lang="tr-TR" altLang="tr-TR" sz="2000" dirty="0" smtClean="0"/>
              <a:t>Yani, x ≈ 15’de, –f(x) bir minimuma sahiptir ve –f</a:t>
            </a:r>
            <a:r>
              <a:rPr lang="tr-TR" altLang="tr-TR" sz="2000" baseline="-25000" dirty="0" smtClean="0"/>
              <a:t>minimum</a:t>
            </a:r>
            <a:r>
              <a:rPr lang="tr-TR" altLang="tr-TR" sz="2000" dirty="0" smtClean="0"/>
              <a:t>  ≈ –225’dir.</a:t>
            </a:r>
          </a:p>
          <a:p>
            <a:pPr>
              <a:buNone/>
            </a:pPr>
            <a:r>
              <a:rPr lang="tr-TR" altLang="tr-TR" sz="2000" dirty="0" smtClean="0"/>
              <a:t>Öyle ise, x ≈ 15’de, f(x) bir maximuma sahiptir ve f</a:t>
            </a:r>
            <a:r>
              <a:rPr lang="tr-TR" altLang="tr-TR" sz="2000" baseline="-25000" dirty="0" smtClean="0"/>
              <a:t>maximum</a:t>
            </a:r>
            <a:r>
              <a:rPr lang="tr-TR" altLang="tr-TR" sz="2000" dirty="0" smtClean="0"/>
              <a:t>  ≈ +225’dir.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</p:txBody>
      </p:sp>
      <p:sp>
        <p:nvSpPr>
          <p:cNvPr id="5" name="4 Metin kutusu"/>
          <p:cNvSpPr txBox="1"/>
          <p:nvPr/>
        </p:nvSpPr>
        <p:spPr>
          <a:xfrm>
            <a:off x="9001156" y="1285864"/>
            <a:ext cx="1847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endParaRPr lang="tr-TR" sz="2000" b="0" dirty="0" smtClean="0">
              <a:latin typeface="+mn-lt"/>
              <a:cs typeface="Courier New" pitchFamily="49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1638" y="2691764"/>
            <a:ext cx="418576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 = @(x) -(30*x - x^2);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ga(f,1)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14.9899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4894453" y="2602228"/>
            <a:ext cx="4185761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 = @(x) -(30*x - x^2);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[x fmin] = ga(f,1)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x = 14.9808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fmin = -224.9996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4174806" y="3000376"/>
            <a:ext cx="7409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tr-TR" sz="2000" b="0" dirty="0" smtClean="0">
                <a:latin typeface="+mn-lt"/>
                <a:cs typeface="Courier New" pitchFamily="49" charset="0"/>
              </a:rPr>
              <a:t>yada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000" dirty="0" smtClean="0"/>
              <a:t>İki veya daha fazla değişken için benzer bir yöntem uygulanır.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r>
              <a:rPr lang="tr-TR" altLang="tr-TR" sz="2000" dirty="0" smtClean="0"/>
              <a:t>Örneğin, f(x, y) = </a:t>
            </a:r>
            <a:r>
              <a:rPr lang="tr-TR" sz="2000" dirty="0" smtClean="0"/>
              <a:t>10x</a:t>
            </a:r>
            <a:r>
              <a:rPr lang="tr-TR" sz="2000" baseline="30000" dirty="0" smtClean="0"/>
              <a:t>2 </a:t>
            </a:r>
            <a:r>
              <a:rPr lang="tr-TR" sz="2000" dirty="0" smtClean="0"/>
              <a:t>+ 3y</a:t>
            </a:r>
            <a:r>
              <a:rPr lang="tr-TR" sz="2000" baseline="30000" dirty="0" smtClean="0"/>
              <a:t>2 </a:t>
            </a:r>
            <a:r>
              <a:rPr lang="tr-TR" sz="2000" dirty="0" smtClean="0"/>
              <a:t>− 10xy + 2x  </a:t>
            </a:r>
            <a:r>
              <a:rPr lang="tr-TR" altLang="tr-TR" sz="2000" dirty="0" smtClean="0"/>
              <a:t>fonk. minimumu için aşağıdaki </a:t>
            </a:r>
          </a:p>
          <a:p>
            <a:pPr>
              <a:buNone/>
            </a:pPr>
            <a:r>
              <a:rPr lang="tr-TR" altLang="tr-TR" sz="2000" dirty="0" smtClean="0"/>
              <a:t>program kullanılabilir. </a:t>
            </a:r>
            <a:r>
              <a:rPr lang="tr-TR" altLang="tr-TR" sz="2000" dirty="0" smtClean="0">
                <a:solidFill>
                  <a:schemeClr val="bg1">
                    <a:lumMod val="50000"/>
                  </a:schemeClr>
                </a:solidFill>
              </a:rPr>
              <a:t>[Analitik sonuç: x = -0.6, y = -1.0 ve f</a:t>
            </a:r>
            <a:r>
              <a:rPr lang="tr-TR" altLang="tr-TR" sz="2000" baseline="-25000" dirty="0" smtClean="0">
                <a:solidFill>
                  <a:schemeClr val="bg1">
                    <a:lumMod val="50000"/>
                  </a:schemeClr>
                </a:solidFill>
              </a:rPr>
              <a:t>min</a:t>
            </a:r>
            <a:r>
              <a:rPr lang="tr-TR" altLang="tr-TR" sz="2000" dirty="0" smtClean="0">
                <a:solidFill>
                  <a:schemeClr val="bg1">
                    <a:lumMod val="50000"/>
                  </a:schemeClr>
                </a:solidFill>
              </a:rPr>
              <a:t> = -0.6 dır] </a:t>
            </a:r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Font typeface="Arial" charset="0"/>
              <a:buChar char="•"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endParaRPr lang="tr-TR" altLang="tr-TR" sz="2000" dirty="0" smtClean="0"/>
          </a:p>
        </p:txBody>
      </p:sp>
      <p:sp>
        <p:nvSpPr>
          <p:cNvPr id="5" name="4 Metin kutusu"/>
          <p:cNvSpPr txBox="1"/>
          <p:nvPr/>
        </p:nvSpPr>
        <p:spPr>
          <a:xfrm>
            <a:off x="9001156" y="1285864"/>
            <a:ext cx="1847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endParaRPr lang="tr-TR" sz="2000" b="0" dirty="0" smtClean="0">
              <a:latin typeface="+mn-lt"/>
              <a:cs typeface="Courier New" pitchFamily="49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42844" y="2214558"/>
            <a:ext cx="8494633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% --- ga ile minimizazyon ---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% uygunluk (fitness) fonksiyonu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f = @(x) 10*x(1)^2 + 3*x(2)^2 -10*x(1)*x(2) + 2*x(1);</a:t>
            </a:r>
          </a:p>
          <a:p>
            <a:pPr algn="l">
              <a:spcBef>
                <a:spcPts val="0"/>
              </a:spcBef>
            </a:pPr>
            <a:endParaRPr lang="tr-TR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tr-TR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% degisken sayisi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desay = 2; </a:t>
            </a:r>
          </a:p>
          <a:p>
            <a:pPr algn="l">
              <a:spcBef>
                <a:spcPts val="0"/>
              </a:spcBef>
            </a:pPr>
            <a:endParaRPr lang="tr-TR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[x fmin] = ga(f,desay)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142844" y="4929202"/>
            <a:ext cx="387798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x    = -0.5724   -0.9408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fval = -0.5982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4" y="607220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tr-TR" sz="2400" b="0" kern="0" dirty="0">
              <a:solidFill>
                <a:srgbClr val="0000C8"/>
              </a:solidFill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49239" y="666751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tr-TR" sz="2400" b="0" dirty="0" smtClean="0"/>
          </a:p>
          <a:p>
            <a:pPr algn="l">
              <a:spcBef>
                <a:spcPct val="0"/>
              </a:spcBef>
            </a:pPr>
            <a:endParaRPr lang="tr-TR" sz="2400" b="0" dirty="0"/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71484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4. Kısım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MATLAB GA Araç Kutusu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4" y="607220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tr-TR" sz="2400" b="0" kern="0" dirty="0">
              <a:solidFill>
                <a:srgbClr val="0000C8"/>
              </a:solidFill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49239" y="666751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tr-TR" sz="2400" b="0" dirty="0" smtClean="0"/>
          </a:p>
          <a:p>
            <a:pPr algn="l">
              <a:spcBef>
                <a:spcPct val="0"/>
              </a:spcBef>
            </a:pPr>
            <a:endParaRPr lang="tr-TR" sz="2400" b="0" dirty="0"/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71484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1. Kısım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Genetik Algoritma Nedir?</a:t>
            </a:r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Komut satırında </a:t>
            </a:r>
            <a:r>
              <a:rPr lang="tr-TR" altLang="tr-TR" sz="2400" b="1" dirty="0" smtClean="0">
                <a:latin typeface="Courier New" pitchFamily="49" charset="0"/>
                <a:cs typeface="Courier New" pitchFamily="49" charset="0"/>
              </a:rPr>
              <a:t>optimtool</a:t>
            </a:r>
            <a:r>
              <a:rPr lang="tr-TR" altLang="tr-TR" sz="2400" dirty="0" smtClean="0"/>
              <a:t> yazarak “Optimization Tool Box”</a:t>
            </a:r>
          </a:p>
          <a:p>
            <a:pPr>
              <a:buNone/>
            </a:pPr>
            <a:r>
              <a:rPr lang="tr-TR" altLang="tr-TR" sz="2400" dirty="0" smtClean="0"/>
              <a:t>başlatılır. Genetik Algoritma ile optimizasyon yapabilmek için, </a:t>
            </a:r>
          </a:p>
          <a:p>
            <a:pPr>
              <a:buNone/>
            </a:pPr>
            <a:r>
              <a:rPr lang="tr-TR" altLang="tr-TR" sz="2400" b="1" dirty="0" smtClean="0"/>
              <a:t>Solver</a:t>
            </a:r>
            <a:r>
              <a:rPr lang="tr-TR" altLang="tr-TR" sz="2400" dirty="0" smtClean="0"/>
              <a:t> menüsünden </a:t>
            </a:r>
            <a:r>
              <a:rPr lang="tr-TR" altLang="tr-TR" sz="2400" b="1" dirty="0" smtClean="0"/>
              <a:t>ga</a:t>
            </a:r>
            <a:r>
              <a:rPr lang="tr-TR" altLang="tr-TR" sz="2400" dirty="0" smtClean="0"/>
              <a:t> seçilmelidir.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82"/>
            <a:ext cx="6853618" cy="364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 algn="ctr">
              <a:buNone/>
            </a:pPr>
            <a:r>
              <a:rPr lang="tr-TR" altLang="tr-TR" sz="2400" dirty="0" smtClean="0"/>
              <a:t>y = f(x) = x</a:t>
            </a:r>
            <a:r>
              <a:rPr lang="tr-TR" altLang="tr-TR" sz="2400" baseline="30000" dirty="0" smtClean="0"/>
              <a:t>2</a:t>
            </a:r>
            <a:r>
              <a:rPr lang="tr-TR" altLang="tr-TR" sz="2400" dirty="0" smtClean="0"/>
              <a:t> – 30x minimumu [0,30] aralığındaki minimumu: 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302"/>
            <a:ext cx="6843714" cy="393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 algn="ctr">
              <a:buNone/>
            </a:pPr>
            <a:r>
              <a:rPr lang="tr-TR" altLang="tr-TR" sz="2400" dirty="0" smtClean="0"/>
              <a:t>f(x, y) = </a:t>
            </a:r>
            <a:r>
              <a:rPr lang="tr-TR" sz="2400" dirty="0" smtClean="0"/>
              <a:t>10x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+ 3y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− 10xy + 2x  </a:t>
            </a:r>
            <a:r>
              <a:rPr lang="tr-TR" altLang="tr-TR" sz="2400" dirty="0" smtClean="0"/>
              <a:t>fonksiyonunun minimumu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1142988"/>
            <a:ext cx="5945397" cy="45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4" y="607220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tr-TR" sz="2400" b="0" kern="0" dirty="0">
              <a:solidFill>
                <a:srgbClr val="0000C8"/>
              </a:solidFill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49239" y="666751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tr-TR" sz="2400" b="0" dirty="0" smtClean="0"/>
          </a:p>
          <a:p>
            <a:pPr algn="l">
              <a:spcBef>
                <a:spcPct val="0"/>
              </a:spcBef>
            </a:pPr>
            <a:endParaRPr lang="tr-TR" sz="2400" b="0" dirty="0"/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71484"/>
            <a:ext cx="8715375" cy="44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2000" dirty="0" smtClean="0">
              <a:solidFill>
                <a:srgbClr val="0000C8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5. Kısım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tr-TR" sz="3200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Uygulamalar</a:t>
            </a: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endParaRPr lang="tr-TR" sz="3200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pPr algn="l">
              <a:spcBef>
                <a:spcPct val="0"/>
              </a:spcBef>
            </a:pPr>
            <a:endParaRPr lang="tr-T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 – Doğrusal Programlama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1800" dirty="0" smtClean="0"/>
              <a:t>Aşağıdaki kısıtları dikkate alarak Z değerini max. yapan x</a:t>
            </a:r>
            <a:r>
              <a:rPr lang="tr-TR" altLang="tr-TR" sz="1800" baseline="-25000" dirty="0" smtClean="0"/>
              <a:t>1</a:t>
            </a:r>
            <a:r>
              <a:rPr lang="tr-TR" altLang="tr-TR" sz="1800" dirty="0" smtClean="0"/>
              <a:t> ve x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 değerlerini bulun.</a:t>
            </a:r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r>
              <a:rPr lang="tr-TR" altLang="tr-TR" sz="1800" dirty="0" smtClean="0"/>
              <a:t>Fitness: f = –x</a:t>
            </a:r>
            <a:r>
              <a:rPr lang="tr-TR" altLang="tr-TR" sz="1800" baseline="-25000" dirty="0" smtClean="0"/>
              <a:t>1</a:t>
            </a:r>
            <a:r>
              <a:rPr lang="tr-TR" altLang="tr-TR" sz="1800" dirty="0" smtClean="0"/>
              <a:t> – x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;</a:t>
            </a:r>
          </a:p>
          <a:p>
            <a:pPr>
              <a:buNone/>
            </a:pPr>
            <a:endParaRPr lang="tr-TR" altLang="tr-TR" sz="2400" dirty="0" smtClean="0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285720" y="1214426"/>
          <a:ext cx="1707778" cy="3071806"/>
        </p:xfrm>
        <a:graphic>
          <a:graphicData uri="http://schemas.openxmlformats.org/presentationml/2006/ole">
            <p:oleObj spid="_x0000_s119810" name="Denklem" r:id="rId3" imgW="888840" imgH="1600200" progId="Equation.3">
              <p:embed/>
            </p:oleObj>
          </a:graphicData>
        </a:graphic>
      </p:graphicFrame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8763" y="1071550"/>
            <a:ext cx="672526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 – Doğrusal Programlama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4"/>
            <a:ext cx="5815502" cy="51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 – Gezgin Satıcı Problemi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3054" y="638175"/>
            <a:ext cx="8713788" cy="4719638"/>
          </a:xfrm>
        </p:spPr>
        <p:txBody>
          <a:bodyPr/>
          <a:lstStyle/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1800" dirty="0" smtClean="0"/>
          </a:p>
          <a:p>
            <a:pPr>
              <a:buNone/>
            </a:pPr>
            <a:endParaRPr lang="tr-TR" altLang="tr-TR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54" y="790575"/>
            <a:ext cx="8713788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tr-TR" sz="1800" b="0" dirty="0" smtClean="0"/>
              <a:t>Gezgin satıcı problemi şu şekilde tanımlanabilir: </a:t>
            </a:r>
          </a:p>
          <a:p>
            <a:pPr algn="l"/>
            <a:r>
              <a:rPr lang="tr-TR" sz="1800" b="0" dirty="0" smtClean="0"/>
              <a:t>* Bir seyyar satıcı var;</a:t>
            </a:r>
          </a:p>
          <a:p>
            <a:pPr algn="l"/>
            <a:r>
              <a:rPr lang="tr-TR" sz="1800" b="0" dirty="0" smtClean="0"/>
              <a:t>* Bu satıcı, mallarını </a:t>
            </a:r>
            <a:r>
              <a:rPr lang="tr-TR" sz="1800" b="0" i="1" dirty="0" smtClean="0"/>
              <a:t>n</a:t>
            </a:r>
            <a:r>
              <a:rPr lang="tr-TR" sz="1800" b="0" dirty="0" smtClean="0"/>
              <a:t> şehirde satmak istiyor;</a:t>
            </a:r>
          </a:p>
          <a:p>
            <a:pPr algn="l"/>
            <a:r>
              <a:rPr lang="tr-TR" sz="1800" b="0" dirty="0" smtClean="0"/>
              <a:t>* Öte yandan, mantıklı bir şekilde, bu satıcı bu şehirleri mümkün olan en kısa şekilde ve her bir şehre maksimum bir kere uğrayarak turlamak istiyor.</a:t>
            </a:r>
          </a:p>
          <a:p>
            <a:pPr algn="l"/>
            <a:r>
              <a:rPr lang="tr-TR" sz="1800" b="0" dirty="0" smtClean="0"/>
              <a:t>Problemin amacı, satıcıya bu en kısa yolu sunabilmektir. </a:t>
            </a:r>
          </a:p>
          <a:p>
            <a:pPr algn="l"/>
            <a:endParaRPr lang="tr-TR" sz="1800" b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altLang="tr-T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143252"/>
            <a:ext cx="479773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Genetik Algoritma (Genetic Algorithm)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altLang="tr-TR" sz="2400" dirty="0" smtClean="0"/>
              <a:t>GA Darwin’in evrim teorisinden esinlenerek geliştirilmiş ardışık ihtimalli yapıya sahip bir arama yöntemidir.</a:t>
            </a:r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GA bir gruptaki en uygun bireylerin doğal seçilim (natural selection) yoluyla seçilip sonraki nesile aktarılmasını temel alır.</a:t>
            </a:r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GA ile bir problemin çözümü, problemin sanal olarak bir evrimden geçirilmesi ile gerçekleştirilir.</a:t>
            </a:r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GA bir veri grubundan özel veriyi bulmak için kullanılır.</a:t>
            </a:r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GA daha çok optimizasyon problemlerin çözümüne yardımcıdır.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Genetik Algoritma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altLang="tr-TR" sz="2400" dirty="0" smtClean="0"/>
              <a:t>Genetik algoritmalar, bir çözüm uzayındaki her noktayı, kromozom adı verilen ikili bit dizisi ile kodlar. 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Her bir bit gen olarak adlandırılır.</a:t>
            </a:r>
          </a:p>
          <a:p>
            <a:pPr>
              <a:buFont typeface="Arial" charset="0"/>
              <a:buChar char="•"/>
            </a:pPr>
            <a:endParaRPr lang="tr-TR" altLang="tr-TR" sz="2400" dirty="0" smtClean="0"/>
          </a:p>
          <a:p>
            <a:pPr>
              <a:buFont typeface="Arial" charset="0"/>
              <a:buChar char="•"/>
            </a:pPr>
            <a:endParaRPr lang="tr-TR" altLang="tr-TR" sz="2400" dirty="0" smtClean="0"/>
          </a:p>
          <a:p>
            <a:pPr>
              <a:buFont typeface="Arial" charset="0"/>
              <a:buChar char="•"/>
            </a:pPr>
            <a:endParaRPr lang="tr-TR" altLang="tr-TR" sz="2400" dirty="0" smtClean="0"/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Her kromozomun bir uygunluk (fitness) değeri vardır. </a:t>
            </a:r>
          </a:p>
          <a:p>
            <a:pPr>
              <a:buFont typeface="Arial" charset="0"/>
              <a:buChar char="•"/>
            </a:pPr>
            <a:endParaRPr lang="tr-TR" altLang="tr-TR" sz="2400" dirty="0" smtClean="0"/>
          </a:p>
          <a:p>
            <a:pPr>
              <a:buFont typeface="Arial" charset="0"/>
              <a:buChar char="•"/>
            </a:pPr>
            <a:r>
              <a:rPr lang="tr-TR" altLang="tr-TR" sz="2400" dirty="0" smtClean="0"/>
              <a:t>GA, tek bir kromozom yerine, bir kromozom kümesini (populasyon) saklar.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14492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Kim Geliştirdi?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12"/>
            <a:ext cx="8713788" cy="3576630"/>
          </a:xfrm>
        </p:spPr>
        <p:txBody>
          <a:bodyPr/>
          <a:lstStyle/>
          <a:p>
            <a:pPr>
              <a:buNone/>
            </a:pPr>
            <a:r>
              <a:rPr lang="tr-TR" altLang="tr-TR" sz="2200" dirty="0" smtClean="0"/>
              <a:t>Genetik algoritmalar 1960'larda John Henry Holland tarafından </a:t>
            </a:r>
          </a:p>
          <a:p>
            <a:pPr>
              <a:buNone/>
            </a:pPr>
            <a:r>
              <a:rPr lang="tr-TR" altLang="tr-TR" sz="2200" dirty="0" smtClean="0"/>
              <a:t>ortaya atıldı. </a:t>
            </a:r>
          </a:p>
          <a:p>
            <a:pPr>
              <a:buNone/>
            </a:pPr>
            <a:endParaRPr lang="tr-TR" altLang="tr-TR" sz="2200" dirty="0" smtClean="0"/>
          </a:p>
          <a:p>
            <a:pPr>
              <a:buNone/>
            </a:pPr>
            <a:endParaRPr lang="tr-TR" altLang="tr-TR" sz="2200" dirty="0" smtClean="0"/>
          </a:p>
          <a:p>
            <a:pPr>
              <a:buNone/>
            </a:pPr>
            <a:r>
              <a:rPr lang="tr-TR" altLang="tr-TR" sz="2200" dirty="0" smtClean="0"/>
              <a:t>Elektrik Mühendisi ve Bilgisayar Bilimci</a:t>
            </a:r>
          </a:p>
          <a:p>
            <a:pPr>
              <a:buNone/>
            </a:pPr>
            <a:r>
              <a:rPr lang="tr-TR" altLang="tr-TR" sz="2200" dirty="0" smtClean="0"/>
              <a:t>olan Holland, 1975'te yayınladığı </a:t>
            </a:r>
          </a:p>
          <a:p>
            <a:pPr>
              <a:buNone/>
            </a:pPr>
            <a:r>
              <a:rPr lang="tr-TR" altLang="tr-TR" sz="2200" dirty="0" smtClean="0"/>
              <a:t>Doğal ve Yapay Sistemlerde Adaptasyon </a:t>
            </a:r>
          </a:p>
          <a:p>
            <a:pPr>
              <a:buNone/>
            </a:pPr>
            <a:r>
              <a:rPr lang="tr-TR" altLang="tr-TR" sz="2200" dirty="0" smtClean="0"/>
              <a:t>(</a:t>
            </a:r>
            <a:r>
              <a:rPr lang="tr-TR" altLang="tr-TR" sz="2200" i="1" dirty="0" smtClean="0"/>
              <a:t>Adaptation in Natural and Artifical Systems, MIT Press</a:t>
            </a:r>
            <a:r>
              <a:rPr lang="tr-TR" altLang="tr-TR" sz="2200" dirty="0" smtClean="0"/>
              <a:t>) </a:t>
            </a:r>
          </a:p>
          <a:p>
            <a:pPr>
              <a:buNone/>
            </a:pPr>
            <a:r>
              <a:rPr lang="tr-TR" altLang="tr-TR" sz="2200" dirty="0" smtClean="0"/>
              <a:t>isimli kitabında genetik algoritmayı dünyaya tanıttı. 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14492"/>
            <a:ext cx="2095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GA</a:t>
            </a:r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Genetik algoritma 5 evrede gerçekleştirilir.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    Başlangıç Popülasyonu (Initial population)</a:t>
            </a:r>
          </a:p>
          <a:p>
            <a:pPr>
              <a:buNone/>
            </a:pPr>
            <a:r>
              <a:rPr lang="tr-TR" altLang="tr-TR" sz="2400" dirty="0" smtClean="0"/>
              <a:t>    Uygunluk fonksiyonu (Fitness function)</a:t>
            </a:r>
          </a:p>
          <a:p>
            <a:pPr>
              <a:buNone/>
            </a:pPr>
            <a:r>
              <a:rPr lang="tr-TR" altLang="tr-TR" sz="2400" dirty="0" smtClean="0"/>
              <a:t>    Şeçim (Selection)</a:t>
            </a:r>
          </a:p>
          <a:p>
            <a:pPr>
              <a:buNone/>
            </a:pPr>
            <a:r>
              <a:rPr lang="tr-TR" altLang="tr-TR" sz="2400" dirty="0" smtClean="0"/>
              <a:t>    Çaprazlama (Crossover)</a:t>
            </a:r>
          </a:p>
          <a:p>
            <a:pPr>
              <a:buNone/>
            </a:pPr>
            <a:r>
              <a:rPr lang="tr-TR" altLang="tr-TR" sz="2400" dirty="0" smtClean="0"/>
              <a:t>    Mutasyon (Mutation)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Başlangıç Populasyonu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GA algoritma ile bir problemin çözümü</a:t>
            </a:r>
          </a:p>
          <a:p>
            <a:pPr>
              <a:buNone/>
            </a:pPr>
            <a:r>
              <a:rPr lang="tr-TR" altLang="tr-TR" sz="2400" dirty="0" smtClean="0"/>
              <a:t>popülasyon olarak adlandırılan, bir veri </a:t>
            </a:r>
          </a:p>
          <a:p>
            <a:pPr>
              <a:buNone/>
            </a:pPr>
            <a:r>
              <a:rPr lang="tr-TR" altLang="tr-TR" sz="2400" dirty="0" smtClean="0"/>
              <a:t>kümesinin belirlenmesi ile başlar.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Kromozom kodlaması genellikle ikili (binary) olarak yapılır.</a:t>
            </a:r>
          </a:p>
          <a:p>
            <a:pPr>
              <a:buNone/>
            </a:pPr>
            <a:endParaRPr lang="tr-TR" altLang="tr-TR" sz="2000" dirty="0" smtClean="0"/>
          </a:p>
          <a:p>
            <a:pPr>
              <a:buNone/>
            </a:pPr>
            <a:r>
              <a:rPr lang="tr-TR" altLang="tr-TR" sz="2000" dirty="0" smtClean="0"/>
              <a:t>MATLAB’da, 10 taban </a:t>
            </a:r>
            <a:r>
              <a:rPr lang="tr-TR" altLang="tr-TR" sz="2000" dirty="0" smtClean="0">
                <a:sym typeface="Wingdings" pitchFamily="2" charset="2"/>
              </a:rPr>
              <a:t></a:t>
            </a:r>
            <a:r>
              <a:rPr lang="tr-TR" altLang="tr-TR" sz="2000" dirty="0" smtClean="0"/>
              <a:t> 2 taban dönüşümleri: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428596" y="3857632"/>
            <a:ext cx="307183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b = dec2bin(25)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b = '11001'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4214810" y="3857632"/>
            <a:ext cx="400052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&gt;&gt; d = bin2dec('11001')</a:t>
            </a:r>
          </a:p>
          <a:p>
            <a:pPr algn="l">
              <a:spcBef>
                <a:spcPts val="0"/>
              </a:spcBef>
            </a:pPr>
            <a:r>
              <a:rPr lang="tr-TR" sz="2000" dirty="0" smtClean="0">
                <a:latin typeface="Courier New" pitchFamily="49" charset="0"/>
                <a:cs typeface="Courier New" pitchFamily="49" charset="0"/>
              </a:rPr>
              <a:t>d =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Uygunluk Fonksiyonu</a:t>
            </a:r>
            <a:endParaRPr lang="en-US" altLang="en-US" dirty="0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None/>
            </a:pPr>
            <a:r>
              <a:rPr lang="tr-TR" altLang="tr-TR" sz="2400" dirty="0" smtClean="0"/>
              <a:t>Uygunluk fonksiyonu, bir kromozomun</a:t>
            </a:r>
          </a:p>
          <a:p>
            <a:pPr>
              <a:buNone/>
            </a:pPr>
            <a:r>
              <a:rPr lang="tr-TR" altLang="tr-TR" sz="2400" dirty="0" smtClean="0"/>
              <a:t>problem için ne kadar uygun olduğunu</a:t>
            </a:r>
          </a:p>
          <a:p>
            <a:pPr>
              <a:buNone/>
            </a:pPr>
            <a:r>
              <a:rPr lang="tr-TR" altLang="tr-TR" sz="2400" dirty="0" smtClean="0"/>
              <a:t>belirler. Her kromozom için bir sayı (skor)</a:t>
            </a:r>
          </a:p>
          <a:p>
            <a:pPr>
              <a:buNone/>
            </a:pPr>
            <a:r>
              <a:rPr lang="tr-TR" altLang="tr-TR" sz="2400" dirty="0" smtClean="0"/>
              <a:t>üretir. </a:t>
            </a:r>
          </a:p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r>
              <a:rPr lang="tr-TR" altLang="tr-TR" sz="2400" dirty="0" smtClean="0"/>
              <a:t>Uygunluk fonksiyonu bazı kaynaklarda </a:t>
            </a:r>
            <a:r>
              <a:rPr lang="tr-TR" altLang="tr-TR" sz="2400" b="1" dirty="0" smtClean="0"/>
              <a:t>amaç fonksiyonu</a:t>
            </a:r>
            <a:r>
              <a:rPr lang="tr-TR" altLang="tr-TR" sz="2400" dirty="0" smtClean="0"/>
              <a:t> </a:t>
            </a:r>
          </a:p>
          <a:p>
            <a:pPr>
              <a:buNone/>
            </a:pPr>
            <a:r>
              <a:rPr lang="tr-TR" altLang="tr-TR" sz="2400" dirty="0" smtClean="0"/>
              <a:t>olarak da adlandırılır.</a:t>
            </a:r>
          </a:p>
          <a:p>
            <a:pPr>
              <a:buNone/>
            </a:pPr>
            <a:endParaRPr lang="tr-TR" altLang="tr-TR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  <a:ln>
          <a:noFill/>
        </a:ln>
      </a:spPr>
      <a:bodyPr wrap="none" rtlCol="0">
        <a:spAutoFit/>
      </a:bodyPr>
      <a:lstStyle>
        <a:defPPr algn="l">
          <a:spcBef>
            <a:spcPts val="0"/>
          </a:spcBef>
          <a:defRPr sz="2000" b="0" dirty="0" smtClean="0">
            <a:latin typeface="+mn-lt"/>
            <a:cs typeface="Courier New" pitchFamily="49" charset="0"/>
          </a:defRPr>
        </a:defPPr>
      </a:lstStyle>
    </a:tx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6164</TotalTime>
  <Words>1329</Words>
  <Application>Microsoft Office PowerPoint</Application>
  <PresentationFormat>Ekran Gösterisi (16:10)</PresentationFormat>
  <Paragraphs>380</Paragraphs>
  <Slides>36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8" baseType="lpstr">
      <vt:lpstr>Varsayılan Tasarım</vt:lpstr>
      <vt:lpstr>Denklem</vt:lpstr>
      <vt:lpstr> </vt:lpstr>
      <vt:lpstr>İçerik</vt:lpstr>
      <vt:lpstr>Slayt 3</vt:lpstr>
      <vt:lpstr>Genetik Algoritma (Genetic Algorithm)</vt:lpstr>
      <vt:lpstr>Genetik Algoritma</vt:lpstr>
      <vt:lpstr>Kim Geliştirdi?</vt:lpstr>
      <vt:lpstr>GA</vt:lpstr>
      <vt:lpstr>Başlangıç Populasyonu</vt:lpstr>
      <vt:lpstr>Uygunluk Fonksiyonu</vt:lpstr>
      <vt:lpstr>Seçim</vt:lpstr>
      <vt:lpstr>Çaprazlama</vt:lpstr>
      <vt:lpstr>Mutasyon</vt:lpstr>
      <vt:lpstr>Sonlandırma</vt:lpstr>
      <vt:lpstr>Slayt 14</vt:lpstr>
      <vt:lpstr>Örnek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GA Uygulama Özeti</vt:lpstr>
      <vt:lpstr>Slayt 24</vt:lpstr>
      <vt:lpstr>ga() fonksiyonu</vt:lpstr>
      <vt:lpstr>Örnek</vt:lpstr>
      <vt:lpstr>Örnek</vt:lpstr>
      <vt:lpstr>Örnek</vt:lpstr>
      <vt:lpstr>Slayt 29</vt:lpstr>
      <vt:lpstr>ga</vt:lpstr>
      <vt:lpstr>Örnek</vt:lpstr>
      <vt:lpstr>Örnek</vt:lpstr>
      <vt:lpstr>Slayt 33</vt:lpstr>
      <vt:lpstr>Örnek – Doğrusal Programlama</vt:lpstr>
      <vt:lpstr>Örnek – Doğrusal Programlama</vt:lpstr>
      <vt:lpstr>Örnek – Gezgin Satıcı Problemi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bingul</dc:creator>
  <cp:lastModifiedBy>ronaldinho424</cp:lastModifiedBy>
  <cp:revision>1435</cp:revision>
  <dcterms:created xsi:type="dcterms:W3CDTF">2007-07-20T00:09:13Z</dcterms:created>
  <dcterms:modified xsi:type="dcterms:W3CDTF">2021-05-12T19:02:27Z</dcterms:modified>
</cp:coreProperties>
</file>