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23" r:id="rId4"/>
    <p:sldId id="32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2" r:id="rId23"/>
    <p:sldId id="341" r:id="rId24"/>
    <p:sldId id="344" r:id="rId25"/>
    <p:sldId id="345" r:id="rId26"/>
    <p:sldId id="346" r:id="rId27"/>
    <p:sldId id="343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6" r:id="rId37"/>
    <p:sldId id="355" r:id="rId38"/>
    <p:sldId id="357" r:id="rId39"/>
    <p:sldId id="358" r:id="rId40"/>
    <p:sldId id="359" r:id="rId41"/>
    <p:sldId id="360" r:id="rId42"/>
    <p:sldId id="361" r:id="rId43"/>
    <p:sldId id="321" r:id="rId44"/>
    <p:sldId id="320" r:id="rId45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Gövde Düzeyi Beş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Gövde Düzeyi Bir</a:t>
            </a:r>
          </a:p>
          <a:p>
            <a:pPr lvl="1">
              <a:defRPr sz="1800"/>
            </a:pPr>
            <a:r>
              <a:rPr sz="3200"/>
              <a:t>Gövde Düzeyi İki</a:t>
            </a:r>
          </a:p>
          <a:p>
            <a:pPr lvl="2">
              <a:defRPr sz="1800"/>
            </a:pPr>
            <a:r>
              <a:rPr sz="3200"/>
              <a:t>Gövde Düzeyi Üç</a:t>
            </a:r>
          </a:p>
          <a:p>
            <a:pPr lvl="3">
              <a:defRPr sz="1800"/>
            </a:pPr>
            <a:r>
              <a:rPr sz="3200"/>
              <a:t>Gövde Düzeyi Dört</a:t>
            </a:r>
          </a:p>
          <a:p>
            <a:pPr lvl="4">
              <a:defRPr sz="1800"/>
            </a:pPr>
            <a:r>
              <a:rPr sz="3200"/>
              <a:t>Gövde Düzeyi Beş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Gövde Düzeyi Bir</a:t>
            </a:r>
          </a:p>
          <a:p>
            <a:pPr lvl="1">
              <a:defRPr sz="1800"/>
            </a:pPr>
            <a:r>
              <a:rPr sz="3200"/>
              <a:t>Gövde Düzeyi İki</a:t>
            </a:r>
          </a:p>
          <a:p>
            <a:pPr lvl="2">
              <a:defRPr sz="1800"/>
            </a:pPr>
            <a:r>
              <a:rPr sz="3200"/>
              <a:t>Gövde Düzeyi Üç</a:t>
            </a:r>
          </a:p>
          <a:p>
            <a:pPr lvl="3">
              <a:defRPr sz="1800"/>
            </a:pPr>
            <a:r>
              <a:rPr sz="3200"/>
              <a:t>Gövde Düzeyi Dört</a:t>
            </a:r>
          </a:p>
          <a:p>
            <a:pPr lvl="4">
              <a:defRPr sz="1800"/>
            </a:pPr>
            <a:r>
              <a:rPr sz="3200"/>
              <a:t>Gövde Düzeyi Beş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Gövde Düzeyi Bir</a:t>
            </a:r>
          </a:p>
          <a:p>
            <a:pPr lvl="1">
              <a:defRPr sz="1800"/>
            </a:pPr>
            <a:r>
              <a:rPr sz="3200"/>
              <a:t>Gövde Düzeyi İki</a:t>
            </a:r>
          </a:p>
          <a:p>
            <a:pPr lvl="2">
              <a:defRPr sz="1800"/>
            </a:pPr>
            <a:r>
              <a:rPr sz="3200"/>
              <a:t>Gövde Düzeyi Üç</a:t>
            </a:r>
          </a:p>
          <a:p>
            <a:pPr lvl="3">
              <a:defRPr sz="1800"/>
            </a:pPr>
            <a:r>
              <a:rPr sz="3200"/>
              <a:t>Gövde Düzeyi Dört</a:t>
            </a:r>
          </a:p>
          <a:p>
            <a:pPr lvl="4">
              <a:defRPr sz="1800"/>
            </a:pPr>
            <a:r>
              <a:rPr sz="3200"/>
              <a:t>Gövde Düzeyi Beş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Başlık Metni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Gövde Düzeyi Beş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Gövde Düzeyi Bir</a:t>
            </a:r>
          </a:p>
          <a:p>
            <a:pPr lvl="1">
              <a:defRPr sz="1800"/>
            </a:pPr>
            <a:r>
              <a:rPr sz="2800"/>
              <a:t>Gövde Düzeyi İki</a:t>
            </a:r>
          </a:p>
          <a:p>
            <a:pPr lvl="2">
              <a:defRPr sz="1800"/>
            </a:pPr>
            <a:r>
              <a:rPr sz="2800"/>
              <a:t>Gövde Düzeyi Üç</a:t>
            </a:r>
          </a:p>
          <a:p>
            <a:pPr lvl="3">
              <a:defRPr sz="1800"/>
            </a:pPr>
            <a:r>
              <a:rPr sz="2800"/>
              <a:t>Gövde Düzeyi Dört</a:t>
            </a:r>
          </a:p>
          <a:p>
            <a:pPr lvl="4">
              <a:defRPr sz="1800"/>
            </a:pPr>
            <a:r>
              <a:rPr sz="2800"/>
              <a:t>Gövde Düzeyi Beş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Gövde Düzeyi Bir</a:t>
            </a:r>
          </a:p>
          <a:p>
            <a:pPr lvl="1">
              <a:defRPr sz="1800" b="0"/>
            </a:pPr>
            <a:r>
              <a:rPr sz="2400" b="1"/>
              <a:t>Gövde Düzeyi İki</a:t>
            </a:r>
          </a:p>
          <a:p>
            <a:pPr lvl="2">
              <a:defRPr sz="1800" b="0"/>
            </a:pPr>
            <a:r>
              <a:rPr sz="2400" b="1"/>
              <a:t>Gövde Düzeyi Üç</a:t>
            </a:r>
          </a:p>
          <a:p>
            <a:pPr lvl="3">
              <a:defRPr sz="1800" b="0"/>
            </a:pPr>
            <a:r>
              <a:rPr sz="2400" b="1"/>
              <a:t>Gövde Düzeyi Dört</a:t>
            </a:r>
          </a:p>
          <a:p>
            <a:pPr lvl="4">
              <a:defRPr sz="1800" b="0"/>
            </a:pPr>
            <a:r>
              <a:rPr sz="2400" b="1"/>
              <a:t>Gövde Düzeyi Beş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Başlık Metni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Gövde Düzeyi Bir</a:t>
            </a:r>
          </a:p>
          <a:p>
            <a:pPr lvl="1">
              <a:defRPr sz="1800"/>
            </a:pPr>
            <a:r>
              <a:rPr sz="3200"/>
              <a:t>Gövde Düzeyi İki</a:t>
            </a:r>
          </a:p>
          <a:p>
            <a:pPr lvl="2">
              <a:defRPr sz="1800"/>
            </a:pPr>
            <a:r>
              <a:rPr sz="3200"/>
              <a:t>Gövde Düzeyi Üç</a:t>
            </a:r>
          </a:p>
          <a:p>
            <a:pPr lvl="3">
              <a:defRPr sz="1800"/>
            </a:pPr>
            <a:r>
              <a:rPr sz="3200"/>
              <a:t>Gövde Düzeyi Dört</a:t>
            </a:r>
          </a:p>
          <a:p>
            <a:pPr lvl="4">
              <a:defRPr sz="1800"/>
            </a:pPr>
            <a:r>
              <a:rPr sz="3200"/>
              <a:t>Gövde Düzeyi Beş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Başlık Metni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Gövde Düzeyi Bir</a:t>
            </a:r>
          </a:p>
          <a:p>
            <a:pPr lvl="1">
              <a:defRPr sz="1800"/>
            </a:pPr>
            <a:r>
              <a:rPr sz="1400"/>
              <a:t>Gövde Düzeyi İki</a:t>
            </a:r>
          </a:p>
          <a:p>
            <a:pPr lvl="2">
              <a:defRPr sz="1800"/>
            </a:pPr>
            <a:r>
              <a:rPr sz="1400"/>
              <a:t>Gövde Düzeyi Üç</a:t>
            </a:r>
          </a:p>
          <a:p>
            <a:pPr lvl="3">
              <a:defRPr sz="1800"/>
            </a:pPr>
            <a:r>
              <a:rPr sz="1400"/>
              <a:t>Gövde Düzeyi Dört</a:t>
            </a:r>
          </a:p>
          <a:p>
            <a:pPr lvl="4">
              <a:defRPr sz="1800"/>
            </a:pPr>
            <a:r>
              <a:rPr sz="1400"/>
              <a:t>Gövde Düzeyi Beş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Başlık Metni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Gövde Düzeyi Bir</a:t>
            </a:r>
          </a:p>
          <a:p>
            <a:pPr lvl="1">
              <a:defRPr sz="1800"/>
            </a:pPr>
            <a:r>
              <a:rPr sz="3200"/>
              <a:t>Gövde Düzeyi İki</a:t>
            </a:r>
          </a:p>
          <a:p>
            <a:pPr lvl="2">
              <a:defRPr sz="1800"/>
            </a:pPr>
            <a:r>
              <a:rPr sz="3200"/>
              <a:t>Gövde Düzeyi Üç</a:t>
            </a:r>
          </a:p>
          <a:p>
            <a:pPr lvl="3">
              <a:defRPr sz="1800"/>
            </a:pPr>
            <a:r>
              <a:rPr sz="3200"/>
              <a:t>Gövde Düzeyi Dört</a:t>
            </a:r>
          </a:p>
          <a:p>
            <a:pPr lvl="4">
              <a:defRPr sz="1800"/>
            </a:pPr>
            <a:r>
              <a:rPr sz="3200"/>
              <a:t>Gövde Düzeyi Beş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oart.com/" TargetMode="External"/><Relationship Id="rId2" Type="http://schemas.openxmlformats.org/officeDocument/2006/relationships/hyperlink" Target="http://www.hasanozgu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rengezgin.n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447763" y="4797152"/>
            <a:ext cx="439249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800" b="1" dirty="0"/>
              <a:t>LEVENT DURANLI</a:t>
            </a:r>
          </a:p>
          <a:p>
            <a:pPr lvl="0" algn="ctr"/>
            <a:r>
              <a:rPr dirty="0" err="1"/>
              <a:t>Öğretim</a:t>
            </a:r>
            <a:r>
              <a:rPr dirty="0"/>
              <a:t> </a:t>
            </a:r>
            <a:r>
              <a:rPr dirty="0" err="1"/>
              <a:t>Görevlisi</a:t>
            </a:r>
            <a:endParaRPr dirty="0"/>
          </a:p>
          <a:p>
            <a:pPr lvl="0" algn="ctr"/>
            <a:endParaRPr dirty="0"/>
          </a:p>
          <a:p>
            <a:pPr lvl="0" algn="ctr"/>
            <a:r>
              <a:rPr dirty="0"/>
              <a:t>LAÜ TV</a:t>
            </a:r>
          </a:p>
          <a:p>
            <a:pPr lvl="0" algn="ctr"/>
            <a:r>
              <a:rPr dirty="0"/>
              <a:t>leventduranli@gmail.com</a:t>
            </a:r>
          </a:p>
        </p:txBody>
      </p:sp>
      <p:sp>
        <p:nvSpPr>
          <p:cNvPr id="50" name="Shape 50"/>
          <p:cNvSpPr/>
          <p:nvPr/>
        </p:nvSpPr>
        <p:spPr>
          <a:xfrm>
            <a:off x="1025606" y="2636913"/>
            <a:ext cx="70927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TASARIM İLKELERİ</a:t>
            </a:r>
            <a:endParaRPr lang="tr-TR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Content-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944320" cy="4084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Hiyerarşi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70892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Görsel hiyerarşi, insan gözünün gördüklerini algılama düzenidir. Bu düzen ise algı alanı içerisindeki formlar arasında bulunan görsel kontrastla oluşur.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Hiyerarşi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70892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Görsel hiyerarşi, kullanıcı akışına ve kullanıcıların karar verme eğilimlerine yardımcı olan farklılıklar yaratarak tasarımın işlevselliğini arttırır.</a:t>
            </a:r>
          </a:p>
          <a:p>
            <a:endParaRPr lang="tr-TR" sz="2800" dirty="0" smtClean="0"/>
          </a:p>
          <a:p>
            <a:r>
              <a:rPr lang="tr-TR" sz="2800" dirty="0" smtClean="0"/>
              <a:t>Tasarım içinde vurgulanmak istenen meseja göre unsurlarların ölçülenmesi anlamına gelir.Kimi tasarımlarda fotoğraf öne çıkarken, kimisinde tipografik unsurlar, kimisinde renk bazısında da boşluklar öne çıkabilir.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Hiyerarşi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web-tasarimda-gorsel-hiyerarsi-ilkele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896100" cy="432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Hiyerarşi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web-tasarimda-gor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6896100" cy="382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Hiyerarşi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piramit_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6515009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kumimoji="0" lang="tr-T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Örüntü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70892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“Bir düzen ve yineleme içerisindeki iki ya da üç boyutlu nesneler topluluğudur.” Örüntü, tasarım elemanlarının planlı yada rastgele tekrarlar halinde yerleştirilmesiyle, yüzeylerin yada resimlerin kalitesini artırmak için kullanılır.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kumimoji="0" lang="tr-T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Örüntü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5fefe0a415d0a37910e4a860c1759e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3810000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kumimoji="0" lang="tr-T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Örüntü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oruntu-suslem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428625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4. Ritim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Ritim, elemanların-renklerin, şekillerin, formların, mekanların-boşlukların ve dokuların görsel hareketlerinin tekrarıdır.</a:t>
            </a:r>
          </a:p>
          <a:p>
            <a:endParaRPr lang="tr-TR" sz="2800" dirty="0" smtClean="0"/>
          </a:p>
          <a:p>
            <a:r>
              <a:rPr lang="tr-TR" sz="2800" dirty="0" smtClean="0"/>
              <a:t>İyi düzenlemelerin tümünde bulunan kontrollü hareketler demektir.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67544" y="2996952"/>
            <a:ext cx="835292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4000" b="1" dirty="0" smtClean="0"/>
              <a:t>TASARIM İLKELERİ NEDİR?</a:t>
            </a:r>
            <a:endParaRPr sz="40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4. Ritim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big-68d3743587f71fbaa5062152985aff40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299008" cy="420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4. Ritim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1183570619rit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6048672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4. Ritim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bobby doher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240360" cy="4881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5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Mekan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Bir nesnenin etrafındaki, altındaki, arasındaki ve içindeki alana denir.Sanatta iki tip mekan vardır;gerçek mekan ve resimsel mekan.Gerçek mekan boş veya nesnelerle dolu olabilen üç boyutlu hacimdir.</a:t>
            </a:r>
          </a:p>
          <a:p>
            <a:endParaRPr lang="tr-TR" sz="2800" dirty="0" smtClean="0"/>
          </a:p>
          <a:p>
            <a:r>
              <a:rPr lang="tr-TR" sz="2800" dirty="0" smtClean="0"/>
              <a:t>Resimsel mekan kağıdın tuvalin veya diğer malzemelerin düz yüzeyidir ve resim düzlemi olarak da bilinir.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5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Mekan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Boşluk(Mekan), bir sanat çalışmasının içindeki yada çevresindeki boş alan yada yüzeydir. Boşluk(Mekan) iki boyutlu yada üç boyutlu olabileceği gibi, negatif ve/veya pozitifte olabilir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5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Mekan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space[2].jpg"/>
          <p:cNvPicPr>
            <a:picLocks noChangeAspect="1"/>
          </p:cNvPicPr>
          <p:nvPr/>
        </p:nvPicPr>
        <p:blipFill>
          <a:blip r:embed="rId2" cstate="print"/>
          <a:srcRect l="16978" t="21650" r="15602" b="34250"/>
          <a:stretch>
            <a:fillRect/>
          </a:stretch>
        </p:blipFill>
        <p:spPr>
          <a:xfrm>
            <a:off x="2267744" y="1978553"/>
            <a:ext cx="4968552" cy="4258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5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Mekan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Space_Alper_Gunduz_Red_Dot_2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503724" cy="441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6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Orantı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Proporsiyon(Orantı), bir tasarımdaki çeşitli elemanların, göreceli boyut ve ölçeklerine göre kendi aralarında ve parçalarla bütün arasında bulunan oranlarıdır.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6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Orantı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tumblr_nr6n74PDIt1s7gul2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4869160" cy="486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6</a:t>
            </a: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Orantı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proportion[1].jpg"/>
          <p:cNvPicPr>
            <a:picLocks noChangeAspect="1"/>
          </p:cNvPicPr>
          <p:nvPr/>
        </p:nvPicPr>
        <p:blipFill>
          <a:blip r:embed="rId2" cstate="print"/>
          <a:srcRect l="15602" t="16400" r="18354" b="36350"/>
          <a:stretch>
            <a:fillRect/>
          </a:stretch>
        </p:blipFill>
        <p:spPr>
          <a:xfrm>
            <a:off x="2411760" y="1772816"/>
            <a:ext cx="4968552" cy="4658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67544" y="1412776"/>
            <a:ext cx="835292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4000" b="1" dirty="0" smtClean="0"/>
              <a:t>TASARIM İLKELERİ NEDİR?</a:t>
            </a:r>
            <a:endParaRPr sz="40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7" y="2852936"/>
            <a:ext cx="741682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Tasarımlarınızı gerçekleştirirken</a:t>
            </a: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gözönünde bulundurmanız gereken kurallardır.</a:t>
            </a: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7.Vurgu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Vurgu, bir tasarımda odak noktası oluşturur. Dikkatleri tasarımın en önemli gördüğümüz kısmına çekmemizi sağlar.</a:t>
            </a:r>
          </a:p>
          <a:p>
            <a:endParaRPr lang="tr-TR" sz="2800" dirty="0" smtClean="0"/>
          </a:p>
          <a:p>
            <a:r>
              <a:rPr lang="tr-TR" sz="2800" dirty="0" smtClean="0"/>
              <a:t>Eserlerde baskın unsur, ilgi odağı yaratmak için kullanılır.</a:t>
            </a:r>
            <a:br>
              <a:rPr lang="tr-TR" sz="2800" dirty="0" smtClean="0"/>
            </a:br>
            <a:r>
              <a:rPr lang="tr-TR" sz="2800" dirty="0" smtClean="0"/>
              <a:t>Renk, değer, şekiller baskın unsur elde etmek için vurgulanabilir.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7.Vurgu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seffaflik-politikasina-locator-ambalaj-tasarimi-icerik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721072" cy="5261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7.Vurgu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emphasis[2].jpg"/>
          <p:cNvPicPr>
            <a:picLocks noChangeAspect="1"/>
          </p:cNvPicPr>
          <p:nvPr/>
        </p:nvPicPr>
        <p:blipFill>
          <a:blip r:embed="rId2" cstate="print"/>
          <a:srcRect l="20478" t="16400" r="16724" b="37400"/>
          <a:stretch>
            <a:fillRect/>
          </a:stretch>
        </p:blipFill>
        <p:spPr>
          <a:xfrm>
            <a:off x="2483768" y="1556792"/>
            <a:ext cx="5256584" cy="5028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8.Hareket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Hareket, sanatçının, gözü bir kompozisyonun içine, çevresine yada kompozisyona doğru yönlendirmesinin yoludur. Görsel bir imajda hareket, objeler imajın içinde hareket ediyormuş hissiyatı uyandırdığında ortaya çıkar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8.Hareket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movement[1].jpg"/>
          <p:cNvPicPr>
            <a:picLocks noChangeAspect="1"/>
          </p:cNvPicPr>
          <p:nvPr/>
        </p:nvPicPr>
        <p:blipFill>
          <a:blip r:embed="rId2" cstate="print"/>
          <a:srcRect l="17043" t="16400" r="15670" b="36350"/>
          <a:stretch>
            <a:fillRect/>
          </a:stretch>
        </p:blipFill>
        <p:spPr>
          <a:xfrm>
            <a:off x="2699792" y="1772816"/>
            <a:ext cx="4896544" cy="4496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8.Hareket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397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944338" cy="373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9. Kontrast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Kontrast, tasarımdaki farklı elemanların farklılıklarının vurgulanmasını sağlayan ve/veya bu elemanlarının aralarında denge oluşturan kombinasyonlardır.</a:t>
            </a:r>
          </a:p>
          <a:p>
            <a:endParaRPr lang="tr-TR" sz="2800" dirty="0" smtClean="0"/>
          </a:p>
          <a:p>
            <a:r>
              <a:rPr lang="tr-TR" sz="2800" dirty="0" smtClean="0"/>
              <a:t>Değerler, renkler, dokular, şekiller ve diğer unsurlardaki farklılıkları ifade eder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9. Kontrast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contrast[1].jpg"/>
          <p:cNvPicPr>
            <a:picLocks noChangeAspect="1"/>
          </p:cNvPicPr>
          <p:nvPr/>
        </p:nvPicPr>
        <p:blipFill>
          <a:blip r:embed="rId2" cstate="print"/>
          <a:srcRect l="17236" t="15350" r="15870" b="36350"/>
          <a:stretch>
            <a:fillRect/>
          </a:stretch>
        </p:blipFill>
        <p:spPr>
          <a:xfrm>
            <a:off x="2339752" y="1916832"/>
            <a:ext cx="4968552" cy="4664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9. Kontrast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__ekil%205_kontr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4094948" cy="480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9. Kontrast 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felix_lupa_2-600x424.jpg"/>
          <p:cNvPicPr>
            <a:picLocks noChangeAspect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>
          <a:xfrm>
            <a:off x="1835696" y="2060848"/>
            <a:ext cx="5715000" cy="3816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416823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tr-TR" sz="2400" dirty="0" smtClean="0">
                <a:solidFill>
                  <a:srgbClr val="000000"/>
                </a:solidFill>
              </a:rPr>
              <a:t>Hiyerararşi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Örüntü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tr-TR" sz="2400" dirty="0" smtClean="0">
                <a:solidFill>
                  <a:srgbClr val="000000"/>
                </a:solidFill>
              </a:rPr>
              <a:t>Ritm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Mekan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tr-TR" sz="2400" dirty="0" smtClean="0">
                <a:solidFill>
                  <a:srgbClr val="000000"/>
                </a:solidFill>
              </a:rPr>
              <a:t>Orantı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Vurgu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tr-TR" sz="2400" dirty="0" smtClean="0">
                <a:solidFill>
                  <a:srgbClr val="000000"/>
                </a:solidFill>
              </a:rPr>
              <a:t>Hareket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Kontrast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tr-TR" sz="2400" dirty="0" smtClean="0">
                <a:solidFill>
                  <a:srgbClr val="000000"/>
                </a:solidFill>
              </a:rPr>
              <a:t>Bütünlük</a:t>
            </a:r>
          </a:p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10. Bütünlük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Bütünlük bir kompozisyonun ahengi-armonisi demektir. Kompozisyonun parçaları uyumlu bir görsel tema gibi çalışır.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10. Bütünlük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unity[1].jpg"/>
          <p:cNvPicPr>
            <a:picLocks noChangeAspect="1"/>
          </p:cNvPicPr>
          <p:nvPr/>
        </p:nvPicPr>
        <p:blipFill>
          <a:blip r:embed="rId2" cstate="print"/>
          <a:srcRect l="15670" t="15350" r="14296" b="35300"/>
          <a:stretch>
            <a:fillRect/>
          </a:stretch>
        </p:blipFill>
        <p:spPr>
          <a:xfrm>
            <a:off x="2483768" y="2060848"/>
            <a:ext cx="4536504" cy="418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3200" b="1" dirty="0" smtClean="0">
                <a:solidFill>
                  <a:srgbClr val="000000"/>
                </a:solidFill>
              </a:rPr>
              <a:t>10. Bütünlük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Başlıksız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1550"/>
            <a:ext cx="5760640" cy="482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1610045" y="3140968"/>
            <a:ext cx="592391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 i="1"/>
            </a:lvl1pPr>
          </a:lstStyle>
          <a:p>
            <a:pPr lvl="0" algn="ctr">
              <a:defRPr sz="1800" b="0" i="0"/>
            </a:pPr>
            <a:r>
              <a:rPr sz="3200" b="1" i="1" dirty="0" err="1"/>
              <a:t>Dinlediğiniz</a:t>
            </a:r>
            <a:r>
              <a:rPr sz="3200" b="1" i="1" dirty="0"/>
              <a:t> </a:t>
            </a:r>
            <a:r>
              <a:rPr sz="3200" b="1" i="1" dirty="0" err="1"/>
              <a:t>için</a:t>
            </a:r>
            <a:r>
              <a:rPr sz="3200" b="1" i="1" dirty="0"/>
              <a:t> </a:t>
            </a:r>
            <a:r>
              <a:rPr sz="3200" b="1" i="1" dirty="0" err="1"/>
              <a:t>teşekkürler</a:t>
            </a:r>
            <a:endParaRPr sz="3200" b="1" i="1" dirty="0"/>
          </a:p>
        </p:txBody>
      </p:sp>
      <p:sp>
        <p:nvSpPr>
          <p:cNvPr id="5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/>
        </p:nvSpPr>
        <p:spPr>
          <a:xfrm>
            <a:off x="1691680" y="764704"/>
            <a:ext cx="576064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pPr lvl="0">
              <a:defRPr sz="1800" b="0"/>
            </a:pPr>
            <a:r>
              <a:rPr sz="3600" b="1" dirty="0"/>
              <a:t>KAYNAKÇA</a:t>
            </a:r>
          </a:p>
        </p:txBody>
      </p:sp>
      <p:sp>
        <p:nvSpPr>
          <p:cNvPr id="522" name="Shape 522"/>
          <p:cNvSpPr/>
          <p:nvPr/>
        </p:nvSpPr>
        <p:spPr>
          <a:xfrm>
            <a:off x="266799" y="1196752"/>
            <a:ext cx="8610402" cy="569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500"/>
              </a:spcBef>
            </a:pPr>
            <a:r>
              <a:rPr lang="tr-TR" b="1" i="1" dirty="0" smtClean="0"/>
              <a:t>KİTAP</a:t>
            </a:r>
          </a:p>
          <a:p>
            <a:pPr lvl="0">
              <a:spcBef>
                <a:spcPts val="500"/>
              </a:spcBef>
            </a:pPr>
            <a:r>
              <a:rPr lang="tr-TR" b="1" i="1" dirty="0" smtClean="0"/>
              <a:t>Grafik ve Fotoğraf, MEGEP Ankara-2011, Milli Eğitim Bakanlığı</a:t>
            </a:r>
          </a:p>
          <a:p>
            <a:pPr>
              <a:spcBef>
                <a:spcPts val="500"/>
              </a:spcBef>
            </a:pPr>
            <a:r>
              <a:rPr lang="tr-TR" b="1" i="1" dirty="0" smtClean="0"/>
              <a:t>Nokta ve Çizgi, MEGEP Ankara-2011, Milli Eğitim Bakanlığı</a:t>
            </a:r>
          </a:p>
          <a:p>
            <a:pPr>
              <a:spcBef>
                <a:spcPts val="500"/>
              </a:spcBef>
            </a:pPr>
            <a:r>
              <a:rPr lang="tr-TR" b="1" i="1" dirty="0" smtClean="0"/>
              <a:t>Tasarımın Temel İlkeleri MEGEP Ankara-2011, Milli Eğitim Bakanlığı</a:t>
            </a:r>
          </a:p>
          <a:p>
            <a:pPr>
              <a:spcBef>
                <a:spcPts val="500"/>
              </a:spcBef>
            </a:pPr>
            <a:r>
              <a:rPr lang="en-US" b="1" i="1" dirty="0" err="1" smtClean="0"/>
              <a:t>Arntson</a:t>
            </a:r>
            <a:r>
              <a:rPr lang="en-US" b="1" i="1" dirty="0" smtClean="0"/>
              <a:t>, Amy E. (1998). “Graphic design basics”. Fort Worth, TX: Harcourt Brace College Publishers.</a:t>
            </a:r>
            <a:endParaRPr lang="tr-TR" b="1" i="1" dirty="0" smtClean="0"/>
          </a:p>
          <a:p>
            <a:pPr>
              <a:spcBef>
                <a:spcPts val="500"/>
              </a:spcBef>
            </a:pPr>
            <a:r>
              <a:rPr lang="tr-TR" b="1" i="1" dirty="0" smtClean="0"/>
              <a:t>Twemlow, Alice, Ocak 2011, “Grafik Tasarım Ne İçindir?”, Yem Yayınları</a:t>
            </a:r>
          </a:p>
          <a:p>
            <a:pPr>
              <a:spcBef>
                <a:spcPts val="500"/>
              </a:spcBef>
            </a:pPr>
            <a:r>
              <a:rPr lang="en-US" b="1" i="1" dirty="0" smtClean="0"/>
              <a:t>Stewart, M. (2002). “Launching the imagination”. New York: McGraw-Hill.</a:t>
            </a:r>
            <a:endParaRPr lang="tr-TR" b="1" i="1" dirty="0" smtClean="0"/>
          </a:p>
          <a:p>
            <a:pPr lvl="0">
              <a:spcBef>
                <a:spcPts val="500"/>
              </a:spcBef>
            </a:pPr>
            <a:endParaRPr lang="tr-TR" b="1" i="1" dirty="0" smtClean="0"/>
          </a:p>
          <a:p>
            <a:pPr lvl="0">
              <a:spcBef>
                <a:spcPts val="500"/>
              </a:spcBef>
            </a:pPr>
            <a:r>
              <a:rPr b="1" i="1" dirty="0" smtClean="0"/>
              <a:t>WEB</a:t>
            </a:r>
            <a:endParaRPr b="1" i="1" dirty="0"/>
          </a:p>
          <a:p>
            <a:pPr lvl="0">
              <a:spcBef>
                <a:spcPts val="500"/>
              </a:spcBef>
            </a:pPr>
            <a:r>
              <a:rPr lang="tr-TR" b="1" i="1" dirty="0" smtClean="0"/>
              <a:t>Yrd.Doç.Dr. Hasan Özgür, </a:t>
            </a:r>
            <a:r>
              <a:rPr lang="tr-TR" b="1" i="1" dirty="0" smtClean="0">
                <a:hlinkClick r:id="rId2"/>
              </a:rPr>
              <a:t>www.hasanozgur.com</a:t>
            </a:r>
            <a:endParaRPr lang="tr-TR" b="1" i="1" dirty="0" smtClean="0"/>
          </a:p>
          <a:p>
            <a:pPr>
              <a:spcBef>
                <a:spcPts val="500"/>
              </a:spcBef>
            </a:pPr>
            <a:r>
              <a:rPr lang="tr-TR" b="1" i="1" dirty="0" smtClean="0"/>
              <a:t>Mindoart, </a:t>
            </a:r>
            <a:r>
              <a:rPr lang="tr-TR" b="1" i="1" dirty="0" smtClean="0">
                <a:hlinkClick r:id="rId3"/>
              </a:rPr>
              <a:t>www.mindoart.com</a:t>
            </a:r>
            <a:endParaRPr lang="tr-TR" b="1" i="1" dirty="0" smtClean="0"/>
          </a:p>
          <a:p>
            <a:pPr lvl="0">
              <a:spcBef>
                <a:spcPts val="500"/>
              </a:spcBef>
            </a:pPr>
            <a:r>
              <a:rPr lang="tr-TR" b="1" i="1" dirty="0" smtClean="0"/>
              <a:t>Eren Gezgin, </a:t>
            </a:r>
            <a:r>
              <a:rPr lang="tr-TR" b="1" i="1" dirty="0" smtClean="0">
                <a:hlinkClick r:id="rId4"/>
              </a:rPr>
              <a:t>www.erengezgin.net</a:t>
            </a:r>
            <a:endParaRPr lang="tr-TR" b="1" i="1" dirty="0" smtClean="0"/>
          </a:p>
          <a:p>
            <a:pPr lvl="0">
              <a:spcBef>
                <a:spcPts val="500"/>
              </a:spcBef>
            </a:pPr>
            <a:endParaRPr b="1" i="1" dirty="0"/>
          </a:p>
          <a:p>
            <a:pPr lvl="0">
              <a:spcBef>
                <a:spcPts val="500"/>
              </a:spcBef>
            </a:pPr>
            <a:r>
              <a:rPr lang="tr-TR" sz="1600" b="1" i="1" dirty="0" smtClean="0"/>
              <a:t>FOTOĞRAF ve GRAFİKLER</a:t>
            </a:r>
          </a:p>
          <a:p>
            <a:pPr lvl="0">
              <a:spcBef>
                <a:spcPts val="500"/>
              </a:spcBef>
            </a:pPr>
            <a:r>
              <a:rPr lang="tr-TR" sz="1600" b="1" i="1" dirty="0" smtClean="0"/>
              <a:t>Fotokritik, Deviantart, Bascek.com, Senel Foto, Strobox, Fotocommunity, Photoworld ve yukarıda adı geçen kaynak ve internet sitelerinde fotoğraf ve grafikleri yayınlanan kişiler.</a:t>
            </a:r>
            <a:endParaRPr lang="tr-TR" sz="1600" b="1" i="1" dirty="0"/>
          </a:p>
        </p:txBody>
      </p:sp>
      <p:sp>
        <p:nvSpPr>
          <p:cNvPr id="6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10583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Tasarımı oluşturan parçaların tanımlı ve estetik bir biçimde yerleştirilmesidir.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105835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Denge, öğelerin yatay ve dikey olarak yüzeye eşit ağırlıkta dağıtılması (yerleştirilmesi) yoluyla oluşturulur.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70892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İki türlü denge vardır:</a:t>
            </a:r>
            <a:br>
              <a:rPr lang="tr-TR" sz="2800" dirty="0" smtClean="0"/>
            </a:br>
            <a:r>
              <a:rPr lang="tr-TR" sz="2800" dirty="0" smtClean="0"/>
              <a:t>- Formal (Simetrik): Bir materyalin ortadan ikiye bölündüğünde öğelerin simetrik olarak (her iki tarafta da birbirinin aynı şekilde) yerleştirilmesi </a:t>
            </a:r>
            <a:br>
              <a:rPr lang="tr-TR" sz="2800" dirty="0" smtClean="0"/>
            </a:br>
            <a:r>
              <a:rPr lang="tr-TR" sz="2800" dirty="0" smtClean="0"/>
              <a:t>- İnformal (Simetrik olmayan): Ağırlık olarak her iki tarafta eşittir ancak kullanılan öğeler farklıdır (Şekil 17). Dengenin informal şekilde sağlanması materyale belirli ölçüde hareketlilik kazandırabilmektedir.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630px-Asymmetric_(PSF)_TR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77169"/>
            <a:ext cx="6000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39552" y="908720"/>
            <a:ext cx="83529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/>
            </a:lvl1pPr>
          </a:lstStyle>
          <a:p>
            <a:pPr lvl="0">
              <a:defRPr sz="1800" b="0"/>
            </a:pPr>
            <a:r>
              <a:rPr lang="tr-TR" sz="2800" b="1" dirty="0" smtClean="0"/>
              <a:t>TASARIM İLKELERİ</a:t>
            </a:r>
            <a:endParaRPr sz="2800" b="1" dirty="0"/>
          </a:p>
        </p:txBody>
      </p:sp>
      <p:sp>
        <p:nvSpPr>
          <p:cNvPr id="53" name="Shape 53"/>
          <p:cNvSpPr/>
          <p:nvPr/>
        </p:nvSpPr>
        <p:spPr>
          <a:xfrm>
            <a:off x="2339751" y="0"/>
            <a:ext cx="6804249" cy="620688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50" y="116632"/>
            <a:ext cx="57606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i="1">
                <a:solidFill>
                  <a:srgbClr val="FFFFFF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tr-TR" sz="2400" b="1" i="1" dirty="0" smtClean="0">
                <a:solidFill>
                  <a:srgbClr val="FFFFFF"/>
                </a:solidFill>
              </a:rPr>
              <a:t>GRAFİK TASARIM İLKELERİ</a:t>
            </a:r>
            <a:endParaRPr lang="tr-T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806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Denge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Content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477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804</Words>
  <Application>Microsoft Office PowerPoint</Application>
  <PresentationFormat>On-screen Show (4:3)</PresentationFormat>
  <Paragraphs>180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LVNT</dc:creator>
  <cp:lastModifiedBy>LAU TV</cp:lastModifiedBy>
  <cp:revision>409</cp:revision>
  <dcterms:modified xsi:type="dcterms:W3CDTF">2016-02-24T12:05:22Z</dcterms:modified>
</cp:coreProperties>
</file>